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17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13.09.17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13.09.17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13.09.17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13.09.17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13.09.17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13.09.17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13.09.17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13.09.17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13.09.17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13.09.17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13.09.17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13.09.17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CH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rPr>
              <a:t>R</a:t>
            </a:r>
            <a:r>
              <a:rPr lang="fr-CH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rPr>
              <a:t>isultati del gruppo di lavoro </a:t>
            </a:r>
            <a:r>
              <a:rPr lang="fr-CH" sz="4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/>
                <a:cs typeface="Georgia"/>
              </a:rPr>
              <a:t>italiano</a:t>
            </a:r>
            <a:endParaRPr lang="de-DE" sz="4000" i="1" dirty="0">
              <a:solidFill>
                <a:schemeClr val="tx1">
                  <a:lumMod val="65000"/>
                  <a:lumOff val="35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4" name="Inhaltsplatzhalter 3" descr="italian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46" b="26646"/>
          <a:stretch>
            <a:fillRect/>
          </a:stretch>
        </p:blipFill>
        <p:spPr>
          <a:xfrm>
            <a:off x="1176308" y="1917984"/>
            <a:ext cx="9118896" cy="3193633"/>
          </a:xfrm>
        </p:spPr>
      </p:pic>
      <p:sp>
        <p:nvSpPr>
          <p:cNvPr id="5" name="Titel 1"/>
          <p:cNvSpPr txBox="1">
            <a:spLocks/>
          </p:cNvSpPr>
          <p:nvPr/>
        </p:nvSpPr>
        <p:spPr>
          <a:xfrm>
            <a:off x="726349" y="4951521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H" sz="4000" dirty="0" smtClean="0">
                <a:solidFill>
                  <a:srgbClr val="595959"/>
                </a:solidFill>
                <a:latin typeface="Georgia"/>
                <a:cs typeface="Georgia"/>
              </a:rPr>
              <a:t>Ergebnisse </a:t>
            </a:r>
            <a:r>
              <a:rPr lang="fr-CH" sz="4000" dirty="0">
                <a:solidFill>
                  <a:srgbClr val="595959"/>
                </a:solidFill>
                <a:latin typeface="Georgia"/>
                <a:cs typeface="Georgia"/>
              </a:rPr>
              <a:t>der Arbeitsgruppe </a:t>
            </a:r>
            <a:r>
              <a:rPr lang="fr-CH" sz="4000" i="1" dirty="0" smtClean="0">
                <a:solidFill>
                  <a:srgbClr val="595959"/>
                </a:solidFill>
                <a:latin typeface="Georgia"/>
                <a:cs typeface="Georgia"/>
              </a:rPr>
              <a:t>Italienisch</a:t>
            </a:r>
            <a:endParaRPr lang="en-GB" sz="4000" i="1" dirty="0">
              <a:solidFill>
                <a:srgbClr val="595959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336674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94796"/>
          </a:xfrm>
        </p:spPr>
        <p:txBody>
          <a:bodyPr/>
          <a:lstStyle/>
          <a:p>
            <a:r>
              <a:rPr lang="fr-CH" b="1" dirty="0" smtClean="0">
                <a:solidFill>
                  <a:schemeClr val="tx1"/>
                </a:solidFill>
              </a:rPr>
              <a:t>Premessa</a:t>
            </a:r>
            <a:r>
              <a:rPr lang="fr-CH" b="1" dirty="0" smtClean="0"/>
              <a:t> </a:t>
            </a:r>
            <a:r>
              <a:rPr lang="fr-CH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</a:t>
            </a:r>
            <a:r>
              <a:rPr lang="fr-CH" b="1" dirty="0" smtClean="0"/>
              <a:t> </a:t>
            </a:r>
            <a:r>
              <a:rPr lang="fr-CH" b="1" dirty="0" smtClean="0">
                <a:solidFill>
                  <a:srgbClr val="0000FF"/>
                </a:solidFill>
              </a:rPr>
              <a:t>Einführung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6656" y="2011681"/>
            <a:ext cx="10753725" cy="37060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sz="3200" b="1" dirty="0" smtClean="0"/>
              <a:t>Discorso generale sulle conoscenze e sulle competenze</a:t>
            </a:r>
          </a:p>
          <a:p>
            <a:pPr marL="0" indent="0">
              <a:buNone/>
            </a:pPr>
            <a:r>
              <a:rPr lang="fr-CH" sz="3200" b="1" dirty="0" smtClean="0">
                <a:solidFill>
                  <a:srgbClr val="0000FF"/>
                </a:solidFill>
              </a:rPr>
              <a:t>Generelle Diskussion über Kenntnisse und Kompetenzen</a:t>
            </a:r>
          </a:p>
          <a:p>
            <a:pPr marL="0" indent="0">
              <a:buNone/>
            </a:pPr>
            <a:endParaRPr lang="fr-CH" sz="3200" b="1" dirty="0"/>
          </a:p>
          <a:p>
            <a:pPr marL="0" indent="0">
              <a:buNone/>
            </a:pPr>
            <a:r>
              <a:rPr lang="fr-CH" sz="3200" b="1" dirty="0" smtClean="0"/>
              <a:t>Coordinamento tra università, licei e istituti di formazione degli insegnanti </a:t>
            </a:r>
          </a:p>
          <a:p>
            <a:pPr marL="0" indent="0">
              <a:buNone/>
            </a:pPr>
            <a:r>
              <a:rPr lang="fr-CH" sz="3200" b="1" dirty="0" smtClean="0">
                <a:solidFill>
                  <a:srgbClr val="0000FF"/>
                </a:solidFill>
              </a:rPr>
              <a:t>Koordination zwischen Universitäten, Gymnasien und Pädagogischen Hochschulen</a:t>
            </a:r>
          </a:p>
          <a:p>
            <a:pPr marL="0" indent="0">
              <a:buNone/>
            </a:pPr>
            <a:endParaRPr lang="fr-CH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fr-CH" sz="3200" b="1" dirty="0" smtClean="0"/>
          </a:p>
          <a:p>
            <a:pPr marL="0" indent="0">
              <a:buNone/>
            </a:pPr>
            <a:endParaRPr lang="fr-CH" sz="3200" b="1" dirty="0" smtClean="0"/>
          </a:p>
          <a:p>
            <a:pPr marL="0" indent="0">
              <a:buNone/>
            </a:pPr>
            <a:endParaRPr lang="fr-CH" sz="3200" b="1" dirty="0" smtClean="0"/>
          </a:p>
          <a:p>
            <a:endParaRPr lang="fr-CH" sz="3200" b="1" dirty="0"/>
          </a:p>
          <a:p>
            <a:endParaRPr lang="fr-CH" sz="3200" b="1" dirty="0" smtClean="0"/>
          </a:p>
          <a:p>
            <a:endParaRPr lang="fr-CH" sz="3200" b="1" dirty="0" smtClean="0"/>
          </a:p>
          <a:p>
            <a:endParaRPr lang="fr-CH" sz="3200" b="1" dirty="0" smtClean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33119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z="4800" b="1" dirty="0" smtClean="0">
                <a:solidFill>
                  <a:schemeClr val="tx1"/>
                </a:solidFill>
              </a:rPr>
              <a:t>Analisi della situazione </a:t>
            </a:r>
            <a:r>
              <a:rPr lang="fr-CH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</a:t>
            </a:r>
            <a:r>
              <a:rPr lang="fr-CH" sz="4800" b="1" dirty="0" smtClean="0"/>
              <a:t> </a:t>
            </a:r>
            <a:r>
              <a:rPr lang="fr-CH" sz="4800" b="1" dirty="0" smtClean="0">
                <a:solidFill>
                  <a:srgbClr val="0000FF"/>
                </a:solidFill>
              </a:rPr>
              <a:t>Situationsanalyse</a:t>
            </a:r>
            <a:endParaRPr lang="en-GB" sz="4800" b="1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sz="3600" dirty="0" smtClean="0">
                <a:solidFill>
                  <a:schemeClr val="tx1"/>
                </a:solidFill>
              </a:rPr>
              <a:t>Aspetti positivi:</a:t>
            </a:r>
          </a:p>
          <a:p>
            <a:pPr>
              <a:buFontTx/>
              <a:buChar char="-"/>
            </a:pPr>
            <a:r>
              <a:rPr lang="fr-CH" sz="3600" dirty="0" smtClean="0">
                <a:solidFill>
                  <a:schemeClr val="tx1"/>
                </a:solidFill>
              </a:rPr>
              <a:t>livello B2 (QCER)</a:t>
            </a:r>
          </a:p>
          <a:p>
            <a:pPr>
              <a:buFontTx/>
              <a:buChar char="-"/>
            </a:pPr>
            <a:r>
              <a:rPr lang="fr-CH" sz="3600" dirty="0" smtClean="0">
                <a:solidFill>
                  <a:schemeClr val="tx1"/>
                </a:solidFill>
              </a:rPr>
              <a:t>motivazione e interesse</a:t>
            </a:r>
            <a:endParaRPr lang="fr-CH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CH" sz="3600" dirty="0" smtClean="0"/>
          </a:p>
          <a:p>
            <a:pPr marL="0" indent="0">
              <a:buNone/>
            </a:pPr>
            <a:endParaRPr lang="fr-CH" sz="3600" dirty="0" smtClean="0"/>
          </a:p>
          <a:p>
            <a:pPr marL="0" indent="0">
              <a:buNone/>
            </a:pPr>
            <a:endParaRPr lang="fr-CH" sz="3600" dirty="0" smtClean="0"/>
          </a:p>
          <a:p>
            <a:endParaRPr lang="fr-CH" sz="3600" dirty="0"/>
          </a:p>
          <a:p>
            <a:endParaRPr lang="fr-CH" sz="3600" dirty="0" smtClean="0"/>
          </a:p>
          <a:p>
            <a:endParaRPr lang="fr-CH" sz="3600" dirty="0" smtClean="0"/>
          </a:p>
          <a:p>
            <a:endParaRPr lang="fr-CH" sz="3600" dirty="0" smtClean="0"/>
          </a:p>
          <a:p>
            <a:endParaRPr lang="en-GB" sz="3600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5328220" cy="3200400"/>
          </a:xfrm>
        </p:spPr>
        <p:txBody>
          <a:bodyPr>
            <a:normAutofit/>
          </a:bodyPr>
          <a:lstStyle/>
          <a:p>
            <a:r>
              <a:rPr lang="de-DE" sz="3600" dirty="0" smtClean="0">
                <a:solidFill>
                  <a:srgbClr val="0000FF"/>
                </a:solidFill>
              </a:rPr>
              <a:t>Positive Aspekte:</a:t>
            </a:r>
          </a:p>
          <a:p>
            <a:r>
              <a:rPr lang="de-DE" sz="3600" dirty="0" smtClean="0">
                <a:solidFill>
                  <a:srgbClr val="0000FF"/>
                </a:solidFill>
              </a:rPr>
              <a:t>- Niveau B2 (GER)</a:t>
            </a:r>
          </a:p>
          <a:p>
            <a:r>
              <a:rPr lang="de-DE" sz="3600" dirty="0" smtClean="0">
                <a:solidFill>
                  <a:srgbClr val="0000FF"/>
                </a:solidFill>
              </a:rPr>
              <a:t>- Motivation und Interesse</a:t>
            </a:r>
            <a:endParaRPr lang="de-DE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343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z="4800" b="1" dirty="0" smtClean="0">
                <a:solidFill>
                  <a:schemeClr val="tx1"/>
                </a:solidFill>
              </a:rPr>
              <a:t>Analisi della situazione </a:t>
            </a:r>
            <a:r>
              <a:rPr lang="fr-CH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</a:t>
            </a:r>
            <a:r>
              <a:rPr lang="fr-CH" sz="4800" b="1" dirty="0" smtClean="0"/>
              <a:t> </a:t>
            </a:r>
            <a:r>
              <a:rPr lang="fr-CH" sz="4800" b="1" dirty="0" smtClean="0">
                <a:solidFill>
                  <a:srgbClr val="0000FF"/>
                </a:solidFill>
              </a:rPr>
              <a:t>Situationsanalyse</a:t>
            </a:r>
            <a:endParaRPr lang="en-GB" sz="4800" b="1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>
          <a:xfrm>
            <a:off x="676656" y="2159678"/>
            <a:ext cx="4663440" cy="4086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sz="3600" dirty="0" smtClean="0">
                <a:solidFill>
                  <a:schemeClr val="tx1"/>
                </a:solidFill>
              </a:rPr>
              <a:t>Lacune:</a:t>
            </a:r>
          </a:p>
          <a:p>
            <a:pPr marL="0" indent="0">
              <a:buNone/>
            </a:pPr>
            <a:r>
              <a:rPr lang="fr-CH" dirty="0" smtClean="0">
                <a:solidFill>
                  <a:schemeClr val="tx1"/>
                </a:solidFill>
              </a:rPr>
              <a:t>a) difficoltà linguistiche (argomentazione)</a:t>
            </a:r>
          </a:p>
          <a:p>
            <a:pPr marL="0" indent="0">
              <a:buNone/>
            </a:pPr>
            <a:r>
              <a:rPr lang="fr-CH" dirty="0" smtClean="0">
                <a:solidFill>
                  <a:schemeClr val="tx1"/>
                </a:solidFill>
              </a:rPr>
              <a:t>b1) difficoltà a ragionare su lingua e testi</a:t>
            </a:r>
          </a:p>
          <a:p>
            <a:pPr marL="0" indent="0">
              <a:buNone/>
            </a:pPr>
            <a:r>
              <a:rPr lang="fr-CH" dirty="0" smtClean="0">
                <a:solidFill>
                  <a:schemeClr val="tx1"/>
                </a:solidFill>
              </a:rPr>
              <a:t>b2) difficoltà a trasferire le    competenze</a:t>
            </a:r>
          </a:p>
          <a:p>
            <a:pPr marL="0" indent="0">
              <a:buNone/>
            </a:pPr>
            <a:r>
              <a:rPr lang="fr-CH" dirty="0" smtClean="0">
                <a:solidFill>
                  <a:schemeClr val="tx1"/>
                </a:solidFill>
              </a:rPr>
              <a:t>c) conoscenza della lingua = regole grammaticali </a:t>
            </a:r>
            <a:r>
              <a:rPr lang="fr-CH" sz="2000" dirty="0" smtClean="0">
                <a:solidFill>
                  <a:schemeClr val="tx1"/>
                </a:solidFill>
              </a:rPr>
              <a:t>(manca confronto con varietà della lingua italiana)</a:t>
            </a:r>
            <a:endParaRPr lang="fr-CH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CH" sz="3600" dirty="0" smtClean="0"/>
          </a:p>
          <a:p>
            <a:pPr marL="0" indent="0">
              <a:buNone/>
            </a:pPr>
            <a:endParaRPr lang="fr-CH" sz="3600" dirty="0" smtClean="0"/>
          </a:p>
          <a:p>
            <a:pPr marL="0" indent="0">
              <a:buNone/>
            </a:pPr>
            <a:endParaRPr lang="fr-CH" sz="3600" dirty="0" smtClean="0"/>
          </a:p>
          <a:p>
            <a:endParaRPr lang="fr-CH" sz="3600" dirty="0"/>
          </a:p>
          <a:p>
            <a:endParaRPr lang="fr-CH" sz="3600" dirty="0" smtClean="0"/>
          </a:p>
          <a:p>
            <a:endParaRPr lang="fr-CH" sz="3600" dirty="0" smtClean="0"/>
          </a:p>
          <a:p>
            <a:endParaRPr lang="fr-CH" sz="3600" dirty="0" smtClean="0"/>
          </a:p>
          <a:p>
            <a:endParaRPr lang="en-GB" sz="3600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955561" y="2209638"/>
            <a:ext cx="5328220" cy="3880578"/>
          </a:xfrm>
        </p:spPr>
        <p:txBody>
          <a:bodyPr>
            <a:normAutofit lnSpcReduction="10000"/>
          </a:bodyPr>
          <a:lstStyle/>
          <a:p>
            <a:r>
              <a:rPr lang="de-DE" sz="3600" dirty="0" smtClean="0">
                <a:solidFill>
                  <a:srgbClr val="0000FF"/>
                </a:solidFill>
              </a:rPr>
              <a:t>Mängel:</a:t>
            </a:r>
          </a:p>
          <a:p>
            <a:r>
              <a:rPr lang="de-DE" sz="2600" dirty="0" smtClean="0">
                <a:solidFill>
                  <a:srgbClr val="0000FF"/>
                </a:solidFill>
              </a:rPr>
              <a:t>a) sprachliche Schwierigkeiten (Argumentation)</a:t>
            </a:r>
          </a:p>
          <a:p>
            <a:r>
              <a:rPr lang="de-DE" sz="2600" dirty="0" smtClean="0">
                <a:solidFill>
                  <a:srgbClr val="0000FF"/>
                </a:solidFill>
              </a:rPr>
              <a:t>b1) Schwierigkeiten bei der Reflexion    über Sprache und Texte</a:t>
            </a:r>
          </a:p>
          <a:p>
            <a:r>
              <a:rPr lang="de-DE" sz="2600" dirty="0" smtClean="0">
                <a:solidFill>
                  <a:srgbClr val="0000FF"/>
                </a:solidFill>
              </a:rPr>
              <a:t>b2) Schwierigkeiten beim Transfer von Kompetenzen</a:t>
            </a:r>
          </a:p>
          <a:p>
            <a:r>
              <a:rPr lang="de-DE" sz="2600" dirty="0" smtClean="0">
                <a:solidFill>
                  <a:srgbClr val="0000FF"/>
                </a:solidFill>
              </a:rPr>
              <a:t>c) </a:t>
            </a:r>
            <a:r>
              <a:rPr lang="de-DE" sz="2200" dirty="0" smtClean="0">
                <a:solidFill>
                  <a:srgbClr val="0000FF"/>
                </a:solidFill>
              </a:rPr>
              <a:t>Sprachkenntnisse = Grammatikkenntnisse (keine Auseinandersetzung mit Varietäten des Italienischen)</a:t>
            </a:r>
          </a:p>
        </p:txBody>
      </p:sp>
    </p:spTree>
    <p:extLst>
      <p:ext uri="{BB962C8B-B14F-4D97-AF65-F5344CB8AC3E}">
        <p14:creationId xmlns:p14="http://schemas.microsoft.com/office/powerpoint/2010/main" val="501561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94796"/>
          </a:xfrm>
        </p:spPr>
        <p:txBody>
          <a:bodyPr>
            <a:normAutofit fontScale="90000"/>
          </a:bodyPr>
          <a:lstStyle/>
          <a:p>
            <a:r>
              <a:rPr lang="fr-CH" b="1" dirty="0" smtClean="0">
                <a:solidFill>
                  <a:schemeClr val="tx1"/>
                </a:solidFill>
              </a:rPr>
              <a:t>Raccomandazione generale </a:t>
            </a:r>
            <a:r>
              <a:rPr lang="fr-CH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</a:t>
            </a:r>
            <a:r>
              <a:rPr lang="fr-CH" b="1" smtClean="0"/>
              <a:t> </a:t>
            </a:r>
            <a:br>
              <a:rPr lang="fr-CH" b="1" smtClean="0"/>
            </a:br>
            <a:r>
              <a:rPr lang="fr-CH" b="1" smtClean="0">
                <a:solidFill>
                  <a:srgbClr val="0000FF"/>
                </a:solidFill>
              </a:rPr>
              <a:t>Allgemeine </a:t>
            </a:r>
            <a:r>
              <a:rPr lang="fr-CH" b="1" dirty="0" smtClean="0">
                <a:solidFill>
                  <a:srgbClr val="0000FF"/>
                </a:solidFill>
              </a:rPr>
              <a:t>Empfehlung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6656" y="2011681"/>
            <a:ext cx="10753725" cy="37060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H" sz="3600" b="1" dirty="0" smtClean="0"/>
          </a:p>
          <a:p>
            <a:pPr marL="0" indent="0">
              <a:buNone/>
            </a:pPr>
            <a:r>
              <a:rPr lang="fr-CH" sz="3600" b="1" dirty="0" smtClean="0"/>
              <a:t>Prospettiva plurilingue </a:t>
            </a:r>
            <a:r>
              <a:rPr lang="fr-CH" sz="3600" b="1" smtClean="0"/>
              <a:t>e </a:t>
            </a:r>
            <a:r>
              <a:rPr lang="fr-CH" sz="3600" b="1" smtClean="0"/>
              <a:t>pluriculturale</a:t>
            </a:r>
            <a:endParaRPr lang="fr-CH" sz="3600" b="1" dirty="0" smtClean="0"/>
          </a:p>
          <a:p>
            <a:pPr marL="0" indent="0">
              <a:buNone/>
            </a:pPr>
            <a:endParaRPr lang="fr-CH" sz="3600" b="1" dirty="0" smtClean="0"/>
          </a:p>
          <a:p>
            <a:pPr marL="0" indent="0">
              <a:buNone/>
            </a:pPr>
            <a:r>
              <a:rPr lang="fr-CH" sz="3600" b="1" dirty="0" smtClean="0">
                <a:solidFill>
                  <a:srgbClr val="0000FF"/>
                </a:solidFill>
              </a:rPr>
              <a:t>Plurilinguistische und plurikulturelle Perspektive</a:t>
            </a:r>
          </a:p>
          <a:p>
            <a:pPr marL="0" indent="0">
              <a:buNone/>
            </a:pPr>
            <a:endParaRPr lang="fr-CH" sz="3200" b="1" dirty="0"/>
          </a:p>
          <a:p>
            <a:pPr marL="0" indent="0">
              <a:buNone/>
            </a:pPr>
            <a:endParaRPr lang="fr-CH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fr-CH" sz="3200" b="1" dirty="0" smtClean="0"/>
          </a:p>
          <a:p>
            <a:pPr marL="0" indent="0">
              <a:buNone/>
            </a:pPr>
            <a:endParaRPr lang="fr-CH" sz="3200" b="1" dirty="0" smtClean="0"/>
          </a:p>
          <a:p>
            <a:pPr marL="0" indent="0">
              <a:buNone/>
            </a:pPr>
            <a:endParaRPr lang="fr-CH" sz="3200" b="1" dirty="0" smtClean="0"/>
          </a:p>
          <a:p>
            <a:endParaRPr lang="fr-CH" sz="3200" b="1" dirty="0"/>
          </a:p>
          <a:p>
            <a:endParaRPr lang="fr-CH" sz="3200" b="1" dirty="0" smtClean="0"/>
          </a:p>
          <a:p>
            <a:endParaRPr lang="fr-CH" sz="3200" b="1" dirty="0" smtClean="0"/>
          </a:p>
          <a:p>
            <a:endParaRPr lang="fr-CH" sz="3200" b="1" dirty="0" smtClean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569597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z="4800" b="1" dirty="0" smtClean="0">
                <a:solidFill>
                  <a:schemeClr val="tx1"/>
                </a:solidFill>
              </a:rPr>
              <a:t>Raccomandazioni specifiche </a:t>
            </a:r>
            <a:r>
              <a:rPr lang="fr-CH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</a:t>
            </a:r>
            <a:r>
              <a:rPr lang="fr-CH" sz="4800" b="1" dirty="0" smtClean="0"/>
              <a:t> </a:t>
            </a:r>
            <a:br>
              <a:rPr lang="fr-CH" sz="4800" b="1" dirty="0" smtClean="0"/>
            </a:br>
            <a:r>
              <a:rPr lang="fr-CH" sz="4800" b="1" dirty="0" smtClean="0">
                <a:solidFill>
                  <a:srgbClr val="0000FF"/>
                </a:solidFill>
              </a:rPr>
              <a:t>Spezifische Empfehlungen</a:t>
            </a:r>
            <a:endParaRPr lang="en-GB" sz="4800" b="1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>
          <a:xfrm>
            <a:off x="676656" y="2159678"/>
            <a:ext cx="4663440" cy="4086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sz="3600" dirty="0" smtClean="0">
                <a:solidFill>
                  <a:schemeClr val="tx1"/>
                </a:solidFill>
              </a:rPr>
              <a:t>a) parlare e scrivere</a:t>
            </a:r>
          </a:p>
          <a:p>
            <a:pPr marL="0" indent="0">
              <a:buNone/>
            </a:pPr>
            <a:r>
              <a:rPr lang="fr-CH" sz="2800" dirty="0" smtClean="0">
                <a:solidFill>
                  <a:schemeClr val="tx1"/>
                </a:solidFill>
              </a:rPr>
              <a:t>(attività comunicative)</a:t>
            </a:r>
          </a:p>
          <a:p>
            <a:pPr marL="0" indent="0">
              <a:buNone/>
            </a:pPr>
            <a:endParaRPr lang="fr-CH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CH" sz="3600" dirty="0" smtClean="0">
                <a:solidFill>
                  <a:schemeClr val="tx1"/>
                </a:solidFill>
              </a:rPr>
              <a:t>b1) </a:t>
            </a:r>
            <a:r>
              <a:rPr lang="fr-CH" sz="2800" dirty="0" smtClean="0">
                <a:solidFill>
                  <a:schemeClr val="tx1"/>
                </a:solidFill>
              </a:rPr>
              <a:t>riflessione sulla lingua, lavoro autonomo, pedagogia per progetti</a:t>
            </a:r>
          </a:p>
          <a:p>
            <a:pPr marL="0" indent="0">
              <a:buNone/>
            </a:pPr>
            <a:r>
              <a:rPr lang="fr-CH" sz="3600" dirty="0" smtClean="0">
                <a:solidFill>
                  <a:schemeClr val="tx1"/>
                </a:solidFill>
              </a:rPr>
              <a:t>b2) metodo induttivo</a:t>
            </a:r>
          </a:p>
          <a:p>
            <a:pPr marL="0" indent="0">
              <a:buNone/>
            </a:pPr>
            <a:endParaRPr lang="fr-CH" sz="3600" dirty="0" smtClean="0"/>
          </a:p>
          <a:p>
            <a:pPr marL="0" indent="0">
              <a:buNone/>
            </a:pPr>
            <a:endParaRPr lang="fr-CH" sz="3600" dirty="0" smtClean="0"/>
          </a:p>
          <a:p>
            <a:pPr marL="0" indent="0">
              <a:buNone/>
            </a:pPr>
            <a:endParaRPr lang="fr-CH" sz="3600" dirty="0" smtClean="0"/>
          </a:p>
          <a:p>
            <a:endParaRPr lang="fr-CH" sz="3600" dirty="0"/>
          </a:p>
          <a:p>
            <a:endParaRPr lang="fr-CH" sz="3600" dirty="0" smtClean="0"/>
          </a:p>
          <a:p>
            <a:endParaRPr lang="fr-CH" sz="3600" dirty="0" smtClean="0"/>
          </a:p>
          <a:p>
            <a:endParaRPr lang="fr-CH" sz="3600" dirty="0" smtClean="0"/>
          </a:p>
          <a:p>
            <a:endParaRPr lang="en-GB" sz="3600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955561" y="2209638"/>
            <a:ext cx="5328220" cy="3880578"/>
          </a:xfrm>
        </p:spPr>
        <p:txBody>
          <a:bodyPr>
            <a:normAutofit/>
          </a:bodyPr>
          <a:lstStyle/>
          <a:p>
            <a:r>
              <a:rPr lang="de-DE" sz="3600" dirty="0" smtClean="0">
                <a:solidFill>
                  <a:srgbClr val="0000FF"/>
                </a:solidFill>
              </a:rPr>
              <a:t>a) sprechen und schreiben</a:t>
            </a:r>
          </a:p>
          <a:p>
            <a:r>
              <a:rPr lang="de-DE" sz="2600" dirty="0" smtClean="0">
                <a:solidFill>
                  <a:srgbClr val="0000FF"/>
                </a:solidFill>
              </a:rPr>
              <a:t>(kommunikative Fertigkeiten)</a:t>
            </a:r>
          </a:p>
          <a:p>
            <a:endParaRPr lang="de-DE" sz="2600" dirty="0">
              <a:solidFill>
                <a:srgbClr val="0000FF"/>
              </a:solidFill>
            </a:endParaRPr>
          </a:p>
          <a:p>
            <a:r>
              <a:rPr lang="de-DE" sz="3200" dirty="0" smtClean="0">
                <a:solidFill>
                  <a:srgbClr val="0000FF"/>
                </a:solidFill>
              </a:rPr>
              <a:t>b1) </a:t>
            </a:r>
            <a:r>
              <a:rPr lang="de-DE" sz="2800" dirty="0" smtClean="0">
                <a:solidFill>
                  <a:srgbClr val="0000FF"/>
                </a:solidFill>
              </a:rPr>
              <a:t>Sprachreflektion, selbständiges Arbeiten, Projektpädagogik</a:t>
            </a:r>
          </a:p>
          <a:p>
            <a:r>
              <a:rPr lang="de-DE" sz="3200" dirty="0" smtClean="0">
                <a:solidFill>
                  <a:srgbClr val="0000FF"/>
                </a:solidFill>
              </a:rPr>
              <a:t>b2) induktive Methodik</a:t>
            </a:r>
            <a:endParaRPr lang="de-DE" sz="36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880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z="4800" b="1" dirty="0" smtClean="0">
                <a:solidFill>
                  <a:schemeClr val="tx1"/>
                </a:solidFill>
              </a:rPr>
              <a:t>Raccomandazioni specifiche </a:t>
            </a:r>
            <a:r>
              <a:rPr lang="fr-CH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</a:t>
            </a:r>
            <a:r>
              <a:rPr lang="fr-CH" sz="4800" b="1" dirty="0" smtClean="0"/>
              <a:t> </a:t>
            </a:r>
            <a:br>
              <a:rPr lang="fr-CH" sz="4800" b="1" dirty="0" smtClean="0"/>
            </a:br>
            <a:r>
              <a:rPr lang="fr-CH" sz="4800" b="1" dirty="0" smtClean="0">
                <a:solidFill>
                  <a:srgbClr val="0000FF"/>
                </a:solidFill>
              </a:rPr>
              <a:t>Spezifische Empfehlungen</a:t>
            </a:r>
            <a:endParaRPr lang="en-GB" sz="4800" b="1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>
          <a:xfrm>
            <a:off x="676656" y="2159678"/>
            <a:ext cx="4663440" cy="4086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sz="3600" dirty="0" smtClean="0">
                <a:solidFill>
                  <a:schemeClr val="tx1"/>
                </a:solidFill>
              </a:rPr>
              <a:t>c) liceo ≠ scuola di lingue</a:t>
            </a:r>
          </a:p>
          <a:p>
            <a:pPr marL="0" indent="0">
              <a:buNone/>
            </a:pPr>
            <a:r>
              <a:rPr lang="fr-CH" sz="3000" dirty="0" smtClean="0">
                <a:solidFill>
                  <a:schemeClr val="tx1"/>
                </a:solidFill>
              </a:rPr>
              <a:t>atteggiamento scientifico nei confronti di grammatica e testi</a:t>
            </a:r>
            <a:endParaRPr lang="fr-CH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CH" sz="2800" dirty="0" smtClean="0">
                <a:solidFill>
                  <a:schemeClr val="tx1"/>
                </a:solidFill>
              </a:rPr>
              <a:t>cambiamento del modo di valutazione</a:t>
            </a:r>
          </a:p>
          <a:p>
            <a:pPr marL="0" indent="0">
              <a:buNone/>
            </a:pPr>
            <a:endParaRPr lang="fr-CH" sz="3600" dirty="0" smtClean="0"/>
          </a:p>
          <a:p>
            <a:pPr marL="0" indent="0">
              <a:buNone/>
            </a:pPr>
            <a:endParaRPr lang="fr-CH" sz="3600" dirty="0" smtClean="0"/>
          </a:p>
          <a:p>
            <a:pPr marL="0" indent="0">
              <a:buNone/>
            </a:pPr>
            <a:endParaRPr lang="fr-CH" sz="3600" dirty="0" smtClean="0"/>
          </a:p>
          <a:p>
            <a:endParaRPr lang="fr-CH" sz="3600" dirty="0"/>
          </a:p>
          <a:p>
            <a:endParaRPr lang="fr-CH" sz="3600" dirty="0" smtClean="0"/>
          </a:p>
          <a:p>
            <a:endParaRPr lang="fr-CH" sz="3600" dirty="0" smtClean="0"/>
          </a:p>
          <a:p>
            <a:endParaRPr lang="fr-CH" sz="3600" dirty="0" smtClean="0"/>
          </a:p>
          <a:p>
            <a:endParaRPr lang="en-GB" sz="3600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955561" y="2209638"/>
            <a:ext cx="5328220" cy="3880578"/>
          </a:xfrm>
        </p:spPr>
        <p:txBody>
          <a:bodyPr>
            <a:normAutofit/>
          </a:bodyPr>
          <a:lstStyle/>
          <a:p>
            <a:r>
              <a:rPr lang="de-DE" sz="3600" dirty="0">
                <a:solidFill>
                  <a:srgbClr val="0000FF"/>
                </a:solidFill>
              </a:rPr>
              <a:t>c</a:t>
            </a:r>
            <a:r>
              <a:rPr lang="de-DE" sz="3600" dirty="0" smtClean="0">
                <a:solidFill>
                  <a:srgbClr val="0000FF"/>
                </a:solidFill>
              </a:rPr>
              <a:t>) Gymnasium ≠ Sprachschule</a:t>
            </a:r>
          </a:p>
          <a:p>
            <a:r>
              <a:rPr lang="de-DE" sz="3000" dirty="0" smtClean="0">
                <a:solidFill>
                  <a:srgbClr val="0000FF"/>
                </a:solidFill>
              </a:rPr>
              <a:t>wissenschaftliche Haltung gegenüber Grammatik und Texten</a:t>
            </a:r>
            <a:endParaRPr lang="de-DE" sz="2600" dirty="0">
              <a:solidFill>
                <a:srgbClr val="0000FF"/>
              </a:solidFill>
            </a:endParaRPr>
          </a:p>
          <a:p>
            <a:r>
              <a:rPr lang="de-DE" sz="2800" dirty="0" smtClean="0">
                <a:solidFill>
                  <a:srgbClr val="0000FF"/>
                </a:solidFill>
              </a:rPr>
              <a:t>Veränderung der Beurteilungsformen</a:t>
            </a:r>
            <a:endParaRPr lang="de-DE" sz="32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450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z="4800" b="1" dirty="0" smtClean="0">
                <a:solidFill>
                  <a:schemeClr val="tx1"/>
                </a:solidFill>
              </a:rPr>
              <a:t>Raccomandazioni specifiche </a:t>
            </a:r>
            <a:r>
              <a:rPr lang="fr-CH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</a:t>
            </a:r>
            <a:r>
              <a:rPr lang="fr-CH" sz="4800" b="1" dirty="0" smtClean="0"/>
              <a:t> </a:t>
            </a:r>
            <a:br>
              <a:rPr lang="fr-CH" sz="4800" b="1" dirty="0" smtClean="0"/>
            </a:br>
            <a:r>
              <a:rPr lang="fr-CH" sz="4800" b="1" dirty="0" smtClean="0">
                <a:solidFill>
                  <a:srgbClr val="0000FF"/>
                </a:solidFill>
              </a:rPr>
              <a:t>Spezifische Empfehlungen</a:t>
            </a:r>
            <a:endParaRPr lang="en-GB" sz="4800" b="1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>
          <a:xfrm>
            <a:off x="676656" y="2159678"/>
            <a:ext cx="4663440" cy="40866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H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CH" sz="3600" dirty="0" smtClean="0">
                <a:solidFill>
                  <a:schemeClr val="tx1"/>
                </a:solidFill>
              </a:rPr>
              <a:t>d) strumenti digitali</a:t>
            </a:r>
          </a:p>
          <a:p>
            <a:pPr marL="0" indent="0">
              <a:buNone/>
            </a:pPr>
            <a:r>
              <a:rPr lang="fr-CH" sz="3000" dirty="0" smtClean="0">
                <a:solidFill>
                  <a:schemeClr val="tx1"/>
                </a:solidFill>
              </a:rPr>
              <a:t>eterogeneità dei livelli linguistici in classe</a:t>
            </a:r>
          </a:p>
          <a:p>
            <a:pPr marL="0" indent="0">
              <a:buNone/>
            </a:pPr>
            <a:r>
              <a:rPr lang="fr-CH" sz="2800" dirty="0" smtClean="0">
                <a:solidFill>
                  <a:schemeClr val="tx1"/>
                </a:solidFill>
              </a:rPr>
              <a:t>attività creative e interattive, accesso all’informazione e agli strumenti (grammatiche, dizionari ecc.)</a:t>
            </a:r>
            <a:endParaRPr lang="fr-CH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CH" sz="3600" dirty="0" smtClean="0"/>
          </a:p>
          <a:p>
            <a:pPr marL="0" indent="0">
              <a:buNone/>
            </a:pPr>
            <a:endParaRPr lang="fr-CH" sz="3600" dirty="0" smtClean="0"/>
          </a:p>
          <a:p>
            <a:pPr marL="0" indent="0">
              <a:buNone/>
            </a:pPr>
            <a:endParaRPr lang="fr-CH" sz="3600" dirty="0" smtClean="0"/>
          </a:p>
          <a:p>
            <a:endParaRPr lang="fr-CH" sz="3600" dirty="0"/>
          </a:p>
          <a:p>
            <a:endParaRPr lang="fr-CH" sz="3600" dirty="0" smtClean="0"/>
          </a:p>
          <a:p>
            <a:endParaRPr lang="fr-CH" sz="3600" dirty="0" smtClean="0"/>
          </a:p>
          <a:p>
            <a:endParaRPr lang="fr-CH" sz="3600" dirty="0" smtClean="0"/>
          </a:p>
          <a:p>
            <a:endParaRPr lang="en-GB" sz="3600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955561" y="2209638"/>
            <a:ext cx="5328220" cy="3880578"/>
          </a:xfrm>
        </p:spPr>
        <p:txBody>
          <a:bodyPr>
            <a:normAutofit/>
          </a:bodyPr>
          <a:lstStyle/>
          <a:p>
            <a:endParaRPr lang="de-DE" sz="3600" dirty="0" smtClean="0">
              <a:solidFill>
                <a:srgbClr val="0000FF"/>
              </a:solidFill>
            </a:endParaRPr>
          </a:p>
          <a:p>
            <a:r>
              <a:rPr lang="de-DE" sz="3600" dirty="0" smtClean="0">
                <a:solidFill>
                  <a:srgbClr val="0000FF"/>
                </a:solidFill>
              </a:rPr>
              <a:t>d) digitale Instrumente</a:t>
            </a:r>
          </a:p>
          <a:p>
            <a:r>
              <a:rPr lang="de-DE" sz="3000" dirty="0" smtClean="0">
                <a:solidFill>
                  <a:srgbClr val="0000FF"/>
                </a:solidFill>
              </a:rPr>
              <a:t>Heterogenität bezüglich Sprachniveaus in den Klassen</a:t>
            </a:r>
          </a:p>
          <a:p>
            <a:r>
              <a:rPr lang="de-DE" sz="2800" dirty="0" smtClean="0">
                <a:solidFill>
                  <a:srgbClr val="0000FF"/>
                </a:solidFill>
              </a:rPr>
              <a:t>Kreative und interaktive Aktivitäten, Zugang zu Information und Werkzeugen (Grammatiken, Wörterbücher usw.)</a:t>
            </a:r>
          </a:p>
        </p:txBody>
      </p:sp>
    </p:spTree>
    <p:extLst>
      <p:ext uri="{BB962C8B-B14F-4D97-AF65-F5344CB8AC3E}">
        <p14:creationId xmlns:p14="http://schemas.microsoft.com/office/powerpoint/2010/main" val="1327990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94796"/>
          </a:xfrm>
        </p:spPr>
        <p:txBody>
          <a:bodyPr>
            <a:normAutofit/>
          </a:bodyPr>
          <a:lstStyle/>
          <a:p>
            <a:r>
              <a:rPr lang="fr-CH" b="1" dirty="0" smtClean="0">
                <a:solidFill>
                  <a:schemeClr val="tx1"/>
                </a:solidFill>
              </a:rPr>
              <a:t>Conclusioni </a:t>
            </a:r>
            <a:r>
              <a:rPr lang="fr-CH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</a:t>
            </a:r>
            <a:r>
              <a:rPr lang="fr-CH" b="1" dirty="0" smtClean="0"/>
              <a:t> </a:t>
            </a:r>
            <a:r>
              <a:rPr lang="fr-CH" b="1" dirty="0" smtClean="0">
                <a:solidFill>
                  <a:srgbClr val="0000FF"/>
                </a:solidFill>
              </a:rPr>
              <a:t>Schlussfolgerungen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6656" y="1915555"/>
            <a:ext cx="10753725" cy="43308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CH" sz="4500" b="1" dirty="0" smtClean="0"/>
              <a:t>Prospettive</a:t>
            </a:r>
            <a:endParaRPr lang="fr-CH" sz="4000" b="1" dirty="0" smtClean="0"/>
          </a:p>
          <a:p>
            <a:pPr marL="0" indent="0">
              <a:buNone/>
            </a:pPr>
            <a:r>
              <a:rPr lang="fr-CH" sz="3600" b="1" dirty="0" smtClean="0"/>
              <a:t>maturità bilingue con l’italiano, </a:t>
            </a:r>
          </a:p>
          <a:p>
            <a:pPr marL="0" indent="0">
              <a:buNone/>
            </a:pPr>
            <a:r>
              <a:rPr lang="fr-CH" sz="3600" b="1" dirty="0" smtClean="0"/>
              <a:t>finanziamento di assistenti di lingua, </a:t>
            </a:r>
          </a:p>
          <a:p>
            <a:pPr marL="0" indent="0">
              <a:buNone/>
            </a:pPr>
            <a:r>
              <a:rPr lang="fr-CH" sz="3600" b="1" dirty="0" smtClean="0"/>
              <a:t>collaborazione nella valutazione lavori di maturità </a:t>
            </a:r>
          </a:p>
          <a:p>
            <a:pPr marL="0" indent="0">
              <a:buNone/>
            </a:pPr>
            <a:endParaRPr lang="fr-CH" sz="3600" b="1" dirty="0" smtClean="0"/>
          </a:p>
          <a:p>
            <a:pPr marL="0" indent="0">
              <a:buNone/>
            </a:pPr>
            <a:r>
              <a:rPr lang="fr-CH" sz="4500" b="1" dirty="0" smtClean="0">
                <a:solidFill>
                  <a:srgbClr val="0000FF"/>
                </a:solidFill>
              </a:rPr>
              <a:t>Perspektiven</a:t>
            </a:r>
            <a:endParaRPr lang="fr-CH" sz="3600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fr-CH" sz="3600" b="1" dirty="0" smtClean="0">
                <a:solidFill>
                  <a:srgbClr val="0000FF"/>
                </a:solidFill>
              </a:rPr>
              <a:t>Zweisprachige Maturität mit Italienisch, </a:t>
            </a:r>
          </a:p>
          <a:p>
            <a:pPr marL="0" indent="0">
              <a:buNone/>
            </a:pPr>
            <a:r>
              <a:rPr lang="fr-CH" sz="3600" b="1" dirty="0" smtClean="0">
                <a:solidFill>
                  <a:srgbClr val="0000FF"/>
                </a:solidFill>
              </a:rPr>
              <a:t>Finanzierung von Sprachassistenten, </a:t>
            </a:r>
          </a:p>
          <a:p>
            <a:pPr marL="0" indent="0">
              <a:buNone/>
            </a:pPr>
            <a:r>
              <a:rPr lang="fr-CH" sz="3600" b="1" dirty="0" smtClean="0">
                <a:solidFill>
                  <a:srgbClr val="0000FF"/>
                </a:solidFill>
              </a:rPr>
              <a:t>Zusammenarbeit bei der Bewertung von Maturaarbeiten</a:t>
            </a:r>
          </a:p>
          <a:p>
            <a:pPr marL="0" indent="0">
              <a:buNone/>
            </a:pPr>
            <a:endParaRPr lang="fr-CH" sz="3200" b="1" dirty="0"/>
          </a:p>
          <a:p>
            <a:pPr marL="0" indent="0">
              <a:buNone/>
            </a:pPr>
            <a:endParaRPr lang="fr-CH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fr-CH" sz="3200" b="1" dirty="0" smtClean="0"/>
          </a:p>
          <a:p>
            <a:pPr marL="0" indent="0">
              <a:buNone/>
            </a:pPr>
            <a:endParaRPr lang="fr-CH" sz="3200" b="1" dirty="0" smtClean="0"/>
          </a:p>
          <a:p>
            <a:pPr marL="0" indent="0">
              <a:buNone/>
            </a:pPr>
            <a:endParaRPr lang="fr-CH" sz="3200" b="1" dirty="0" smtClean="0"/>
          </a:p>
          <a:p>
            <a:endParaRPr lang="fr-CH" sz="3200" b="1" dirty="0"/>
          </a:p>
          <a:p>
            <a:endParaRPr lang="fr-CH" sz="3200" b="1" dirty="0" smtClean="0"/>
          </a:p>
          <a:p>
            <a:endParaRPr lang="fr-CH" sz="3200" b="1" dirty="0" smtClean="0"/>
          </a:p>
          <a:p>
            <a:endParaRPr lang="fr-CH" sz="3200" b="1" dirty="0" smtClean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72010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étropolitai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0</TotalTime>
  <Words>351</Words>
  <Application>Microsoft Macintosh PowerPoint</Application>
  <PresentationFormat>Benutzerdefiniert</PresentationFormat>
  <Paragraphs>121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Métropolitain</vt:lpstr>
      <vt:lpstr>Risultati del gruppo di lavoro italiano</vt:lpstr>
      <vt:lpstr>Premessa – Einführung</vt:lpstr>
      <vt:lpstr>Analisi della situazione – Situationsanalyse</vt:lpstr>
      <vt:lpstr>Analisi della situazione – Situationsanalyse</vt:lpstr>
      <vt:lpstr>Raccomandazione generale –  Allgemeine Empfehlung</vt:lpstr>
      <vt:lpstr>Raccomandazioni specifiche –  Spezifische Empfehlungen</vt:lpstr>
      <vt:lpstr>Raccomandazioni specifiche –  Spezifische Empfehlungen</vt:lpstr>
      <vt:lpstr>Raccomandazioni specifiche –  Spezifische Empfehlungen</vt:lpstr>
      <vt:lpstr>Conclusioni – Schlussfolgerungen</vt:lpstr>
    </vt:vector>
  </TitlesOfParts>
  <Company>Etat de Neuchâtel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dei risultati del gruppo di lavoro «italiano»</dc:title>
  <dc:creator>Bellavita Domenico</dc:creator>
  <cp:lastModifiedBy>Dario Coviello</cp:lastModifiedBy>
  <cp:revision>25</cp:revision>
  <dcterms:created xsi:type="dcterms:W3CDTF">2017-09-12T08:57:36Z</dcterms:created>
  <dcterms:modified xsi:type="dcterms:W3CDTF">2017-09-13T08:56:38Z</dcterms:modified>
</cp:coreProperties>
</file>