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97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7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76" r:id="rId22"/>
    <p:sldId id="280" r:id="rId23"/>
    <p:sldId id="281" r:id="rId24"/>
    <p:sldId id="283" r:id="rId25"/>
    <p:sldId id="282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/>
    <p:restoredTop sz="96327"/>
  </p:normalViewPr>
  <p:slideViewPr>
    <p:cSldViewPr snapToGrid="0">
      <p:cViewPr varScale="1">
        <p:scale>
          <a:sx n="59" d="100"/>
          <a:sy n="59" d="100"/>
        </p:scale>
        <p:origin x="10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70DE9-829C-47E9-86D8-C5C21389FFF2}" type="datetimeFigureOut">
              <a:rPr lang="de-CH" smtClean="0"/>
              <a:t>14.09.2023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0A8AD-BF12-409E-9E5C-D16D53C34A2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116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0A8AD-BF12-409E-9E5C-D16D53C34A2F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314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0A8AD-BF12-409E-9E5C-D16D53C34A2F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1609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0A8AD-BF12-409E-9E5C-D16D53C34A2F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7146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0A8AD-BF12-409E-9E5C-D16D53C34A2F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0952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0A8AD-BF12-409E-9E5C-D16D53C34A2F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709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0A8AD-BF12-409E-9E5C-D16D53C34A2F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796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0A8AD-BF12-409E-9E5C-D16D53C34A2F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883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0A8AD-BF12-409E-9E5C-D16D53C34A2F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9921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0A8AD-BF12-409E-9E5C-D16D53C34A2F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180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0A8AD-BF12-409E-9E5C-D16D53C34A2F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2966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0A8AD-BF12-409E-9E5C-D16D53C34A2F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8249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de-CH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CH" dirty="0"/>
                  <a:t>Zusammenhang zu parametrisierten Kurven in </a:t>
                </a:r>
                <a:r>
                  <a:rPr lang="de-CH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ℝ^</a:t>
                </a:r>
                <a:r>
                  <a:rPr lang="de-CH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br>
                  <a:rPr lang="de-CH" dirty="0">
                    <a:ea typeface="Cambria Math" panose="02040503050406030204" pitchFamily="18" charset="0"/>
                  </a:rPr>
                </a:br>
                <a:r>
                  <a:rPr lang="de-CH" dirty="0">
                    <a:ea typeface="Cambria Math" panose="02040503050406030204" pitchFamily="18" charset="0"/>
                  </a:rPr>
                  <a:t>Kreise</a:t>
                </a:r>
                <a:r>
                  <a:rPr lang="de-CH" baseline="0" dirty="0">
                    <a:ea typeface="Cambria Math" panose="02040503050406030204" pitchFamily="18" charset="0"/>
                  </a:rPr>
                  <a:t> und Spiralen dargestellt durch </a:t>
                </a:r>
                <a:r>
                  <a:rPr lang="de-CH" b="0" i="0" baseline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𝑒^𝑖𝜑</a:t>
                </a:r>
                <a:endParaRPr lang="de-CH" dirty="0"/>
              </a:p>
              <a:p>
                <a:r>
                  <a:rPr lang="de-CH" dirty="0"/>
                  <a:t>Drehstreckungen und Verschiebungen: elementare Aufgaben, aber auch …</a:t>
                </a:r>
              </a:p>
              <a:p>
                <a:r>
                  <a:rPr lang="de-CH" dirty="0"/>
                  <a:t>Kreis- / Geradengleichung geometrische Eigenschaften, Verbindung mit reellen Gleichungen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0A8AD-BF12-409E-9E5C-D16D53C34A2F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9552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0A8AD-BF12-409E-9E5C-D16D53C34A2F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882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6C624-DBE0-0D71-8C18-AD817BFE5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49FA775-9AB8-3B15-18EC-7227DB9C6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E49E01-6554-0077-BF0B-4A28D464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EED8EB-F1F7-ECA0-C8E8-D83BADBA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A69B40-60AC-87B3-E2E2-C22DF9E5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1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06A56-2900-AAFD-214A-847AC57EC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167E8F3-726A-8E0F-4D9C-4DF72A0EE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40785E-5FA6-7879-9BF9-61076663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1CBC44-237F-54EC-5E15-5122CBA82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A153CC-9539-BDE7-E24D-1D8F409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2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C772878-89B9-D291-DD4B-0C10404CF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DD5915-EE60-43E3-0B33-A76FC20BF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2CC646-829B-665C-D39F-BB996D20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9FBBA7-E065-6BCE-7BD2-7EEA38B2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485618-40F1-B723-0267-3C91E511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3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A997E-1B91-7E91-2C57-78BA4502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04A3E7-A9AC-A753-DBA0-514C3853B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DDBBA8-714F-2850-BEE7-76CB09AA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2212D9-2802-A5D5-61B5-8AC5C1A3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3ADAD9-2F84-4510-401A-12499AED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7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DCD3B-E78E-0E2A-3439-CEC16ECB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581A85-9DAB-F5BA-A201-F671AC3CA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C40548-619D-B44E-D4E0-CC884D34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8DAFA-5BDE-20F5-C50F-E42638F42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9B6786-AD1A-DAD8-3CD1-C64131A5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4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6D264-B579-58BF-CD9F-DC9B388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3127DA-4B6E-E763-888B-11BDA15B6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3CD6C6-BCE3-9121-431A-56F69E459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870B22-8679-AD90-19B3-B45DDA85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64E685-2ED2-ED9F-4176-09AC35E7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86BBCD-2462-A182-FA0E-2BA09DCF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64E6E-A764-8C53-7560-54CCD3DE0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570804-936C-48E3-C1D8-F34EB9EA5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7097F7-1F3D-34CF-6A17-1A82BE712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11C92D8-27D8-C6F3-8363-0255BE8BE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98C691A-4E5B-DE00-9FAA-84B349130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519E7AF-E81A-9F92-310D-EB59F12E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6B8F79-013D-CCA2-4D63-6109A106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9302B16-B188-14EE-509C-DEB09032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A5731-D550-447E-193A-DEF1E6B6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A12D4B-39CC-EF7D-CB20-8F53CF9B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25924E-E4AE-767B-DA89-A6AA6964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16A4C1-6D14-E68C-6A64-FD0095C3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3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5A60EC8-5DE7-5FA3-F6B7-1747DA52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6A7BA53-2EAB-B1D2-161A-AD0F5900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76059F-B475-1E23-643F-B5781A40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6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76A0D-41D8-F327-CF38-94FD631A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35524A-781B-FF37-0D47-74F483B5D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A3F06C-94C3-72BD-3371-4FE9A5A61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C4A150-13E4-F0C7-96B7-727AEB94D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F6CAB2-7A09-71AD-8755-0A7F3F8D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9164F8-B378-FC8C-B649-64558BBF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7051C-6680-2DF5-E030-14EC84B8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CB790C3-10EB-B614-B19E-FCC8CDD3C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4FB52C-EE5D-0241-D720-A48F41764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FFB929-CD1A-34CF-5897-030518499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5A7534-54F7-35FC-CB1E-F290E42D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2A1256-C2CD-5F51-2AB3-B7F8182F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1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ABD043A-AF01-EA64-74E9-B0005FA1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50A61E-657A-4C9F-FD25-C847FE6D0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EE23A6-1FE1-AAAD-29C8-741D2AE76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62450A-9681-43B7-7777-2D356DFCB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10CE64-537F-DA4C-F39F-32F51A372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1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thematik.ch/anwendungenmath/fractal/julia/julia.html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.emf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.emf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66BB6-9E64-B337-D99E-6F8CA9F68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de-CH" sz="8000" b="1" i="0" u="none" strike="noStrike">
                <a:effectLst/>
                <a:latin typeface="verdana" panose="020B0604030504040204" pitchFamily="34" charset="0"/>
              </a:rPr>
              <a:t>DMK-Themenhefte</a:t>
            </a:r>
            <a:endParaRPr lang="de-CH" sz="800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15CFCD-C0B2-3D4F-9625-AE01BC04D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de-CH" sz="2200" b="1" i="0" u="none" strike="noStrike">
                <a:effectLst/>
                <a:latin typeface="verdana" panose="020B0604030504040204" pitchFamily="34" charset="0"/>
              </a:rPr>
              <a:t>Idee und Inhalte der zwei neuesten Publikationen </a:t>
            </a: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178882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FA2F-1B2F-744E-0CEB-865702F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8405" cy="1325563"/>
          </a:xfrm>
        </p:spPr>
        <p:txBody>
          <a:bodyPr/>
          <a:lstStyle/>
          <a:p>
            <a:r>
              <a:rPr lang="de-CH" dirty="0"/>
              <a:t>Aufbau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68C8F-3660-2024-6B34-BAD13316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de-CH" dirty="0"/>
              <a:t>In jedem Unterkapitel</a:t>
            </a:r>
          </a:p>
          <a:p>
            <a:pPr lvl="1"/>
            <a:r>
              <a:rPr lang="de-CH" dirty="0"/>
              <a:t>Kurze Theorieteile</a:t>
            </a:r>
          </a:p>
          <a:p>
            <a:pPr lvl="1"/>
            <a:r>
              <a:rPr lang="de-CH" dirty="0"/>
              <a:t>Beispiele</a:t>
            </a:r>
          </a:p>
          <a:p>
            <a:pPr lvl="1"/>
            <a:r>
              <a:rPr lang="de-CH" dirty="0"/>
              <a:t>Aufgaben passend zum Unterkapitel</a:t>
            </a:r>
            <a:br>
              <a:rPr lang="de-CH" dirty="0"/>
            </a:br>
            <a:endParaRPr lang="de-CH" dirty="0"/>
          </a:p>
          <a:p>
            <a:r>
              <a:rPr lang="de-CH" dirty="0"/>
              <a:t>Am Ende des Kapitels</a:t>
            </a:r>
          </a:p>
          <a:p>
            <a:pPr lvl="1"/>
            <a:r>
              <a:rPr lang="de-CH" dirty="0"/>
              <a:t>Vermischte Aufgaben zur Repetition</a:t>
            </a:r>
            <a:br>
              <a:rPr lang="de-CH" dirty="0"/>
            </a:br>
            <a:endParaRPr lang="de-CH" dirty="0"/>
          </a:p>
          <a:p>
            <a:r>
              <a:rPr lang="de-CH" dirty="0"/>
              <a:t>Am Ende des Themenhefts</a:t>
            </a:r>
          </a:p>
          <a:p>
            <a:pPr lvl="1"/>
            <a:r>
              <a:rPr lang="de-CH" dirty="0"/>
              <a:t>Anhänge zu weiteren Aspekten der komplexen Zahlen</a:t>
            </a:r>
          </a:p>
          <a:p>
            <a:pPr lvl="1"/>
            <a:r>
              <a:rPr lang="de-CH" dirty="0"/>
              <a:t>Lösungen aller Aufgaben</a:t>
            </a:r>
            <a:br>
              <a:rPr lang="de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807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FA2F-1B2F-744E-0CEB-865702F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8405" cy="1325563"/>
          </a:xfrm>
        </p:spPr>
        <p:txBody>
          <a:bodyPr/>
          <a:lstStyle/>
          <a:p>
            <a:r>
              <a:rPr lang="de-CH" dirty="0"/>
              <a:t>Beispiele aus Kapitel 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B935C38-E531-B9C7-E95A-F0ACA5482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604687"/>
            <a:ext cx="4384823" cy="3648625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8AC3FF-A4A0-E3E1-B636-0F51C4A13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878" y="1959695"/>
            <a:ext cx="6256911" cy="80011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1AC2FC1-B2C1-3D3F-ACF5-FC6561567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99" y="5506720"/>
            <a:ext cx="1340481" cy="89600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571A7DF-C337-8D3F-8CC9-8F3565395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6919" y="3312982"/>
            <a:ext cx="3304601" cy="28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FA2F-1B2F-744E-0CEB-865702F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8405" cy="1325563"/>
          </a:xfrm>
        </p:spPr>
        <p:txBody>
          <a:bodyPr/>
          <a:lstStyle/>
          <a:p>
            <a:r>
              <a:rPr lang="de-CH" dirty="0"/>
              <a:t>Gleichungen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5768C8F-3660-2024-6B34-BAD133165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CH" dirty="0"/>
                  <a:t>Beispiel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de-CH" b="0" i="1" smtClean="0">
                        <a:latin typeface="Cambria Math" panose="02040503050406030204" pitchFamily="18" charset="0"/>
                      </a:rPr>
                      <m:t>=−8−8</m:t>
                    </m:r>
                    <m:rad>
                      <m:radPr>
                        <m:degHide m:val="on"/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br>
                  <a:rPr lang="de-CH" dirty="0"/>
                </a:br>
                <a:endParaRPr lang="de-CH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5768C8F-3660-2024-6B34-BAD133165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217" t="-140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DA95D36D-6552-9C59-C67D-29F7C7059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670" y="2410392"/>
            <a:ext cx="4078964" cy="376657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13C0BAD-286E-74EC-1E7B-68EB8661D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919" y="2919695"/>
            <a:ext cx="4611272" cy="30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FA2F-1B2F-744E-0CEB-865702F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8405" cy="1325563"/>
          </a:xfrm>
        </p:spPr>
        <p:txBody>
          <a:bodyPr/>
          <a:lstStyle/>
          <a:p>
            <a:r>
              <a:rPr lang="de-CH" dirty="0"/>
              <a:t>Gleichungen 3. und 4. Grades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68C8F-3660-2024-6B34-BAD13316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de-CH" dirty="0"/>
            </a:b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B25EA0-9CAD-1365-6CD7-0E91A8E5F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66" y="1690688"/>
            <a:ext cx="10565234" cy="204314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BC2F604-D113-1664-73A1-7BE073CFA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27" y="4098945"/>
            <a:ext cx="10668712" cy="19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FA2F-1B2F-744E-0CEB-865702F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8405" cy="1325563"/>
          </a:xfrm>
        </p:spPr>
        <p:txBody>
          <a:bodyPr/>
          <a:lstStyle/>
          <a:p>
            <a:r>
              <a:rPr lang="de-CH" dirty="0"/>
              <a:t>Folgen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68C8F-3660-2024-6B34-BAD13316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de-CH" dirty="0"/>
            </a:b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76EA6B5-24FD-C75B-F489-0C1365A9A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6032949" cy="7385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9DCCD71-A87F-F307-AA7A-7E9362FCC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790505"/>
            <a:ext cx="8766673" cy="5194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C415DE1-95B8-1515-5C69-A8FDD4BBF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875" y="3506721"/>
            <a:ext cx="3554730" cy="296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7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FA2F-1B2F-744E-0CEB-865702F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8405" cy="1325563"/>
          </a:xfrm>
        </p:spPr>
        <p:txBody>
          <a:bodyPr/>
          <a:lstStyle/>
          <a:p>
            <a:r>
              <a:rPr lang="de-CH" dirty="0"/>
              <a:t>Iterationen, Juliamengen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68C8F-3660-2024-6B34-BAD13316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de-CH" dirty="0"/>
            </a:b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83EE10-8027-E8AA-9540-7F6ED6A7E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6901490" cy="666125"/>
          </a:xfrm>
          <a:prstGeom prst="rect">
            <a:avLst/>
          </a:prstGeom>
        </p:spPr>
      </p:pic>
      <p:pic>
        <p:nvPicPr>
          <p:cNvPr id="8" name="Grafik 7" descr="Ein Bild, das Screenshot, Farbigkeit, Fraktalkunst enthält.&#10;&#10;Automatisch generierte Beschreibung">
            <a:extLst>
              <a:ext uri="{FF2B5EF4-FFF2-40B4-BE49-F238E27FC236}">
                <a16:creationId xmlns:a16="http://schemas.microsoft.com/office/drawing/2014/main" id="{A36B27AF-0C45-BB60-0C43-0020DFD8B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61" y="2596832"/>
            <a:ext cx="5339081" cy="400431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127BF5F-07FE-8D38-D458-110C399E3CAA}"/>
              </a:ext>
            </a:extLst>
          </p:cNvPr>
          <p:cNvSpPr txBox="1"/>
          <p:nvPr/>
        </p:nvSpPr>
        <p:spPr>
          <a:xfrm>
            <a:off x="64516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6"/>
              </a:rPr>
              <a:t>Julia-Mengen und Mandelbrotmenge (mathematik.ch)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2945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C06FA2F-1B2F-744E-0CEB-865702F4C5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7218405" cy="1325563"/>
              </a:xfrm>
            </p:spPr>
            <p:txBody>
              <a:bodyPr>
                <a:normAutofit/>
              </a:bodyPr>
              <a:lstStyle/>
              <a:p>
                <a:r>
                  <a:rPr lang="de-CH" dirty="0"/>
                  <a:t>Komplexe Funktionen mit Definitionsmenge </a:t>
                </a:r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C06FA2F-1B2F-744E-0CEB-865702F4C5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7218405" cy="1325563"/>
              </a:xfrm>
              <a:blipFill>
                <a:blip r:embed="rId3"/>
                <a:stretch>
                  <a:fillRect l="-3463" t="-13364" b="-2119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68C8F-3660-2024-6B34-BAD13316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CH" dirty="0"/>
              <a:t>Darstellung von Kurven</a:t>
            </a:r>
            <a:br>
              <a:rPr lang="de-CH" dirty="0"/>
            </a:br>
            <a:br>
              <a:rPr lang="de-CH" dirty="0"/>
            </a:br>
            <a:endParaRPr lang="de-CH" dirty="0"/>
          </a:p>
          <a:p>
            <a:r>
              <a:rPr lang="de-CH" dirty="0"/>
              <a:t>Verschieben und Drehen von Kurven</a:t>
            </a:r>
            <a:br>
              <a:rPr lang="de-CH" dirty="0"/>
            </a:br>
            <a:br>
              <a:rPr lang="de-CH" dirty="0"/>
            </a:br>
            <a:endParaRPr lang="de-CH" dirty="0"/>
          </a:p>
          <a:p>
            <a:r>
              <a:rPr lang="de-CH" dirty="0"/>
              <a:t>Kreis- und Geradengleichung</a:t>
            </a:r>
            <a:br>
              <a:rPr lang="de-CH" dirty="0"/>
            </a:br>
            <a:br>
              <a:rPr lang="de-CH" dirty="0"/>
            </a:b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C7AB65-EEAA-C9B7-9C97-3FA256903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107" y="2373086"/>
            <a:ext cx="2604014" cy="4581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4115BC5-1D26-788A-017C-E25F2A4BF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505" y="1825625"/>
            <a:ext cx="3416476" cy="307355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BD37058-1077-3056-1074-E3CC5E6279AA}"/>
              </a:ext>
            </a:extLst>
          </p:cNvPr>
          <p:cNvSpPr txBox="1"/>
          <p:nvPr/>
        </p:nvSpPr>
        <p:spPr>
          <a:xfrm>
            <a:off x="1146719" y="3565137"/>
            <a:ext cx="5264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Kleeblatt begrenz durch Normalparabeln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7C9A6AF-DE3B-5919-FF4C-7377AB07CC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505" y="2505088"/>
            <a:ext cx="2927500" cy="281319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9EC057E2-E29D-5659-A111-62C51CDE0199}"/>
              </a:ext>
            </a:extLst>
          </p:cNvPr>
          <p:cNvSpPr txBox="1"/>
          <p:nvPr/>
        </p:nvSpPr>
        <p:spPr>
          <a:xfrm>
            <a:off x="1146719" y="3930906"/>
            <a:ext cx="521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Wie lauten die Gleichungen der Kurven?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DD2400A-6CF5-5EE7-7415-10B1BFA968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6719" y="4964241"/>
            <a:ext cx="8955286" cy="143962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CF6BA54-72A2-6907-068D-6FABEF9959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5923" y="5024379"/>
            <a:ext cx="8310952" cy="3953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F5F48E1-3404-42AB-CF67-164A16CEC8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923" y="5371014"/>
            <a:ext cx="4801457" cy="3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C06FA2F-1B2F-744E-0CEB-865702F4C5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7218405" cy="1325563"/>
              </a:xfrm>
            </p:spPr>
            <p:txBody>
              <a:bodyPr/>
              <a:lstStyle/>
              <a:p>
                <a:r>
                  <a:rPr lang="de-CH" dirty="0"/>
                  <a:t>Komplexe Funktionen mit Definitionsmenge </a:t>
                </a:r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C06FA2F-1B2F-744E-0CEB-865702F4C5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7218405" cy="1325563"/>
              </a:xfrm>
              <a:blipFill>
                <a:blip r:embed="rId3"/>
                <a:stretch>
                  <a:fillRect l="-3463" t="-13364" b="-2119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68C8F-3660-2024-6B34-BAD13316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Lineare Abbildungen</a:t>
            </a:r>
            <a:br>
              <a:rPr lang="de-CH" dirty="0"/>
            </a:b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ECBAEE-1A44-D56C-5433-D9A8A3C0F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612798"/>
            <a:ext cx="9657866" cy="388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9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C06FA2F-1B2F-744E-0CEB-865702F4C5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7218405" cy="1325563"/>
              </a:xfrm>
            </p:spPr>
            <p:txBody>
              <a:bodyPr/>
              <a:lstStyle/>
              <a:p>
                <a:r>
                  <a:rPr lang="de-CH" dirty="0"/>
                  <a:t>Komplexe Funktionen mit Definitionsmenge </a:t>
                </a:r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C06FA2F-1B2F-744E-0CEB-865702F4C5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7218405" cy="1325563"/>
              </a:xfrm>
              <a:blipFill>
                <a:blip r:embed="rId3"/>
                <a:stretch>
                  <a:fillRect l="-3463" t="-13364" b="-2119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68C8F-3660-2024-6B34-BAD13316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Abbilden von Kurven insbesondere Kreise und Geraden</a:t>
            </a:r>
            <a:br>
              <a:rPr lang="de-CH" dirty="0"/>
            </a:br>
            <a:endParaRPr lang="de-CH" dirty="0"/>
          </a:p>
          <a:p>
            <a:r>
              <a:rPr lang="de-CH" dirty="0"/>
              <a:t>mithilfe von (reellen) Abbildungsgleichungen</a:t>
            </a:r>
            <a:br>
              <a:rPr lang="de-CH" dirty="0"/>
            </a:br>
            <a:endParaRPr lang="de-CH" dirty="0"/>
          </a:p>
          <a:p>
            <a:r>
              <a:rPr lang="de-CH" dirty="0"/>
              <a:t>in Parameterdarstellung</a:t>
            </a:r>
            <a:br>
              <a:rPr lang="de-CH" dirty="0"/>
            </a:br>
            <a:endParaRPr lang="de-CH" dirty="0"/>
          </a:p>
          <a:p>
            <a:r>
              <a:rPr lang="de-CH" dirty="0"/>
              <a:t>in komplexer Form </a:t>
            </a:r>
            <a:br>
              <a:rPr lang="de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1966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C06FA2F-1B2F-744E-0CEB-865702F4C5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7218405" cy="1325563"/>
              </a:xfrm>
            </p:spPr>
            <p:txBody>
              <a:bodyPr/>
              <a:lstStyle/>
              <a:p>
                <a:r>
                  <a:rPr lang="de-CH" dirty="0"/>
                  <a:t>Komplexe Funktionen mit Definitionsmenge </a:t>
                </a:r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C06FA2F-1B2F-744E-0CEB-865702F4C5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7218405" cy="1325563"/>
              </a:xfrm>
              <a:blipFill>
                <a:blip r:embed="rId3"/>
                <a:stretch>
                  <a:fillRect l="-3463" t="-13364" b="-2119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68C8F-3660-2024-6B34-BAD13316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Nichtlineare Abbildungen</a:t>
            </a:r>
            <a:br>
              <a:rPr lang="de-CH" dirty="0"/>
            </a:br>
            <a:endParaRPr lang="de-CH" dirty="0"/>
          </a:p>
          <a:p>
            <a:r>
              <a:rPr lang="de-CH" dirty="0"/>
              <a:t>Quadratische Abbildungen</a:t>
            </a:r>
            <a:br>
              <a:rPr lang="de-CH" dirty="0"/>
            </a:br>
            <a:br>
              <a:rPr lang="de-CH" dirty="0"/>
            </a:br>
            <a:endParaRPr lang="de-CH" dirty="0"/>
          </a:p>
          <a:p>
            <a:r>
              <a:rPr lang="de-CH" dirty="0"/>
              <a:t>Inversion am Einheitskreis</a:t>
            </a:r>
            <a:br>
              <a:rPr lang="de-CH" dirty="0"/>
            </a:br>
            <a:br>
              <a:rPr lang="de-CH" dirty="0"/>
            </a:b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8431DDD-A168-8F08-E1D4-5A0AB5F79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841" y="1604577"/>
            <a:ext cx="6174948" cy="238152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4F6B762-0F5E-FD3F-FA59-F8EFB0E96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195" y="4308363"/>
            <a:ext cx="2146410" cy="218451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1C26D78-4F49-7BDE-020E-ED0D7E1DF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1961" y="4410458"/>
            <a:ext cx="2392312" cy="23209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4EE191-6728-19EE-76F4-E73A5177F0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7115" y="1664549"/>
            <a:ext cx="2749691" cy="263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5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FA2F-1B2F-744E-0CEB-865702F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8405" cy="1325563"/>
          </a:xfrm>
        </p:spPr>
        <p:txBody>
          <a:bodyPr/>
          <a:lstStyle/>
          <a:p>
            <a:r>
              <a:rPr lang="de-CH"/>
              <a:t>Die DMK... 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3665FB-BF35-0826-1AD5-56EE15EC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de-CH" dirty="0">
                <a:solidFill>
                  <a:srgbClr val="000000"/>
                </a:solidFill>
                <a:latin typeface="Lato" panose="020F0502020204030204" pitchFamily="34" charset="0"/>
              </a:rPr>
              <a:t>... u</a:t>
            </a:r>
            <a:r>
              <a:rPr lang="de-CH" b="0" i="0" u="none" strike="noStrike" dirty="0">
                <a:solidFill>
                  <a:srgbClr val="000000"/>
                </a:solidFill>
                <a:effectLst/>
                <a:latin typeface="Lato" panose="020F0502020204030204" pitchFamily="34" charset="0"/>
              </a:rPr>
              <a:t>nterstützt die Entwicklung von Lehrbüchern für den Mathematikunterricht</a:t>
            </a:r>
          </a:p>
          <a:p>
            <a:pPr algn="l"/>
            <a:r>
              <a:rPr lang="de-CH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... investiert die Einnahmen vollumfänglich in die Kommissionsarbeit und die Entwicklung neuer Lehrmittel</a:t>
            </a:r>
            <a:br>
              <a:rPr lang="de-CH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endParaRPr lang="de-CH" b="0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de-CH" b="0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de-CH" dirty="0">
                <a:solidFill>
                  <a:srgbClr val="000000"/>
                </a:solidFill>
                <a:latin typeface="Lato" panose="020F0502020204030203" pitchFamily="34" charset="0"/>
              </a:rPr>
              <a:t>Ziel: Zu allen gängigen Themen des Mathematikunterrichts in der Schweiz soll es ein Lehrmittel geben</a:t>
            </a:r>
            <a:br>
              <a:rPr lang="de-CH" dirty="0"/>
            </a:b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6322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C06FA2F-1B2F-744E-0CEB-865702F4C5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7218405" cy="1325563"/>
              </a:xfrm>
            </p:spPr>
            <p:txBody>
              <a:bodyPr/>
              <a:lstStyle/>
              <a:p>
                <a:r>
                  <a:rPr lang="de-CH" dirty="0"/>
                  <a:t>Komplexe Funktionen mit Definitionsmenge </a:t>
                </a:r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C06FA2F-1B2F-744E-0CEB-865702F4C5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7218405" cy="1325563"/>
              </a:xfrm>
              <a:blipFill>
                <a:blip r:embed="rId3"/>
                <a:stretch>
                  <a:fillRect l="-3463" t="-13364" b="-2119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68C8F-3660-2024-6B34-BAD13316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de-CH" dirty="0"/>
            </a:br>
            <a:endParaRPr lang="de-CH" dirty="0"/>
          </a:p>
          <a:p>
            <a:pPr marL="0" indent="0">
              <a:buNone/>
            </a:pPr>
            <a:br>
              <a:rPr lang="de-CH" dirty="0"/>
            </a:br>
            <a:br>
              <a:rPr lang="de-CH" dirty="0"/>
            </a:br>
            <a:endParaRPr lang="de-CH" dirty="0"/>
          </a:p>
          <a:p>
            <a:pPr marL="0" indent="0">
              <a:buNone/>
            </a:pPr>
            <a:br>
              <a:rPr lang="de-CH" dirty="0"/>
            </a:br>
            <a:br>
              <a:rPr lang="de-CH" dirty="0"/>
            </a:b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BB68DD-C41B-C491-F1B5-0262CDB13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015" y="1969770"/>
            <a:ext cx="10344785" cy="42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20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FA2F-1B2F-744E-0CEB-865702F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8405" cy="1325563"/>
          </a:xfrm>
        </p:spPr>
        <p:txBody>
          <a:bodyPr/>
          <a:lstStyle/>
          <a:p>
            <a:r>
              <a:rPr lang="de-CH" dirty="0"/>
              <a:t>Anhänge	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68C8F-3660-2024-6B34-BAD13316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CH" dirty="0"/>
              <a:t>Begründung der Exponentialform ohne Taylorentwicklung</a:t>
            </a:r>
            <a:br>
              <a:rPr lang="de-CH" dirty="0"/>
            </a:br>
            <a:endParaRPr lang="de-CH" dirty="0"/>
          </a:p>
          <a:p>
            <a:r>
              <a:rPr lang="de-CH" dirty="0"/>
              <a:t>Komplexe Zahlen als Körper</a:t>
            </a:r>
            <a:br>
              <a:rPr lang="de-CH" dirty="0"/>
            </a:br>
            <a:endParaRPr lang="de-CH" dirty="0"/>
          </a:p>
          <a:p>
            <a:r>
              <a:rPr lang="de-CH" dirty="0"/>
              <a:t>Komplexe Zahlen und Matrizen</a:t>
            </a:r>
            <a:br>
              <a:rPr lang="de-CH" dirty="0"/>
            </a:br>
            <a:endParaRPr lang="de-CH" dirty="0"/>
          </a:p>
          <a:p>
            <a:r>
              <a:rPr lang="de-CH" dirty="0"/>
              <a:t>….</a:t>
            </a:r>
            <a:br>
              <a:rPr lang="de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8299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FA2F-1B2F-744E-0CEB-865702F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8405" cy="1325563"/>
          </a:xfrm>
        </p:spPr>
        <p:txBody>
          <a:bodyPr/>
          <a:lstStyle/>
          <a:p>
            <a:r>
              <a:rPr lang="de-CH" dirty="0"/>
              <a:t>Matrizen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68C8F-3660-2024-6B34-BAD13316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Theorie und Aufgaben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Autoren:</a:t>
            </a:r>
          </a:p>
          <a:p>
            <a:pPr marL="0" indent="0">
              <a:buNone/>
            </a:pPr>
            <a:br>
              <a:rPr lang="de-CH" dirty="0"/>
            </a:br>
            <a:r>
              <a:rPr lang="de-CH" dirty="0"/>
              <a:t>	Daniela Grawehr</a:t>
            </a:r>
          </a:p>
          <a:p>
            <a:pPr marL="0" indent="0">
              <a:buNone/>
            </a:pPr>
            <a:r>
              <a:rPr lang="de-CH" dirty="0"/>
              <a:t>	Nima </a:t>
            </a:r>
            <a:r>
              <a:rPr lang="de-CH" dirty="0" err="1"/>
              <a:t>Moshayedi</a:t>
            </a:r>
            <a:br>
              <a:rPr lang="de-CH" dirty="0"/>
            </a:br>
            <a:endParaRPr lang="de-CH" dirty="0"/>
          </a:p>
        </p:txBody>
      </p:sp>
      <p:pic>
        <p:nvPicPr>
          <p:cNvPr id="6" name="Grafik 5" descr="Ein Bild, das Text, Screenshot, Diagramm enthält.&#10;&#10;Automatisch generierte Beschreibung">
            <a:extLst>
              <a:ext uri="{FF2B5EF4-FFF2-40B4-BE49-F238E27FC236}">
                <a16:creationId xmlns:a16="http://schemas.microsoft.com/office/drawing/2014/main" id="{86A2A6FE-CA9E-2ECF-C3A0-E7FA0C807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450" y="1825625"/>
            <a:ext cx="6425223" cy="39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07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C5FB9-2987-93F0-EDD1-C9B8F287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Idee hinter dem Aufbau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CDD840-6A46-1838-980E-2FBAB9D26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Anwendungen von Matrizen sind extrem zahlreich</a:t>
            </a:r>
          </a:p>
          <a:p>
            <a:pPr marL="0" indent="0">
              <a:buNone/>
            </a:pPr>
            <a:r>
              <a:rPr lang="de-DE" dirty="0"/>
              <a:t>die Beschränkung auf 2 x 2 und affine Abbildungen ist schade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Versuch alles aus der Anwendung heraus zu motivieren</a:t>
            </a:r>
          </a:p>
          <a:p>
            <a:pPr>
              <a:buFont typeface="Wingdings" pitchFamily="2" charset="2"/>
              <a:buChar char="è"/>
            </a:pPr>
            <a:r>
              <a:rPr lang="de-DE" i="1" dirty="0" err="1"/>
              <a:t>n</a:t>
            </a:r>
            <a:r>
              <a:rPr lang="de-DE" i="1" dirty="0"/>
              <a:t> </a:t>
            </a:r>
            <a:r>
              <a:rPr lang="de-DE" dirty="0"/>
              <a:t>x </a:t>
            </a:r>
            <a:r>
              <a:rPr lang="de-DE" i="1" dirty="0"/>
              <a:t>m </a:t>
            </a:r>
            <a:r>
              <a:rPr lang="de-DE" dirty="0"/>
              <a:t>– Matrizen</a:t>
            </a:r>
          </a:p>
          <a:p>
            <a:pPr marL="0" indent="0">
              <a:buNone/>
            </a:pPr>
            <a:r>
              <a:rPr lang="de-DE" dirty="0"/>
              <a:t>bei dem Determinanten waren die Abbildungen am logischsten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04AB50-F606-837E-4C8E-246E7AE126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4048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21AC5-704B-A9BF-6E6A-D519833F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90505-0DBF-AB3A-C807-B3228F479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395319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Kapitel 1</a:t>
            </a:r>
          </a:p>
          <a:p>
            <a:r>
              <a:rPr lang="de-DE" b="1" dirty="0"/>
              <a:t>Grundlagen</a:t>
            </a:r>
          </a:p>
          <a:p>
            <a:pPr lvl="1"/>
            <a:r>
              <a:rPr lang="de-DE" dirty="0"/>
              <a:t>Addition/Subtraktion</a:t>
            </a:r>
          </a:p>
          <a:p>
            <a:pPr lvl="1"/>
            <a:r>
              <a:rPr lang="de-DE" dirty="0"/>
              <a:t>Multiplikation mit einem Skalar</a:t>
            </a:r>
          </a:p>
          <a:p>
            <a:pPr lvl="1"/>
            <a:r>
              <a:rPr lang="de-DE" dirty="0"/>
              <a:t>Multiplikation mit einem Vektor</a:t>
            </a:r>
          </a:p>
          <a:p>
            <a:pPr lvl="1"/>
            <a:r>
              <a:rPr lang="de-DE" dirty="0"/>
              <a:t>Multiplikation von Matrizen</a:t>
            </a:r>
          </a:p>
          <a:p>
            <a:pPr lvl="1"/>
            <a:r>
              <a:rPr lang="de-DE" dirty="0"/>
              <a:t>Rechengesetze</a:t>
            </a:r>
          </a:p>
          <a:p>
            <a:pPr lvl="1"/>
            <a:r>
              <a:rPr lang="de-DE" dirty="0"/>
              <a:t>Inverses</a:t>
            </a:r>
          </a:p>
          <a:p>
            <a:r>
              <a:rPr lang="de-DE" dirty="0"/>
              <a:t>Anwendungen</a:t>
            </a:r>
          </a:p>
          <a:p>
            <a:pPr lvl="1"/>
            <a:r>
              <a:rPr lang="de-DE" dirty="0"/>
              <a:t>Bestellmatrizen</a:t>
            </a:r>
          </a:p>
          <a:p>
            <a:pPr lvl="1"/>
            <a:r>
              <a:rPr lang="de-DE" dirty="0"/>
              <a:t>Produktionsmatrizen</a:t>
            </a:r>
          </a:p>
          <a:p>
            <a:pPr lvl="1"/>
            <a:r>
              <a:rPr lang="de-DE" dirty="0"/>
              <a:t>Übergangsmatrizen</a:t>
            </a:r>
          </a:p>
          <a:p>
            <a:pPr marL="0" indent="0">
              <a:buNone/>
            </a:pPr>
            <a:r>
              <a:rPr lang="de-DE" dirty="0"/>
              <a:t>Kapitel 2: Leontief-Modell</a:t>
            </a:r>
          </a:p>
          <a:p>
            <a:pPr marL="0" indent="0">
              <a:buNone/>
            </a:pPr>
            <a:r>
              <a:rPr lang="de-DE" dirty="0"/>
              <a:t>Kapitel 3: vermischte Aufgaben</a:t>
            </a:r>
          </a:p>
          <a:p>
            <a:pPr lvl="1"/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ECC2E0-E36C-9519-6C47-AFD6261E7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95319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4 Vektorraum</a:t>
            </a:r>
          </a:p>
          <a:p>
            <a:pPr marL="0" indent="0">
              <a:buNone/>
            </a:pPr>
            <a:r>
              <a:rPr lang="de-DE" dirty="0"/>
              <a:t>5 Abbildungen</a:t>
            </a:r>
          </a:p>
          <a:p>
            <a:pPr lvl="1"/>
            <a:r>
              <a:rPr lang="de-DE" dirty="0"/>
              <a:t>Affine Abbildungen</a:t>
            </a:r>
          </a:p>
          <a:p>
            <a:pPr lvl="1"/>
            <a:r>
              <a:rPr lang="de-DE" dirty="0"/>
              <a:t>Umkehrung</a:t>
            </a:r>
          </a:p>
          <a:p>
            <a:pPr lvl="1"/>
            <a:r>
              <a:rPr lang="de-DE" dirty="0"/>
              <a:t>Verkettung</a:t>
            </a:r>
          </a:p>
          <a:p>
            <a:pPr lvl="1"/>
            <a:r>
              <a:rPr lang="de-DE" dirty="0"/>
              <a:t>Fixpunkte und Fixpunktgeraden</a:t>
            </a:r>
          </a:p>
          <a:p>
            <a:pPr lvl="1"/>
            <a:r>
              <a:rPr lang="de-DE" dirty="0"/>
              <a:t>Spezielle Abbildungen</a:t>
            </a:r>
          </a:p>
          <a:p>
            <a:pPr lvl="2"/>
            <a:r>
              <a:rPr lang="de-DE" dirty="0"/>
              <a:t>Rotationen</a:t>
            </a:r>
          </a:p>
          <a:p>
            <a:pPr lvl="2"/>
            <a:r>
              <a:rPr lang="de-DE" dirty="0"/>
              <a:t>Spiegelungen</a:t>
            </a:r>
          </a:p>
          <a:p>
            <a:pPr lvl="2"/>
            <a:r>
              <a:rPr lang="de-DE" dirty="0"/>
              <a:t>Projektionen</a:t>
            </a:r>
          </a:p>
          <a:p>
            <a:pPr lvl="2"/>
            <a:r>
              <a:rPr lang="de-DE" dirty="0"/>
              <a:t>Lineare Abbildungen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Kapitel 6: Determinante</a:t>
            </a:r>
          </a:p>
          <a:p>
            <a:pPr marL="0" indent="0">
              <a:buNone/>
            </a:pPr>
            <a:r>
              <a:rPr lang="de-DE" b="1" dirty="0"/>
              <a:t>Kapitel 7: Eigenwerte und Eigenräume</a:t>
            </a:r>
          </a:p>
          <a:p>
            <a:pPr marL="0" indent="0">
              <a:buNone/>
            </a:pPr>
            <a:r>
              <a:rPr lang="de-DE" dirty="0"/>
              <a:t>Kapitel 8: vermischte Aufgaben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449BBD-E89D-37FA-18A9-D3A8D224CF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3511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EBA06-46C0-B0B8-11BA-70CEDBC3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Motivation Anwendung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8A9179-ECE7-C154-EBFB-3E184E334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Was ist eine Matrix? </a:t>
            </a:r>
            <a:r>
              <a:rPr lang="de-DE" sz="1400" dirty="0"/>
              <a:t>(S. 1)</a:t>
            </a:r>
          </a:p>
        </p:txBody>
      </p:sp>
      <p:pic>
        <p:nvPicPr>
          <p:cNvPr id="5" name="Grafik 4" descr="Ein Bild, das Text, Quittung, Screenshot, Schrift enthält.&#10;&#10;Automatisch generierte Beschreibung">
            <a:extLst>
              <a:ext uri="{FF2B5EF4-FFF2-40B4-BE49-F238E27FC236}">
                <a16:creationId xmlns:a16="http://schemas.microsoft.com/office/drawing/2014/main" id="{37AE0967-59E6-240B-B1DB-F0F6F1B15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96" y="2691187"/>
            <a:ext cx="8344903" cy="319978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B60A761-10CA-FC68-A7FF-F6345D65B6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471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809DB-C61B-91B4-BAF2-B92C0DBC2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von Anwendungen</a:t>
            </a:r>
          </a:p>
        </p:txBody>
      </p:sp>
      <p:pic>
        <p:nvPicPr>
          <p:cNvPr id="5" name="Grafik 4" descr="Ein Bild, das Haus, Gebäude enthält.&#10;&#10;Automatisch generierte Beschreibung">
            <a:extLst>
              <a:ext uri="{FF2B5EF4-FFF2-40B4-BE49-F238E27FC236}">
                <a16:creationId xmlns:a16="http://schemas.microsoft.com/office/drawing/2014/main" id="{7742BD7B-A9B0-4A2A-977A-1DF77D113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94" y="2407652"/>
            <a:ext cx="3509093" cy="1225884"/>
          </a:xfrm>
          <a:prstGeom prst="rect">
            <a:avLst/>
          </a:prstGeom>
        </p:spPr>
      </p:pic>
      <p:pic>
        <p:nvPicPr>
          <p:cNvPr id="7" name="Grafik 6" descr="Ein Bild, das Text, Quittung, Schrift, Diagramm enthält.&#10;&#10;Automatisch generierte Beschreibung">
            <a:extLst>
              <a:ext uri="{FF2B5EF4-FFF2-40B4-BE49-F238E27FC236}">
                <a16:creationId xmlns:a16="http://schemas.microsoft.com/office/drawing/2014/main" id="{E9B727B8-C6E2-D2D2-ACFC-EDB2C4AC0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94" y="3633536"/>
            <a:ext cx="3552903" cy="2050048"/>
          </a:xfrm>
          <a:prstGeom prst="rect">
            <a:avLst/>
          </a:prstGeom>
        </p:spPr>
      </p:pic>
      <p:pic>
        <p:nvPicPr>
          <p:cNvPr id="9" name="Grafik 8" descr="Ein Bild, das Text, Diagramm, Schrift, Screenshot enthält.&#10;&#10;Automatisch generierte Beschreibung">
            <a:extLst>
              <a:ext uri="{FF2B5EF4-FFF2-40B4-BE49-F238E27FC236}">
                <a16:creationId xmlns:a16="http://schemas.microsoft.com/office/drawing/2014/main" id="{5D57945F-9941-CE43-3E25-AA1A96975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086" y="2916572"/>
            <a:ext cx="3907255" cy="2613239"/>
          </a:xfrm>
          <a:prstGeom prst="rect">
            <a:avLst/>
          </a:prstGeom>
        </p:spPr>
      </p:pic>
      <p:pic>
        <p:nvPicPr>
          <p:cNvPr id="11" name="Grafik 10" descr="Ein Bild, das Text, Diagramm enthält.&#10;&#10;Automatisch generierte Beschreibung">
            <a:extLst>
              <a:ext uri="{FF2B5EF4-FFF2-40B4-BE49-F238E27FC236}">
                <a16:creationId xmlns:a16="http://schemas.microsoft.com/office/drawing/2014/main" id="{93108810-DEB1-CFAD-7327-461D8105B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341" y="3259246"/>
            <a:ext cx="3377106" cy="227056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7D76E66-C84C-011A-019E-6E0485AA809E}"/>
              </a:ext>
            </a:extLst>
          </p:cNvPr>
          <p:cNvSpPr txBox="1"/>
          <p:nvPr/>
        </p:nvSpPr>
        <p:spPr>
          <a:xfrm>
            <a:off x="838201" y="1600200"/>
            <a:ext cx="16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Bestellmatrizen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E9F19C5-E20E-5239-19C0-071B3CA53102}"/>
              </a:ext>
            </a:extLst>
          </p:cNvPr>
          <p:cNvSpPr txBox="1"/>
          <p:nvPr/>
        </p:nvSpPr>
        <p:spPr>
          <a:xfrm>
            <a:off x="4350085" y="1645444"/>
            <a:ext cx="230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Produktionsmatrizen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205A0C1-C0DB-9199-52B6-99DA2178DF6F}"/>
              </a:ext>
            </a:extLst>
          </p:cNvPr>
          <p:cNvSpPr txBox="1"/>
          <p:nvPr/>
        </p:nvSpPr>
        <p:spPr>
          <a:xfrm>
            <a:off x="8257341" y="1664030"/>
            <a:ext cx="230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Übergangsmatrizen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E0FED2F-FBF5-1D70-C97C-D1B87757C3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124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E05D5-94D6-232B-BCE1-35FCF0AF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Abbildungen</a:t>
            </a:r>
          </a:p>
        </p:txBody>
      </p:sp>
      <p:pic>
        <p:nvPicPr>
          <p:cNvPr id="7" name="Grafik 6" descr="Ein Bild, das Himmel, Wolke, Gebäude, Berg enthält.&#10;&#10;Automatisch generierte Beschreibung">
            <a:extLst>
              <a:ext uri="{FF2B5EF4-FFF2-40B4-BE49-F238E27FC236}">
                <a16:creationId xmlns:a16="http://schemas.microsoft.com/office/drawing/2014/main" id="{BFB3A052-5C54-A8D3-0EF3-D0D9FD055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7438"/>
            <a:ext cx="2578768" cy="2097655"/>
          </a:xfrm>
          <a:prstGeom prst="rect">
            <a:avLst/>
          </a:prstGeom>
        </p:spPr>
      </p:pic>
      <p:pic>
        <p:nvPicPr>
          <p:cNvPr id="9" name="Grafik 8" descr="Ein Bild, das Screenshot, Rechteck, Himmel enthält.&#10;&#10;Automatisch generierte Beschreibung">
            <a:extLst>
              <a:ext uri="{FF2B5EF4-FFF2-40B4-BE49-F238E27FC236}">
                <a16:creationId xmlns:a16="http://schemas.microsoft.com/office/drawing/2014/main" id="{9A177A13-46EE-98FA-1416-DAA9BD15F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29963"/>
            <a:ext cx="3883775" cy="2097654"/>
          </a:xfrm>
          <a:prstGeom prst="rect">
            <a:avLst/>
          </a:prstGeom>
        </p:spPr>
      </p:pic>
      <p:pic>
        <p:nvPicPr>
          <p:cNvPr id="11" name="Grafik 10" descr="Ein Bild, das Text, Schrift, weiß, Typografie enthält.&#10;&#10;Automatisch generierte Beschreibung">
            <a:extLst>
              <a:ext uri="{FF2B5EF4-FFF2-40B4-BE49-F238E27FC236}">
                <a16:creationId xmlns:a16="http://schemas.microsoft.com/office/drawing/2014/main" id="{23347A19-D9A7-186F-39B4-15A68066E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170" y="3440094"/>
            <a:ext cx="2060828" cy="48986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01C1D9A-A0AC-8E41-6259-9BEF107C23B8}"/>
              </a:ext>
            </a:extLst>
          </p:cNvPr>
          <p:cNvSpPr txBox="1"/>
          <p:nvPr/>
        </p:nvSpPr>
        <p:spPr>
          <a:xfrm>
            <a:off x="5407192" y="714779"/>
            <a:ext cx="18205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Kapitel 5.5</a:t>
            </a:r>
          </a:p>
          <a:p>
            <a:r>
              <a:rPr lang="de-DE" dirty="0"/>
              <a:t>Computergraphik</a:t>
            </a:r>
          </a:p>
          <a:p>
            <a:r>
              <a:rPr lang="de-DE" dirty="0"/>
              <a:t>- Rotationen</a:t>
            </a:r>
          </a:p>
          <a:p>
            <a:r>
              <a:rPr lang="de-DE" dirty="0"/>
              <a:t>- Spiegelungen</a:t>
            </a:r>
          </a:p>
          <a:p>
            <a:r>
              <a:rPr lang="de-DE" dirty="0"/>
              <a:t>- Projektionen</a:t>
            </a:r>
          </a:p>
        </p:txBody>
      </p:sp>
      <p:pic>
        <p:nvPicPr>
          <p:cNvPr id="14" name="Grafik 13" descr="Ein Bild, das Text, Quittung, Schrift, Algebra enthält.&#10;&#10;Automatisch generierte Beschreibung">
            <a:extLst>
              <a:ext uri="{FF2B5EF4-FFF2-40B4-BE49-F238E27FC236}">
                <a16:creationId xmlns:a16="http://schemas.microsoft.com/office/drawing/2014/main" id="{5D93A578-DB34-5536-0C81-45A4142E1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192" y="2861993"/>
            <a:ext cx="5829300" cy="13462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DA369E8-D7C5-58CB-BE91-E89A72C650F7}"/>
              </a:ext>
            </a:extLst>
          </p:cNvPr>
          <p:cNvSpPr txBox="1"/>
          <p:nvPr/>
        </p:nvSpPr>
        <p:spPr>
          <a:xfrm>
            <a:off x="5413542" y="2486265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Aber auch z.B.</a:t>
            </a:r>
          </a:p>
        </p:txBody>
      </p:sp>
      <p:pic>
        <p:nvPicPr>
          <p:cNvPr id="17" name="Grafik 16" descr="Ein Bild, das Text, Quittung, Schrift, weiß enthält.&#10;&#10;Automatisch generierte Beschreibung">
            <a:extLst>
              <a:ext uri="{FF2B5EF4-FFF2-40B4-BE49-F238E27FC236}">
                <a16:creationId xmlns:a16="http://schemas.microsoft.com/office/drawing/2014/main" id="{488A71B1-939C-A736-1AF1-8624B5820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192" y="4250921"/>
            <a:ext cx="5816600" cy="18923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B356F14-739F-C55A-D953-F332338183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8421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48A72-487D-9697-892C-398EF81B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</a:t>
            </a:r>
            <a:br>
              <a:rPr lang="de-DE" dirty="0"/>
            </a:br>
            <a:r>
              <a:rPr lang="de-DE" dirty="0"/>
              <a:t>Determinante - </a:t>
            </a:r>
            <a:r>
              <a:rPr lang="de-DE" dirty="0" err="1"/>
              <a:t>Spatprodukt</a:t>
            </a:r>
            <a:endParaRPr lang="de-DE" dirty="0"/>
          </a:p>
        </p:txBody>
      </p:sp>
      <p:pic>
        <p:nvPicPr>
          <p:cNvPr id="5" name="Inhaltsplatzhalter 4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90EC776D-D9FE-4FEE-1081-9D1D2482F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1523" y="1825625"/>
            <a:ext cx="4648953" cy="4351338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6DC4ED4-71FE-2F0A-D7A1-9A90A03BD5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8673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DB175-E14E-9CC1-ADE1-19946F87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  <a:br>
              <a:rPr lang="de-DE" dirty="0"/>
            </a:br>
            <a:r>
              <a:rPr lang="de-DE" dirty="0"/>
              <a:t>Eigenwerte und Eigenräume</a:t>
            </a:r>
          </a:p>
        </p:txBody>
      </p:sp>
      <p:pic>
        <p:nvPicPr>
          <p:cNvPr id="6" name="Inhaltsplatzhalter 5" descr="Ein Bild, das Himmel, Wolke, draußen, Geysir enthält.&#10;&#10;Automatisch generierte Beschreibung">
            <a:extLst>
              <a:ext uri="{FF2B5EF4-FFF2-40B4-BE49-F238E27FC236}">
                <a16:creationId xmlns:a16="http://schemas.microsoft.com/office/drawing/2014/main" id="{CF5B23F5-965C-DF94-C491-083933D5E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07308"/>
            <a:ext cx="2971800" cy="1993900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20AB500-808F-8B32-8AA0-F7340D5BEF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D66067-0928-61BF-7B06-9BD6EEC3D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78466"/>
            <a:ext cx="4089972" cy="32884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FA2E72B-E1F1-16DC-4FE2-E73B7EAEE694}"/>
              </a:ext>
            </a:extLst>
          </p:cNvPr>
          <p:cNvSpPr txBox="1"/>
          <p:nvPr/>
        </p:nvSpPr>
        <p:spPr>
          <a:xfrm>
            <a:off x="838200" y="2022438"/>
            <a:ext cx="998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Zusätzlich zur Bestimmung durch </a:t>
            </a:r>
            <a:r>
              <a:rPr lang="de-DE" b="1" dirty="0"/>
              <a:t>charakteristisches Polynom </a:t>
            </a:r>
            <a:r>
              <a:rPr lang="de-DE" dirty="0"/>
              <a:t>auch Bestimmung </a:t>
            </a:r>
            <a:r>
              <a:rPr lang="de-DE" b="1" dirty="0"/>
              <a:t>durch Iteration </a:t>
            </a:r>
            <a:r>
              <a:rPr lang="de-DE" dirty="0"/>
              <a:t>(Octave)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FDB1481-4E98-8D6B-B9B4-E95EDDE4C5AE}"/>
              </a:ext>
            </a:extLst>
          </p:cNvPr>
          <p:cNvSpPr txBox="1"/>
          <p:nvPr/>
        </p:nvSpPr>
        <p:spPr>
          <a:xfrm>
            <a:off x="838200" y="2450452"/>
            <a:ext cx="299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Thomas </a:t>
            </a:r>
            <a:r>
              <a:rPr lang="de-DE" dirty="0" err="1"/>
              <a:t>Wihler</a:t>
            </a:r>
            <a:r>
              <a:rPr lang="de-DE" dirty="0"/>
              <a:t>, Prof. Uni Bern</a:t>
            </a:r>
          </a:p>
        </p:txBody>
      </p:sp>
      <p:pic>
        <p:nvPicPr>
          <p:cNvPr id="14" name="Grafik 13" descr="Ein Bild, das Text, Schrift, Diagramm, Reihe enthält.&#10;&#10;Automatisch generierte Beschreibung">
            <a:extLst>
              <a:ext uri="{FF2B5EF4-FFF2-40B4-BE49-F238E27FC236}">
                <a16:creationId xmlns:a16="http://schemas.microsoft.com/office/drawing/2014/main" id="{E2DF78CD-86BD-602E-6B7D-BF08F8ADD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318013"/>
            <a:ext cx="2667000" cy="1041400"/>
          </a:xfrm>
          <a:prstGeom prst="rect">
            <a:avLst/>
          </a:prstGeom>
        </p:spPr>
      </p:pic>
      <p:pic>
        <p:nvPicPr>
          <p:cNvPr id="16" name="Grafik 15" descr="Ein Bild, das Diagramm, Reihe, Schrift, parallel enthält.&#10;&#10;Automatisch generierte Beschreibung">
            <a:extLst>
              <a:ext uri="{FF2B5EF4-FFF2-40B4-BE49-F238E27FC236}">
                <a16:creationId xmlns:a16="http://schemas.microsoft.com/office/drawing/2014/main" id="{99D666AF-AE4C-2B72-B954-50A554CDD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105" y="3285131"/>
            <a:ext cx="3403600" cy="2362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EC10421-4078-0FA3-3D46-464DB543A3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229" y="2953986"/>
            <a:ext cx="2301887" cy="328841"/>
          </a:xfrm>
          <a:prstGeom prst="rect">
            <a:avLst/>
          </a:prstGeom>
        </p:spPr>
      </p:pic>
      <p:pic>
        <p:nvPicPr>
          <p:cNvPr id="20" name="Grafik 19" descr="Ein Bild, das Text, Schrift, Typografie, Design enthält.&#10;&#10;Automatisch generierte Beschreibung">
            <a:extLst>
              <a:ext uri="{FF2B5EF4-FFF2-40B4-BE49-F238E27FC236}">
                <a16:creationId xmlns:a16="http://schemas.microsoft.com/office/drawing/2014/main" id="{9B263C31-BE44-B0EC-87E9-C4031F7C7A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0" y="3751150"/>
            <a:ext cx="1828800" cy="12827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A9E2D9E-85C3-8C95-9185-F420D41767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7187" y="3458584"/>
            <a:ext cx="1443326" cy="292566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098B8B44-F3DA-1B7B-9CF7-209D26E07859}"/>
              </a:ext>
            </a:extLst>
          </p:cNvPr>
          <p:cNvSpPr txBox="1"/>
          <p:nvPr/>
        </p:nvSpPr>
        <p:spPr>
          <a:xfrm>
            <a:off x="6153374" y="5819887"/>
            <a:ext cx="421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Eigenvektor liefert Rangfolge: Bob, </a:t>
            </a:r>
            <a:r>
              <a:rPr lang="de-DE" sz="1400" dirty="0" err="1"/>
              <a:t>Cythia</a:t>
            </a:r>
            <a:r>
              <a:rPr lang="de-DE" sz="1400" dirty="0"/>
              <a:t> und Nemo, …</a:t>
            </a:r>
          </a:p>
        </p:txBody>
      </p:sp>
    </p:spTree>
    <p:extLst>
      <p:ext uri="{BB962C8B-B14F-4D97-AF65-F5344CB8AC3E}">
        <p14:creationId xmlns:p14="http://schemas.microsoft.com/office/powerpoint/2010/main" val="26881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FA2F-1B2F-744E-0CEB-865702F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8405" cy="1325563"/>
          </a:xfrm>
        </p:spPr>
        <p:txBody>
          <a:bodyPr/>
          <a:lstStyle/>
          <a:p>
            <a:r>
              <a:rPr lang="de-CH" dirty="0"/>
              <a:t>Für das Grundlagenfach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 descr="Ein Bild, das Text, Screenshot, Grafikdesign, Logo enthält.&#10;&#10;Automatisch generierte Beschreibung">
            <a:extLst>
              <a:ext uri="{FF2B5EF4-FFF2-40B4-BE49-F238E27FC236}">
                <a16:creationId xmlns:a16="http://schemas.microsoft.com/office/drawing/2014/main" id="{4628CE9D-2E22-BB32-56AF-A8A57B228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692" y="1742354"/>
            <a:ext cx="1193800" cy="1602447"/>
          </a:xfrm>
          <a:prstGeom prst="rect">
            <a:avLst/>
          </a:prstGeom>
        </p:spPr>
      </p:pic>
      <p:pic>
        <p:nvPicPr>
          <p:cNvPr id="8" name="Grafik 7" descr="Ein Bild, das Text, Screenshot, Grafikdesign, Design enthält.&#10;&#10;Automatisch generierte Beschreibung">
            <a:extLst>
              <a:ext uri="{FF2B5EF4-FFF2-40B4-BE49-F238E27FC236}">
                <a16:creationId xmlns:a16="http://schemas.microsoft.com/office/drawing/2014/main" id="{7AB5BBB6-B717-226D-ED1A-AD8C3108B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708" y="1752312"/>
            <a:ext cx="1193800" cy="1620813"/>
          </a:xfrm>
          <a:prstGeom prst="rect">
            <a:avLst/>
          </a:prstGeom>
        </p:spPr>
      </p:pic>
      <p:pic>
        <p:nvPicPr>
          <p:cNvPr id="10" name="Grafik 9" descr="Ein Bild, das Text, Schrift, Screenshot, Poster enthält.&#10;&#10;Automatisch generierte Beschreibung">
            <a:extLst>
              <a:ext uri="{FF2B5EF4-FFF2-40B4-BE49-F238E27FC236}">
                <a16:creationId xmlns:a16="http://schemas.microsoft.com/office/drawing/2014/main" id="{42EB0948-E9F2-ED88-0709-9FB8A9D92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405" y="1742354"/>
            <a:ext cx="1133838" cy="1640730"/>
          </a:xfrm>
          <a:prstGeom prst="rect">
            <a:avLst/>
          </a:prstGeom>
        </p:spPr>
      </p:pic>
      <p:pic>
        <p:nvPicPr>
          <p:cNvPr id="12" name="Grafik 11" descr="Ein Bild, das Text, Schrift, Poster, Screenshot enthält.&#10;&#10;Automatisch generierte Beschreibung">
            <a:extLst>
              <a:ext uri="{FF2B5EF4-FFF2-40B4-BE49-F238E27FC236}">
                <a16:creationId xmlns:a16="http://schemas.microsoft.com/office/drawing/2014/main" id="{D465D331-7506-8BFF-A69C-CF5D41ED7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724" y="1742354"/>
            <a:ext cx="1138465" cy="1640730"/>
          </a:xfrm>
          <a:prstGeom prst="rect">
            <a:avLst/>
          </a:prstGeom>
        </p:spPr>
      </p:pic>
      <p:pic>
        <p:nvPicPr>
          <p:cNvPr id="14" name="Grafik 13" descr="Ein Bild, das Text, Screenshot, Grafikdesign, Grafiken enthält.&#10;&#10;Automatisch generierte Beschreibung">
            <a:extLst>
              <a:ext uri="{FF2B5EF4-FFF2-40B4-BE49-F238E27FC236}">
                <a16:creationId xmlns:a16="http://schemas.microsoft.com/office/drawing/2014/main" id="{F7EF53BE-CF0C-D067-5B36-61DD8C941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1290" y="3864704"/>
            <a:ext cx="1193800" cy="1608119"/>
          </a:xfrm>
          <a:prstGeom prst="rect">
            <a:avLst/>
          </a:prstGeom>
        </p:spPr>
      </p:pic>
      <p:pic>
        <p:nvPicPr>
          <p:cNvPr id="16" name="Grafik 15" descr="Ein Bild, das Text, Würfel, Würfelspiel enthält.&#10;&#10;Automatisch generierte Beschreibung">
            <a:extLst>
              <a:ext uri="{FF2B5EF4-FFF2-40B4-BE49-F238E27FC236}">
                <a16:creationId xmlns:a16="http://schemas.microsoft.com/office/drawing/2014/main" id="{30489787-F1E5-A3BF-DD7F-5091C4631D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6690" y="3744912"/>
            <a:ext cx="1193801" cy="1717237"/>
          </a:xfrm>
          <a:prstGeom prst="rect">
            <a:avLst/>
          </a:prstGeom>
        </p:spPr>
      </p:pic>
      <p:pic>
        <p:nvPicPr>
          <p:cNvPr id="18" name="Grafik 17" descr="Ein Bild, das Text, Screenshot, Diagramm, Design enthält.&#10;&#10;Automatisch generierte Beschreibung">
            <a:extLst>
              <a:ext uri="{FF2B5EF4-FFF2-40B4-BE49-F238E27FC236}">
                <a16:creationId xmlns:a16="http://schemas.microsoft.com/office/drawing/2014/main" id="{3662BDB9-8092-1CA1-031A-453D913936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7574" y="3897314"/>
            <a:ext cx="1181696" cy="1591814"/>
          </a:xfrm>
          <a:prstGeom prst="rect">
            <a:avLst/>
          </a:prstGeom>
        </p:spPr>
      </p:pic>
      <p:pic>
        <p:nvPicPr>
          <p:cNvPr id="20" name="Grafik 19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4C49B464-309C-32AD-ABEF-C67A8FD77D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5987" y="3887960"/>
            <a:ext cx="1181696" cy="1584863"/>
          </a:xfrm>
          <a:prstGeom prst="rect">
            <a:avLst/>
          </a:prstGeom>
        </p:spPr>
      </p:pic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BE8C761B-8CD0-7F34-AB7B-667C19348005}"/>
              </a:ext>
            </a:extLst>
          </p:cNvPr>
          <p:cNvSpPr txBox="1">
            <a:spLocks/>
          </p:cNvSpPr>
          <p:nvPr/>
        </p:nvSpPr>
        <p:spPr>
          <a:xfrm>
            <a:off x="838200" y="5886243"/>
            <a:ext cx="10967055" cy="555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rgbClr val="000000"/>
                </a:solidFill>
                <a:latin typeface="Lato" panose="020F0502020204030204" pitchFamily="34" charset="0"/>
              </a:rPr>
              <a:t>... ist das Ziel (mehr oder weniger) erreicht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913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FA2F-1B2F-744E-0CEB-865702F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8405" cy="1325563"/>
          </a:xfrm>
        </p:spPr>
        <p:txBody>
          <a:bodyPr/>
          <a:lstStyle/>
          <a:p>
            <a:r>
              <a:rPr lang="de-CH" dirty="0"/>
              <a:t>Für Ergänzungs- und Schwerpunktfach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3665FB-BF35-0826-1AD5-56EE15EC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de-CH" dirty="0"/>
              <a:t>Bis anhin: keine Lehrbücher</a:t>
            </a:r>
          </a:p>
          <a:p>
            <a:pPr algn="l"/>
            <a:r>
              <a:rPr lang="de-CH" dirty="0"/>
              <a:t>Der Markt ist zu klein für gedruckte Bücher</a:t>
            </a:r>
          </a:p>
          <a:p>
            <a:pPr algn="l"/>
            <a:endParaRPr lang="de-CH" dirty="0"/>
          </a:p>
          <a:p>
            <a:pPr algn="l">
              <a:buFont typeface="Wingdings" pitchFamily="2" charset="2"/>
              <a:buChar char="à"/>
            </a:pPr>
            <a:r>
              <a:rPr lang="de-CH" dirty="0">
                <a:sym typeface="Wingdings" pitchFamily="2" charset="2"/>
              </a:rPr>
              <a:t>Themenhefte zum Download!</a:t>
            </a:r>
            <a:br>
              <a:rPr lang="de-CH" dirty="0">
                <a:sym typeface="Wingdings" pitchFamily="2" charset="2"/>
              </a:rPr>
            </a:br>
            <a:br>
              <a:rPr lang="de-CH" dirty="0">
                <a:sym typeface="Wingdings" pitchFamily="2" charset="2"/>
              </a:rPr>
            </a:br>
            <a:endParaRPr lang="de-CH" dirty="0">
              <a:sym typeface="Wingdings" pitchFamily="2" charset="2"/>
            </a:endParaRPr>
          </a:p>
          <a:p>
            <a:pPr marL="0" indent="0" algn="l">
              <a:buNone/>
            </a:pPr>
            <a:r>
              <a:rPr lang="de-CH" dirty="0"/>
              <a:t>Den Anfang machen: </a:t>
            </a:r>
          </a:p>
          <a:p>
            <a:r>
              <a:rPr lang="de-CH" dirty="0"/>
              <a:t>«Komplexe Zahlen und Funktionen»</a:t>
            </a:r>
          </a:p>
          <a:p>
            <a:r>
              <a:rPr lang="de-CH" dirty="0"/>
              <a:t>«Matrizen»</a:t>
            </a:r>
            <a:br>
              <a:rPr lang="de-CH" dirty="0"/>
            </a:b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081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FA2F-1B2F-744E-0CEB-865702F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8405" cy="1325563"/>
          </a:xfrm>
        </p:spPr>
        <p:txBody>
          <a:bodyPr/>
          <a:lstStyle/>
          <a:p>
            <a:r>
              <a:rPr lang="de-CH" dirty="0"/>
              <a:t>Download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 descr="Ein Bild, das Text, Screenshot, Webseite, Website enthält.&#10;&#10;Automatisch generierte Beschreibung">
            <a:extLst>
              <a:ext uri="{FF2B5EF4-FFF2-40B4-BE49-F238E27FC236}">
                <a16:creationId xmlns:a16="http://schemas.microsoft.com/office/drawing/2014/main" id="{3516B31E-466F-1EB7-F77F-E86386115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37" y="1501198"/>
            <a:ext cx="5211440" cy="5112039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015C5C4-530E-CDE5-1A00-9A65D3122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312" y="1825625"/>
            <a:ext cx="4873487" cy="4351338"/>
          </a:xfrm>
        </p:spPr>
        <p:txBody>
          <a:bodyPr>
            <a:normAutofit/>
          </a:bodyPr>
          <a:lstStyle/>
          <a:p>
            <a:pPr algn="l"/>
            <a:r>
              <a:rPr lang="de-CH" dirty="0"/>
              <a:t>Seite </a:t>
            </a:r>
            <a:r>
              <a:rPr lang="de-CH" dirty="0" err="1"/>
              <a:t>dmk.vsmp.ch</a:t>
            </a:r>
            <a:endParaRPr lang="de-CH" dirty="0"/>
          </a:p>
          <a:p>
            <a:pPr marL="0" indent="0" algn="l">
              <a:buNone/>
            </a:pPr>
            <a:r>
              <a:rPr lang="de-CH" dirty="0">
                <a:sym typeface="Wingdings" pitchFamily="2" charset="2"/>
              </a:rPr>
              <a:t> </a:t>
            </a:r>
            <a:r>
              <a:rPr lang="de-CH" dirty="0"/>
              <a:t>Lehrmittel</a:t>
            </a:r>
          </a:p>
          <a:p>
            <a:pPr marL="0" indent="0" algn="l">
              <a:buNone/>
            </a:pPr>
            <a:r>
              <a:rPr lang="de-CH" dirty="0">
                <a:sym typeface="Wingdings" pitchFamily="2" charset="2"/>
              </a:rPr>
              <a:t> Themenhefte</a:t>
            </a:r>
            <a:r>
              <a:rPr lang="de-CH" dirty="0"/>
              <a:t> </a:t>
            </a:r>
          </a:p>
        </p:txBody>
      </p:sp>
      <p:pic>
        <p:nvPicPr>
          <p:cNvPr id="11" name="Grafik 10" descr="Ein Bild, das Muster, Quadrat, Pixel, Design enthält.&#10;&#10;Automatisch generierte Beschreibung">
            <a:extLst>
              <a:ext uri="{FF2B5EF4-FFF2-40B4-BE49-F238E27FC236}">
                <a16:creationId xmlns:a16="http://schemas.microsoft.com/office/drawing/2014/main" id="{BCA6B4F4-5CF6-EF18-4365-198314601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312" y="3429000"/>
            <a:ext cx="3063875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FA2F-1B2F-744E-0CEB-865702F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8405" cy="1325563"/>
          </a:xfrm>
        </p:spPr>
        <p:txBody>
          <a:bodyPr/>
          <a:lstStyle/>
          <a:p>
            <a:r>
              <a:rPr lang="de-CH" dirty="0"/>
              <a:t>Bezahlung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68C8F-3660-2024-6B34-BAD13316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CH" dirty="0"/>
              <a:t>Grundsätzlich frei zum Download</a:t>
            </a:r>
          </a:p>
          <a:p>
            <a:r>
              <a:rPr lang="de-CH" dirty="0"/>
              <a:t>Unkostenbeitrag von 5 CHF/</a:t>
            </a:r>
            <a:r>
              <a:rPr lang="de-CH" dirty="0" err="1"/>
              <a:t>SuS</a:t>
            </a:r>
            <a:r>
              <a:rPr lang="de-CH" dirty="0"/>
              <a:t>:</a:t>
            </a:r>
            <a:endParaRPr lang="de-CH" dirty="0">
              <a:sym typeface="Wingdings" pitchFamily="2" charset="2"/>
            </a:endParaRPr>
          </a:p>
          <a:p>
            <a:pPr lvl="1"/>
            <a:r>
              <a:rPr lang="de-CH" dirty="0"/>
              <a:t>Pflegen des Inhalts, neue Versionen</a:t>
            </a:r>
          </a:p>
          <a:p>
            <a:pPr lvl="1"/>
            <a:r>
              <a:rPr lang="de-CH" dirty="0"/>
              <a:t>Entwicklung neuer Themenhefte</a:t>
            </a:r>
          </a:p>
          <a:p>
            <a:r>
              <a:rPr lang="de-CH" dirty="0"/>
              <a:t>Quittung kann auf Anfrage ausgestellt werden</a:t>
            </a:r>
            <a:br>
              <a:rPr lang="de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593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FA2F-1B2F-744E-0CEB-865702F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8405" cy="1325563"/>
          </a:xfrm>
        </p:spPr>
        <p:txBody>
          <a:bodyPr/>
          <a:lstStyle/>
          <a:p>
            <a:r>
              <a:rPr lang="de-CH" dirty="0"/>
              <a:t>Komplexe Zahlen und Funktionen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68C8F-3660-2024-6B34-BAD13316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Aufgabensammlung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Autoren:</a:t>
            </a:r>
          </a:p>
          <a:p>
            <a:pPr marL="0" indent="0">
              <a:buNone/>
            </a:pPr>
            <a:br>
              <a:rPr lang="de-CH" dirty="0"/>
            </a:br>
            <a:r>
              <a:rPr lang="de-CH" dirty="0"/>
              <a:t>	Nora </a:t>
            </a:r>
            <a:r>
              <a:rPr lang="de-CH" dirty="0" err="1"/>
              <a:t>Mylonas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	Andreas Nüesch</a:t>
            </a:r>
          </a:p>
          <a:p>
            <a:pPr marL="0" indent="0">
              <a:buNone/>
            </a:pPr>
            <a:r>
              <a:rPr lang="de-CH" dirty="0"/>
              <a:t>	Angelika Rupflin Signer</a:t>
            </a:r>
            <a:br>
              <a:rPr lang="de-CH" dirty="0"/>
            </a:br>
            <a:endParaRPr lang="de-CH" dirty="0"/>
          </a:p>
        </p:txBody>
      </p:sp>
      <p:pic>
        <p:nvPicPr>
          <p:cNvPr id="11" name="Grafik 10" descr="Ein Bild, das Screenshot, lila, Farbigkeit, violett enthält.&#10;&#10;Automatisch generierte Beschreibung">
            <a:extLst>
              <a:ext uri="{FF2B5EF4-FFF2-40B4-BE49-F238E27FC236}">
                <a16:creationId xmlns:a16="http://schemas.microsoft.com/office/drawing/2014/main" id="{4F127D7A-8577-719C-8AEB-5F9EF6D65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059" y="1825625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9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FA2F-1B2F-744E-0CEB-865702F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8405" cy="1325563"/>
          </a:xfrm>
        </p:spPr>
        <p:txBody>
          <a:bodyPr/>
          <a:lstStyle/>
          <a:p>
            <a:r>
              <a:rPr lang="de-CH" dirty="0"/>
              <a:t>Inhaltsverzeichnis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5768C8F-3660-2024-6B34-BAD133165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de-CH" dirty="0"/>
                  <a:t>Einführung in die komplexen Zahlen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CH" dirty="0"/>
                  <a:t>Gleichungen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CH" dirty="0"/>
                  <a:t>Komplexe Folgen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CH" dirty="0"/>
                  <a:t>Komplexe Funktionen mit Definitionsmenge </a:t>
                </a:r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de-CH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CH" dirty="0"/>
                  <a:t>Komplexe Funktionen mit Definitionsmenge </a:t>
                </a:r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br>
                  <a:rPr lang="de-CH" dirty="0"/>
                </a:br>
                <a:endParaRPr lang="de-CH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5768C8F-3660-2024-6B34-BAD133165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42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6FA2F-1B2F-744E-0CEB-865702F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8405" cy="1325563"/>
          </a:xfrm>
        </p:spPr>
        <p:txBody>
          <a:bodyPr/>
          <a:lstStyle/>
          <a:p>
            <a:r>
              <a:rPr lang="de-CH" dirty="0"/>
              <a:t>Voraussetzungen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502A22-F9CC-C86C-46DC-047267AB5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7"/>
          <a:stretch/>
        </p:blipFill>
        <p:spPr bwMode="auto">
          <a:xfrm>
            <a:off x="8526059" y="365125"/>
            <a:ext cx="3554730" cy="104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68C8F-3660-2024-6B34-BAD13316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78032"/>
          </a:xfrm>
        </p:spPr>
        <p:txBody>
          <a:bodyPr>
            <a:normAutofit/>
          </a:bodyPr>
          <a:lstStyle/>
          <a:p>
            <a:r>
              <a:rPr lang="de-CH" dirty="0"/>
              <a:t>Kapitel 1 und 2</a:t>
            </a:r>
          </a:p>
          <a:p>
            <a:pPr lvl="1"/>
            <a:r>
              <a:rPr lang="de-CH" dirty="0"/>
              <a:t>Quadratische Gleichungen</a:t>
            </a:r>
          </a:p>
          <a:p>
            <a:pPr lvl="1"/>
            <a:r>
              <a:rPr lang="de-CH" dirty="0"/>
              <a:t>Trigonometrie im Einheitskreis</a:t>
            </a:r>
          </a:p>
          <a:p>
            <a:pPr lvl="1"/>
            <a:r>
              <a:rPr lang="de-CH" dirty="0"/>
              <a:t>(Kegelschnitte in speziell gekennzeichneten Aufgaben)</a:t>
            </a:r>
            <a:br>
              <a:rPr lang="de-CH" dirty="0"/>
            </a:br>
            <a:endParaRPr lang="de-CH" dirty="0"/>
          </a:p>
          <a:p>
            <a:r>
              <a:rPr lang="de-CH" dirty="0"/>
              <a:t>Kapitel 3</a:t>
            </a:r>
          </a:p>
          <a:p>
            <a:pPr lvl="1"/>
            <a:r>
              <a:rPr lang="de-CH" dirty="0"/>
              <a:t>Explizite und rekursive Definition von Folgen</a:t>
            </a:r>
          </a:p>
          <a:p>
            <a:pPr lvl="1"/>
            <a:r>
              <a:rPr lang="de-CH" dirty="0"/>
              <a:t>Arithmetische und geometrische Folgen</a:t>
            </a:r>
            <a:br>
              <a:rPr lang="de-CH" dirty="0"/>
            </a:br>
            <a:endParaRPr lang="de-CH" dirty="0"/>
          </a:p>
          <a:p>
            <a:r>
              <a:rPr lang="de-CH" dirty="0"/>
              <a:t>Kapitel 4 und 5</a:t>
            </a:r>
          </a:p>
          <a:p>
            <a:pPr lvl="1"/>
            <a:r>
              <a:rPr lang="de-CH" dirty="0"/>
              <a:t>Reelle Funktionen</a:t>
            </a:r>
          </a:p>
        </p:txBody>
      </p:sp>
    </p:spTree>
    <p:extLst>
      <p:ext uri="{BB962C8B-B14F-4D97-AF65-F5344CB8AC3E}">
        <p14:creationId xmlns:p14="http://schemas.microsoft.com/office/powerpoint/2010/main" val="3955429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618</Words>
  <Application>Microsoft Office PowerPoint</Application>
  <PresentationFormat>Breitbild</PresentationFormat>
  <Paragraphs>170</Paragraphs>
  <Slides>29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Lato</vt:lpstr>
      <vt:lpstr>verdana</vt:lpstr>
      <vt:lpstr>Wingdings</vt:lpstr>
      <vt:lpstr>Office</vt:lpstr>
      <vt:lpstr>DMK-Themenhefte</vt:lpstr>
      <vt:lpstr>Die DMK... </vt:lpstr>
      <vt:lpstr>Für das Grundlagenfach</vt:lpstr>
      <vt:lpstr>Für Ergänzungs- und Schwerpunktfach</vt:lpstr>
      <vt:lpstr>Download</vt:lpstr>
      <vt:lpstr>Bezahlung</vt:lpstr>
      <vt:lpstr>Komplexe Zahlen und Funktionen</vt:lpstr>
      <vt:lpstr>Inhaltsverzeichnis</vt:lpstr>
      <vt:lpstr>Voraussetzungen</vt:lpstr>
      <vt:lpstr>Aufbau</vt:lpstr>
      <vt:lpstr>Beispiele aus Kapitel 1</vt:lpstr>
      <vt:lpstr>Gleichungen</vt:lpstr>
      <vt:lpstr>Gleichungen 3. und 4. Grades</vt:lpstr>
      <vt:lpstr>Folgen</vt:lpstr>
      <vt:lpstr>Iterationen, Juliamengen</vt:lpstr>
      <vt:lpstr>Komplexe Funktionen mit Definitionsmenge R</vt:lpstr>
      <vt:lpstr>Komplexe Funktionen mit Definitionsmenge C</vt:lpstr>
      <vt:lpstr>Komplexe Funktionen mit Definitionsmenge C</vt:lpstr>
      <vt:lpstr>Komplexe Funktionen mit Definitionsmenge C</vt:lpstr>
      <vt:lpstr>Komplexe Funktionen mit Definitionsmenge C</vt:lpstr>
      <vt:lpstr>Anhänge  </vt:lpstr>
      <vt:lpstr>Matrizen</vt:lpstr>
      <vt:lpstr>Idee hinter dem Aufbau</vt:lpstr>
      <vt:lpstr>Aufbau</vt:lpstr>
      <vt:lpstr>Beispiel: Motivation Anwendung</vt:lpstr>
      <vt:lpstr>Beispiele von Anwendungen</vt:lpstr>
      <vt:lpstr>Abbildungen</vt:lpstr>
      <vt:lpstr>Beispiel  Determinante - Spatprodukt</vt:lpstr>
      <vt:lpstr>Beispiel Eigenwerte und Eigenräume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DMK-Themenhefte</dc:title>
  <dc:creator>Michael Anderegg (KLW)</dc:creator>
  <cp:lastModifiedBy>Rupflin Angelika KSBG</cp:lastModifiedBy>
  <cp:revision>49</cp:revision>
  <dcterms:created xsi:type="dcterms:W3CDTF">2023-09-05T17:00:29Z</dcterms:created>
  <dcterms:modified xsi:type="dcterms:W3CDTF">2023-09-14T11:26:05Z</dcterms:modified>
</cp:coreProperties>
</file>