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70" r:id="rId12"/>
    <p:sldId id="269" r:id="rId13"/>
    <p:sldId id="266" r:id="rId14"/>
    <p:sldId id="267" r:id="rId15"/>
    <p:sldId id="26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5" r:id="rId28"/>
    <p:sldId id="282" r:id="rId29"/>
    <p:sldId id="283" r:id="rId30"/>
  </p:sldIdLst>
  <p:sldSz cx="9144000" cy="6858000" type="screen4x3"/>
  <p:notesSz cx="6858000" cy="91440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4" autoAdjust="0"/>
    <p:restoredTop sz="94660"/>
  </p:normalViewPr>
  <p:slideViewPr>
    <p:cSldViewPr>
      <p:cViewPr varScale="1">
        <p:scale>
          <a:sx n="105" d="100"/>
          <a:sy n="105" d="100"/>
        </p:scale>
        <p:origin x="17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E5EAE628-48C3-8D22-304D-15950C8F36B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736BCA92-4F1E-A803-A17C-FD9D0EE906F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7284" name="Rectangle 4">
            <a:extLst>
              <a:ext uri="{FF2B5EF4-FFF2-40B4-BE49-F238E27FC236}">
                <a16:creationId xmlns:a16="http://schemas.microsoft.com/office/drawing/2014/main" id="{0B010961-EED4-9F64-ADC6-1971D144C47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7285" name="Rectangle 5">
            <a:extLst>
              <a:ext uri="{FF2B5EF4-FFF2-40B4-BE49-F238E27FC236}">
                <a16:creationId xmlns:a16="http://schemas.microsoft.com/office/drawing/2014/main" id="{ECD92C91-A4ED-C31B-1567-57C608A5DD8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0634B2-3291-46F1-BC97-84EDA3BB879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4C9FB0-652B-2CB5-1AB4-FAB3168463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C2403C-330C-7BBD-2E31-3A28ECF9BF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5F476A-EBD9-3A7D-87B3-4C04DDC35A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BF618-FD74-46B0-9FED-612DB2FAF0C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68870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073338-FF7B-9E32-02E7-DACD70D85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E0C82C-A31B-9FAB-1FD1-735EF2B17C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70BEA8-D355-77B6-B825-BEEADA80B0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BFA50-DA7A-49AC-93D9-2312F1EB967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05835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553B1A8-0776-5A3C-C8D8-F3FD4656F9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1E3277-B49F-E002-7461-51C303044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BA1926-451C-9D12-D516-A5E08683A2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BCB71-A10F-4BFA-9348-6DBE8A7F3B2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056515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61376-D5C9-3DDB-8D6E-51A92E74FC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CA439C-4354-93DF-54CF-641CF6EFF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CDF345-31F4-80CB-C75A-4E28DB2884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02F3C-444F-471D-A667-E1BA98E5217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061252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EE98059-0F38-C648-76EA-92B7A19BCF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6236DB9-1618-9037-64F1-5DDF96ADD2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9E58C87-56BA-F893-3BB3-7E553F3C4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0655-F857-4FEF-A872-E7ADC6B45515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46596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B559D5-08C3-DF1B-59B0-B2B0B95CCC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381B2C-19F4-A443-8469-2C0F5A912C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5A10DD-BC8E-2AD5-3530-81EFC6A48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10CFB-80C1-41FB-B4EC-31D868AE0CB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60185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8A2877-27EA-BF34-E9E8-8BB28C0978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18C27A3-7A4D-E1B9-E688-69169F3327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E2E19CA-50FA-77BD-9293-E12E651347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07D48-0BB9-4BAF-8A8F-0A38F955BAD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1835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D7ED05-4601-716A-75E5-19977D145A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B4FC65-E28E-8BA6-B147-BADBE78E22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3F3DA0-BDD9-9663-BDA5-F90D4436B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0C8D7-277C-4149-8FD7-10AF47EEE82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093645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10F71B-F4F1-B0CA-27D5-FDB842BCF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0961DF-7C49-6567-2D36-AE07EC1A8F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5C71F8-66A7-4849-00A0-779581D26E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B1414-8339-4588-94DC-260A544BC98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56473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A4196A-A926-E3D6-7E48-F890EE2A9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200659-3853-A3B0-4912-1D68A4B56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C9948-2C5C-792B-2031-1452C3AA5B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AF4E8-1016-4BEF-BE97-29612F93C28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5278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819B88-2F81-3DBF-6AF7-FD1DED725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510BD4-0CE0-3BDB-E00E-7A3517949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687294B-120D-8953-A099-1CBA04029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43528-E534-45CA-8D77-61848279F63A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4596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3FD0816-8009-900B-35C5-CB7EDFA7E0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8F5383C-B990-0956-1D53-4FCE0A9F48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6CB837-D596-6FC8-644E-0B0835F801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02ED8-0350-44B7-B46D-6E07931987A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75353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15F19B-8131-03BB-FD5B-71956934B7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462A21C-B7A6-DDE7-A194-37AD1BA1A6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CA28EF-5583-3F38-E9EC-1195D672F3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4E077-5AC0-497E-8F30-3B14A26B489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97595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07EEA-658A-E773-36AB-7E2C028379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5D08BB-0F9D-F8A8-6DAC-2E04E182A0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40B8D0-BE3F-9119-F2FE-238114999B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B0B9D-63BA-4239-ADDB-34AD6554AA5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770572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D3290-9F13-2BE2-6494-760C9727B9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44AE9A-EBC8-E258-978C-B55196D542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8141D2-661D-63F3-12C0-62A492475F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AF475-4B89-45A4-8CE5-ECBD3D76FC4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157333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CC6C465-87EA-52D0-F56B-73AD82F018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80C956A-EC2A-4CB0-79D0-1E64D3F8BE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Textmasterformate durch Klicken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5A6697-66C1-8377-A76F-019D13F550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83D88D7-3BAB-822C-F7E4-AEB3428E39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45528A-8FE4-C35A-9D83-106555E9AC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A23D068-78DB-4DD0-AF7D-0F8AB835B2F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Kettenkarussell | Schützenfest Hannover: Impressionen | Galerie | 01 DATA  (Neu) | Media | Top Level Nodes">
            <a:extLst>
              <a:ext uri="{FF2B5EF4-FFF2-40B4-BE49-F238E27FC236}">
                <a16:creationId xmlns:a16="http://schemas.microsoft.com/office/drawing/2014/main" id="{44D3CC87-CFD9-9CDC-A8FD-072AAE700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64" y="1478620"/>
            <a:ext cx="4799072" cy="360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8420167F-6C8E-371E-CC41-F2865E5595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799" y="254148"/>
            <a:ext cx="7772400" cy="1470025"/>
          </a:xfrm>
        </p:spPr>
        <p:txBody>
          <a:bodyPr/>
          <a:lstStyle/>
          <a:p>
            <a:pPr eaLnBrk="1" hangingPunct="1"/>
            <a:r>
              <a:rPr lang="de-CH" altLang="de-DE" dirty="0"/>
              <a:t>Bifurkation am Kettenkarussell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BDBA084-C857-A0A2-52AF-CCEA713EBF6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881" y="4851252"/>
            <a:ext cx="7488237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de-CH" altLang="de-DE" sz="2800" dirty="0"/>
          </a:p>
          <a:p>
            <a:pPr eaLnBrk="1" hangingPunct="1">
              <a:lnSpc>
                <a:spcPct val="80000"/>
              </a:lnSpc>
            </a:pPr>
            <a:r>
              <a:rPr lang="de-CH" altLang="de-DE" sz="2800" dirty="0"/>
              <a:t>Josef Züger</a:t>
            </a:r>
          </a:p>
          <a:p>
            <a:pPr eaLnBrk="1" hangingPunct="1">
              <a:lnSpc>
                <a:spcPct val="80000"/>
              </a:lnSpc>
            </a:pPr>
            <a:r>
              <a:rPr lang="de-CH" altLang="de-DE" sz="2800" dirty="0"/>
              <a:t>13. September 2023</a:t>
            </a:r>
            <a:br>
              <a:rPr lang="de-CH" altLang="de-DE" sz="2800" dirty="0"/>
            </a:br>
            <a:r>
              <a:rPr lang="de-CH" altLang="de-DE" sz="2800" dirty="0"/>
              <a:t>Tag für Mathematik und Unterricht in Sursee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:a16="http://schemas.microsoft.com/office/drawing/2014/main" id="{9ECC3698-608F-1202-567B-AC944FE045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Pickfork-Bifurkation</a:t>
            </a:r>
            <a:br>
              <a:rPr lang="de-CH" altLang="de-DE"/>
            </a:br>
            <a:r>
              <a:rPr lang="de-CH" altLang="de-DE"/>
              <a:t>einfaches Schulbeispiel</a:t>
            </a:r>
          </a:p>
        </p:txBody>
      </p:sp>
      <p:pic>
        <p:nvPicPr>
          <p:cNvPr id="12291" name="Inhaltsplatzhalter 5" descr="Ein Bild, das Diagramm, Reihe, Text enthält.&#10;&#10;Automatisch generierte Beschreibung">
            <a:extLst>
              <a:ext uri="{FF2B5EF4-FFF2-40B4-BE49-F238E27FC236}">
                <a16:creationId xmlns:a16="http://schemas.microsoft.com/office/drawing/2014/main" id="{C30F1C20-967C-D5BD-A0AB-6E7B51774D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813" y="1600200"/>
            <a:ext cx="3762375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>
            <a:extLst>
              <a:ext uri="{FF2B5EF4-FFF2-40B4-BE49-F238E27FC236}">
                <a16:creationId xmlns:a16="http://schemas.microsoft.com/office/drawing/2014/main" id="{05515CAC-FB4B-C0F0-8283-494702964D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Pickfork-Bifurkation</a:t>
            </a:r>
            <a:br>
              <a:rPr lang="de-CH" altLang="de-DE"/>
            </a:br>
            <a:r>
              <a:rPr lang="de-CH" altLang="de-DE"/>
              <a:t>einfaches Schulbeispiel</a:t>
            </a:r>
          </a:p>
        </p:txBody>
      </p:sp>
      <p:pic>
        <p:nvPicPr>
          <p:cNvPr id="13315" name="Inhaltsplatzhalter 4" descr="Ein Bild, das Diagramm, Reihe, Text enthält.&#10;&#10;Automatisch generierte Beschreibung">
            <a:extLst>
              <a:ext uri="{FF2B5EF4-FFF2-40B4-BE49-F238E27FC236}">
                <a16:creationId xmlns:a16="http://schemas.microsoft.com/office/drawing/2014/main" id="{77DEE9AC-C58E-6E81-61E8-83C4711506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92275"/>
            <a:ext cx="8229600" cy="434181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:a16="http://schemas.microsoft.com/office/drawing/2014/main" id="{A34E13A5-A2A0-3037-99FB-BBA65DF1D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Saddle-Node Bifurkation</a:t>
            </a:r>
          </a:p>
        </p:txBody>
      </p:sp>
      <p:pic>
        <p:nvPicPr>
          <p:cNvPr id="14339" name="Inhaltsplatzhalter 4">
            <a:extLst>
              <a:ext uri="{FF2B5EF4-FFF2-40B4-BE49-F238E27FC236}">
                <a16:creationId xmlns:a16="http://schemas.microsoft.com/office/drawing/2014/main" id="{FEB4CD2B-41E6-6F77-EA76-63EBF054FB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4675" y="1600200"/>
            <a:ext cx="5454650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:a16="http://schemas.microsoft.com/office/drawing/2014/main" id="{41A41946-3D15-E9E0-5617-A0E59F5C7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Saddle-Node-Bifurkation</a:t>
            </a:r>
          </a:p>
        </p:txBody>
      </p:sp>
      <p:pic>
        <p:nvPicPr>
          <p:cNvPr id="15363" name="Inhaltsplatzhalter 8" descr="Ein Bild, das Diagramm, Reihe, Text, parallel enthält.&#10;&#10;Automatisch generierte Beschreibung">
            <a:extLst>
              <a:ext uri="{FF2B5EF4-FFF2-40B4-BE49-F238E27FC236}">
                <a16:creationId xmlns:a16="http://schemas.microsoft.com/office/drawing/2014/main" id="{6F9B9EBD-2A2A-7DBC-9DC9-92DF484488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4675" y="1600200"/>
            <a:ext cx="5454650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:a16="http://schemas.microsoft.com/office/drawing/2014/main" id="{7D598809-8BBF-6FE4-A799-3C9463817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Saddle-Node-Bifurkation</a:t>
            </a:r>
          </a:p>
        </p:txBody>
      </p:sp>
      <p:pic>
        <p:nvPicPr>
          <p:cNvPr id="16387" name="Inhaltsplatzhalter 3">
            <a:extLst>
              <a:ext uri="{FF2B5EF4-FFF2-40B4-BE49-F238E27FC236}">
                <a16:creationId xmlns:a16="http://schemas.microsoft.com/office/drawing/2014/main" id="{FF7D3BD6-8905-1A81-A0E4-EC7318C9FA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00200"/>
            <a:ext cx="5943600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6D5353C0-591B-0888-B99E-6C1B9F490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Saddle-Node-Bifurkation</a:t>
            </a:r>
          </a:p>
        </p:txBody>
      </p:sp>
      <p:pic>
        <p:nvPicPr>
          <p:cNvPr id="17411" name="Inhaltsplatzhalter 3">
            <a:extLst>
              <a:ext uri="{FF2B5EF4-FFF2-40B4-BE49-F238E27FC236}">
                <a16:creationId xmlns:a16="http://schemas.microsoft.com/office/drawing/2014/main" id="{6278282E-2ABE-AD68-9B7B-DB10169F50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417638"/>
            <a:ext cx="5943600" cy="4575175"/>
          </a:xfrm>
        </p:spPr>
      </p:pic>
      <p:sp>
        <p:nvSpPr>
          <p:cNvPr id="17412" name="Textfeld 4">
            <a:extLst>
              <a:ext uri="{FF2B5EF4-FFF2-40B4-BE49-F238E27FC236}">
                <a16:creationId xmlns:a16="http://schemas.microsoft.com/office/drawing/2014/main" id="{3A99B527-6CBE-ABAD-10B3-4BDE4DD31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213475"/>
            <a:ext cx="599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/>
              <a:t>Die Bifurkationspunkte liegen auf der Evolute der Parabel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B683A52F-4389-2506-314F-4E7158D9D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Das Kettenkarussell</a:t>
            </a:r>
            <a:br>
              <a:rPr lang="de-CH" altLang="de-DE"/>
            </a:br>
            <a:r>
              <a:rPr lang="de-CH" altLang="de-DE"/>
              <a:t>(der einfache Fall)</a:t>
            </a:r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438560E0-357B-E295-CD6E-DD3305111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1840" y="1417638"/>
            <a:ext cx="3200013" cy="452596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5BC9A28-386E-BC91-060A-EC6ABB457FB2}"/>
              </a:ext>
            </a:extLst>
          </p:cNvPr>
          <p:cNvSpPr txBox="1"/>
          <p:nvPr/>
        </p:nvSpPr>
        <p:spPr>
          <a:xfrm>
            <a:off x="3347864" y="4005064"/>
            <a:ext cx="466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Symbol" panose="05050102010706020507" pitchFamily="18" charset="2"/>
              </a:rPr>
              <a:t>w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3F6634-0003-9C7C-BB08-15F6CA86C42F}"/>
              </a:ext>
            </a:extLst>
          </p:cNvPr>
          <p:cNvSpPr txBox="1"/>
          <p:nvPr/>
        </p:nvSpPr>
        <p:spPr>
          <a:xfrm>
            <a:off x="261864" y="6082755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Bildquelle</a:t>
            </a:r>
            <a:br>
              <a:rPr lang="de-CH" sz="1400" dirty="0"/>
            </a:br>
            <a:r>
              <a:rPr lang="de-CH" sz="1400" dirty="0"/>
              <a:t>https://www.leifiphysik.de/mechanik/kreisbewegung/aufgabe/bahngeschwindigkeit-im-kettenkarussell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D446EC5-7739-6003-20A8-4BDCC6FDBF43}"/>
                  </a:ext>
                </a:extLst>
              </p:cNvPr>
              <p:cNvSpPr txBox="1"/>
              <p:nvPr/>
            </p:nvSpPr>
            <p:spPr>
              <a:xfrm>
                <a:off x="5292080" y="5232285"/>
                <a:ext cx="323922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CH" sz="2400" b="0" dirty="0"/>
                  <a:t>Festlegung: </a:t>
                </a:r>
                <a14:m>
                  <m:oMath xmlns:m="http://schemas.openxmlformats.org/officeDocument/2006/math">
                    <m:r>
                      <a:rPr lang="de-CH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CH" sz="2400" b="0" i="1" smtClean="0">
                        <a:latin typeface="Cambria Math" panose="02040503050406030204" pitchFamily="18" charset="0"/>
                      </a:rPr>
                      <m:t>∈]−</m:t>
                    </m:r>
                    <m:r>
                      <a:rPr lang="de-CH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de-CH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CH" sz="24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de-CH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de-CH" sz="2400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CD446EC5-7739-6003-20A8-4BDCC6FDB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5232285"/>
                <a:ext cx="3239220" cy="369332"/>
              </a:xfrm>
              <a:prstGeom prst="rect">
                <a:avLst/>
              </a:prstGeom>
              <a:blipFill>
                <a:blip r:embed="rId3"/>
                <a:stretch>
                  <a:fillRect l="-5650" t="-22951" r="-3766" b="-5082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B683A52F-4389-2506-314F-4E7158D9D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/>
              <a:t>Das Kettenkarussell</a:t>
            </a:r>
            <a:br>
              <a:rPr lang="de-CH" altLang="de-DE" dirty="0"/>
            </a:br>
            <a:r>
              <a:rPr lang="de-CH" altLang="de-DE" dirty="0"/>
              <a:t>(der einfache Fall)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C976F8F-4DB8-A1AF-D53E-05A92C559ABE}"/>
              </a:ext>
            </a:extLst>
          </p:cNvPr>
          <p:cNvGrpSpPr/>
          <p:nvPr/>
        </p:nvGrpSpPr>
        <p:grpSpPr>
          <a:xfrm>
            <a:off x="70251" y="1653988"/>
            <a:ext cx="2657437" cy="3550024"/>
            <a:chOff x="5114576" y="2044761"/>
            <a:chExt cx="2657437" cy="355002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BD7A359-A7DB-FBD4-0193-CD2A878D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4319" y="2044761"/>
              <a:ext cx="2617694" cy="3550024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5B6BC87-582E-455E-F151-C5CFF8057943}"/>
                </a:ext>
              </a:extLst>
            </p:cNvPr>
            <p:cNvSpPr txBox="1"/>
            <p:nvPr/>
          </p:nvSpPr>
          <p:spPr>
            <a:xfrm>
              <a:off x="5114576" y="4149079"/>
              <a:ext cx="4667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3200" dirty="0">
                  <a:latin typeface="Symbol" panose="05050102010706020507" pitchFamily="18" charset="2"/>
                </a:rPr>
                <a:t>w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E4A4810-796B-D391-206E-09FC0A2465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36057" y="1556792"/>
                <a:ext cx="6372200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de-CH" sz="20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𝑍𝑃</m:t>
                        </m:r>
                      </m:sub>
                    </m:sSub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</m:d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de-CH" sz="20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CH" sz="20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20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𝑍𝑃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</m:func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br>
                  <a:rPr lang="de-CH" sz="2000" dirty="0"/>
                </a:br>
                <a:endParaRPr lang="de-CH" sz="2000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CH" sz="2000" dirty="0"/>
                  <a:t> liefert immer eine Lösung, unabhängig von </a:t>
                </a:r>
                <a14:m>
                  <m:oMath xmlns:m="http://schemas.openxmlformats.org/officeDocument/2006/math"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de-CH" sz="2000" dirty="0"/>
                  <a:t>.</a:t>
                </a:r>
                <a:br>
                  <a:rPr lang="de-CH" sz="20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CH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de-CH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de-CH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de-CH" sz="2000" b="1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de-CH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de-CH" sz="2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de-CH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2000" b="1" i="1" smtClean="0"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endParaRPr lang="de-CH" sz="2000" b="1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func>
                          <m:func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de-CH" sz="2000" dirty="0"/>
                  <a:t>   oder </a:t>
                </a:r>
                <a14:m>
                  <m:oMath xmlns:m="http://schemas.openxmlformats.org/officeDocument/2006/math">
                    <m:r>
                      <a:rPr lang="de-CH" sz="2000" b="0" i="0" smtClean="0">
                        <a:latin typeface="Cambria Math" panose="02040503050406030204" pitchFamily="18" charset="0"/>
                      </a:rPr>
                      <m:t>  </m:t>
                    </m:r>
                    <m:func>
                      <m:func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2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br>
                  <a:rPr lang="de-CH" sz="2000" dirty="0"/>
                </a:br>
                <a:br>
                  <a:rPr lang="de-CH" sz="2000" dirty="0"/>
                </a:br>
                <a:r>
                  <a:rPr lang="de-CH" sz="2000" dirty="0"/>
                  <a:t>Dies hat nur Lösungen, wenn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CH" sz="2000" i="1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de-CH" sz="2000" dirty="0"/>
                  <a:t> und somit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den>
                    </m:f>
                  </m:oMath>
                </a14:m>
                <a:r>
                  <a:rPr lang="de-CH" dirty="0"/>
                  <a:t>. </a:t>
                </a:r>
                <a:r>
                  <a:rPr lang="de-CH" sz="2000" dirty="0"/>
                  <a:t>Dann sind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3,4</m:t>
                        </m:r>
                      </m:sub>
                    </m:sSub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=±</m:t>
                    </m:r>
                    <m:r>
                      <m:rPr>
                        <m:sty m:val="p"/>
                      </m:rPr>
                      <a:rPr lang="de-CH" sz="2000" b="0" i="0" smtClean="0">
                        <a:latin typeface="Cambria Math" panose="02040503050406030204" pitchFamily="18" charset="0"/>
                      </a:rPr>
                      <m:t>arccos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de-CH" dirty="0"/>
                </a:br>
                <a:endParaRPr lang="de-CH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6E4A4810-796B-D391-206E-09FC0A246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36057" y="1556792"/>
                <a:ext cx="6372200" cy="4525963"/>
              </a:xfrm>
              <a:blipFill>
                <a:blip r:embed="rId3"/>
                <a:stretch>
                  <a:fillRect l="-957" t="-538" b="-1372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0EE58972-5295-0A1A-2E7F-7164400B8EE1}"/>
              </a:ext>
            </a:extLst>
          </p:cNvPr>
          <p:cNvSpPr txBox="1"/>
          <p:nvPr/>
        </p:nvSpPr>
        <p:spPr>
          <a:xfrm>
            <a:off x="261864" y="6319105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/>
              <a:t>Bildquelle</a:t>
            </a:r>
            <a:br>
              <a:rPr lang="de-CH" sz="1400" dirty="0"/>
            </a:br>
            <a:r>
              <a:rPr lang="de-CH" sz="1400" dirty="0"/>
              <a:t>https://www.leifiphysik.de/mechanik/kreisbewegung/aufgabe/bahngeschwindigkeit-im-kettenkarussell</a:t>
            </a:r>
          </a:p>
        </p:txBody>
      </p:sp>
    </p:spTree>
    <p:extLst>
      <p:ext uri="{BB962C8B-B14F-4D97-AF65-F5344CB8AC3E}">
        <p14:creationId xmlns:p14="http://schemas.microsoft.com/office/powerpoint/2010/main" val="1936297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:a16="http://schemas.microsoft.com/office/drawing/2014/main" id="{B683A52F-4389-2506-314F-4E7158D9D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Das Kettenkarussell</a:t>
            </a:r>
            <a:br>
              <a:rPr lang="de-CH" altLang="de-DE"/>
            </a:br>
            <a:r>
              <a:rPr lang="de-CH" altLang="de-DE"/>
              <a:t>(der einfache Fall)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67A9E46-88C5-1FE6-BB22-B25825137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792" y="1628800"/>
            <a:ext cx="5556489" cy="4525963"/>
          </a:xfrm>
        </p:spPr>
      </p:pic>
      <p:pic>
        <p:nvPicPr>
          <p:cNvPr id="7" name="Inhaltsplatzhalter 2">
            <a:extLst>
              <a:ext uri="{FF2B5EF4-FFF2-40B4-BE49-F238E27FC236}">
                <a16:creationId xmlns:a16="http://schemas.microsoft.com/office/drawing/2014/main" id="{F5824B35-4C62-6495-C13B-866C0A497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4291" y="2060848"/>
            <a:ext cx="2595318" cy="308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BF68D28-4B21-5264-37CB-47D1427BEE11}"/>
              </a:ext>
            </a:extLst>
          </p:cNvPr>
          <p:cNvSpPr txBox="1"/>
          <p:nvPr/>
        </p:nvSpPr>
        <p:spPr>
          <a:xfrm>
            <a:off x="630497" y="3603749"/>
            <a:ext cx="237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>
                <a:latin typeface="Symbol" panose="05050102010706020507" pitchFamily="18" charset="2"/>
              </a:rPr>
              <a:t>w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C5031EB-8062-E5E7-4744-ED91C4E69745}"/>
              </a:ext>
            </a:extLst>
          </p:cNvPr>
          <p:cNvSpPr txBox="1"/>
          <p:nvPr/>
        </p:nvSpPr>
        <p:spPr>
          <a:xfrm>
            <a:off x="688491" y="5785431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Pitchfork-Bifurkation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0FBE7588-B78E-659B-B40F-965A12FCC179}"/>
              </a:ext>
            </a:extLst>
          </p:cNvPr>
          <p:cNvCxnSpPr>
            <a:cxnSpLocks/>
            <a:stCxn id="2" idx="0"/>
          </p:cNvCxnSpPr>
          <p:nvPr/>
        </p:nvCxnSpPr>
        <p:spPr>
          <a:xfrm flipV="1">
            <a:off x="1813158" y="4077072"/>
            <a:ext cx="2038762" cy="1708359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334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de-CH" altLang="de-DE" sz="4400" dirty="0"/>
              <a:t>Das Kettenkarussell</a:t>
            </a:r>
            <a:br>
              <a:rPr lang="de-CH" altLang="de-DE" sz="4400" dirty="0"/>
            </a:br>
            <a:r>
              <a:rPr lang="de-CH" altLang="de-DE" sz="3200" dirty="0"/>
              <a:t>(etwas realistischer und überraschender)</a:t>
            </a:r>
            <a:br>
              <a:rPr lang="de-CH" altLang="de-DE" sz="3200" dirty="0"/>
            </a:br>
            <a:endParaRPr lang="de-CH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D885B6F-FAD2-2DF4-8D37-34E05EE58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7461" y="1985451"/>
            <a:ext cx="2667000" cy="3429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37DB35E-59A2-D30B-FE02-DC587828B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88" y="1882670"/>
            <a:ext cx="5453973" cy="3634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EA4CE53-EBF4-2438-A60C-123E3862DC11}"/>
                  </a:ext>
                </a:extLst>
              </p:cNvPr>
              <p:cNvSpPr txBox="1"/>
              <p:nvPr/>
            </p:nvSpPr>
            <p:spPr>
              <a:xfrm>
                <a:off x="7420190" y="3630539"/>
                <a:ext cx="360040" cy="2416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CH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𝑍𝑃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EA4CE53-EBF4-2438-A60C-123E3862DC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190" y="3630539"/>
                <a:ext cx="360040" cy="241605"/>
              </a:xfrm>
              <a:prstGeom prst="rect">
                <a:avLst/>
              </a:prstGeom>
              <a:blipFill>
                <a:blip r:embed="rId4"/>
                <a:stretch>
                  <a:fillRect l="-3390" b="-1794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2F8A098-BF7D-C4A4-4277-6ECE7886F65D}"/>
                  </a:ext>
                </a:extLst>
              </p:cNvPr>
              <p:cNvSpPr txBox="1"/>
              <p:nvPr/>
            </p:nvSpPr>
            <p:spPr>
              <a:xfrm>
                <a:off x="7641950" y="3176299"/>
                <a:ext cx="360040" cy="2416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CH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CH" sz="1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de-CH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02F8A098-BF7D-C4A4-4277-6ECE7886F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950" y="3176299"/>
                <a:ext cx="360040" cy="241605"/>
              </a:xfrm>
              <a:prstGeom prst="rect">
                <a:avLst/>
              </a:prstGeom>
              <a:blipFill>
                <a:blip r:embed="rId5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7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16864A8-9148-1ED8-BA16-DF8F23E4D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CH" altLang="de-DE"/>
              <a:t>Aufbau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65EF37F-86B8-1B27-5BD6-C2614B049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040312"/>
          </a:xfrm>
        </p:spPr>
        <p:txBody>
          <a:bodyPr/>
          <a:lstStyle/>
          <a:p>
            <a:pPr eaLnBrk="1" hangingPunct="1"/>
            <a:r>
              <a:rPr lang="de-CH" altLang="de-DE" sz="2800" dirty="0"/>
              <a:t>Der Begriff der Bifurkation</a:t>
            </a:r>
          </a:p>
          <a:p>
            <a:pPr eaLnBrk="1" hangingPunct="1"/>
            <a:r>
              <a:rPr lang="de-CH" altLang="de-DE" sz="2800" dirty="0"/>
              <a:t>«einfaches Schulbeispiel»</a:t>
            </a:r>
          </a:p>
          <a:p>
            <a:pPr eaLnBrk="1" hangingPunct="1"/>
            <a:r>
              <a:rPr lang="de-CH" altLang="de-DE" sz="2800" dirty="0"/>
              <a:t>Das Kettenkarussell (der einfache Fall)</a:t>
            </a:r>
          </a:p>
          <a:p>
            <a:pPr eaLnBrk="1" hangingPunct="1"/>
            <a:r>
              <a:rPr lang="de-CH" altLang="de-DE" sz="2800" dirty="0"/>
              <a:t>Das Kettenkarussell (etwas realistischer und überraschender)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altLang="de-DE" sz="2400"/>
              <a:t>Das Kettenkarussell</a:t>
            </a:r>
            <a:br>
              <a:rPr lang="de-CH" altLang="de-DE" sz="2400"/>
            </a:br>
            <a:r>
              <a:rPr lang="de-CH" altLang="de-DE" sz="2400"/>
              <a:t>(etwas realistischer und überraschender)</a:t>
            </a:r>
            <a:br>
              <a:rPr lang="de-CH" altLang="de-DE" sz="2400"/>
            </a:br>
            <a:endParaRPr lang="de-CH" sz="240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D885B6F-FAD2-2DF4-8D37-34E05EE584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058" r="1"/>
          <a:stretch/>
        </p:blipFill>
        <p:spPr>
          <a:xfrm>
            <a:off x="35496" y="1716579"/>
            <a:ext cx="3052009" cy="413305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64EFC8D0-5DB7-90F1-0AEA-FB19DFA8AD3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087505" y="1600200"/>
                <a:ext cx="5804975" cy="45259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20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𝑍𝑃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</m:sSub>
                      </m:den>
                    </m:f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endParaRPr lang="de-CH" sz="2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20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CH" sz="20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de-CH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CH" sz="20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br>
                  <a:rPr lang="de-CH" sz="2000" dirty="0"/>
                </a:br>
                <a:br>
                  <a:rPr lang="de-CH" sz="2000" dirty="0"/>
                </a:br>
                <a:r>
                  <a:rPr lang="de-CH" sz="2000" dirty="0"/>
                  <a:t>ersetzt man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CH" sz="2000" b="0" i="0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durch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CH" sz="20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</m:d>
                          </m:e>
                        </m:func>
                      </m:den>
                    </m:f>
                  </m:oMath>
                </a14:m>
                <a:r>
                  <a:rPr lang="en-US" sz="2000" dirty="0"/>
                  <a:t>,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 err="1"/>
                  <a:t>quadriert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beide</a:t>
                </a:r>
                <a:r>
                  <a:rPr lang="en-US" sz="2000" dirty="0"/>
                  <a:t> Seiten und</a:t>
                </a:r>
                <a:br>
                  <a:rPr lang="en-US" sz="2000" dirty="0"/>
                </a:br>
                <a:br>
                  <a:rPr lang="en-US" sz="2000" dirty="0"/>
                </a:br>
                <a:r>
                  <a:rPr lang="en-US" sz="2000" dirty="0" err="1"/>
                  <a:t>ersetzt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dann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CH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durch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1−</m:t>
                    </m:r>
                    <m:func>
                      <m:funcPr>
                        <m:ctrlPr>
                          <a:rPr lang="de-CH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CH" sz="20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</m:oMath>
                </a14:m>
                <a:br>
                  <a:rPr lang="de-CH" sz="2000" b="0" dirty="0"/>
                </a:br>
                <a:br>
                  <a:rPr lang="de-CH" sz="2000" b="0" dirty="0"/>
                </a:br>
                <a:r>
                  <a:rPr lang="en-US" sz="2000" dirty="0" err="1"/>
                  <a:t>erhält</a:t>
                </a:r>
                <a:r>
                  <a:rPr lang="en-US" sz="2000" dirty="0"/>
                  <a:t> man </a:t>
                </a:r>
                <a:r>
                  <a:rPr lang="en-US" sz="2000" dirty="0" err="1"/>
                  <a:t>eine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Gleichung</a:t>
                </a:r>
                <a:r>
                  <a:rPr lang="en-US" sz="2000" dirty="0"/>
                  <a:t> 4. Grades in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20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64EFC8D0-5DB7-90F1-0AEA-FB19DFA8AD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087505" y="1600200"/>
                <a:ext cx="5804975" cy="4525963"/>
              </a:xfrm>
              <a:blipFill>
                <a:blip r:embed="rId3"/>
                <a:stretch>
                  <a:fillRect r="-52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55B2CA30-47AE-6262-883C-78E70A2AB84B}"/>
                  </a:ext>
                </a:extLst>
              </p:cNvPr>
              <p:cNvSpPr txBox="1"/>
              <p:nvPr/>
            </p:nvSpPr>
            <p:spPr>
              <a:xfrm>
                <a:off x="1888019" y="3730043"/>
                <a:ext cx="360040" cy="2761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𝑍𝑃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de-CH" sz="20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55B2CA30-47AE-6262-883C-78E70A2AB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19" y="3730043"/>
                <a:ext cx="360040" cy="276166"/>
              </a:xfrm>
              <a:prstGeom prst="rect">
                <a:avLst/>
              </a:prstGeom>
              <a:blipFill>
                <a:blip r:embed="rId4"/>
                <a:stretch>
                  <a:fillRect l="-11864" r="-1695" b="-1555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B4F7309-2925-E80F-2C58-685C41154586}"/>
                  </a:ext>
                </a:extLst>
              </p:cNvPr>
              <p:cNvSpPr txBox="1"/>
              <p:nvPr/>
            </p:nvSpPr>
            <p:spPr>
              <a:xfrm>
                <a:off x="2087724" y="3152834"/>
                <a:ext cx="360040" cy="2761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de-CH" sz="20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B4F7309-2925-E80F-2C58-685C41154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724" y="3152834"/>
                <a:ext cx="360040" cy="276166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407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altLang="de-DE" sz="2400"/>
              <a:t>Das Kettenkarussell</a:t>
            </a:r>
            <a:br>
              <a:rPr lang="de-CH" altLang="de-DE" sz="2400"/>
            </a:br>
            <a:r>
              <a:rPr lang="de-CH" altLang="de-DE" sz="2400"/>
              <a:t>(etwas realistischer und überraschender)</a:t>
            </a:r>
            <a:br>
              <a:rPr lang="de-CH" altLang="de-DE" sz="2400"/>
            </a:br>
            <a:endParaRPr lang="de-CH" sz="240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D885B6F-FAD2-2DF4-8D37-34E05EE584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058" r="1"/>
          <a:stretch/>
        </p:blipFill>
        <p:spPr>
          <a:xfrm>
            <a:off x="35496" y="1716579"/>
            <a:ext cx="3052009" cy="4133056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64EFC8D0-5DB7-90F1-0AEA-FB19DFA8AD3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915816" y="1600201"/>
                <a:ext cx="6120679" cy="413305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func>
                              <m:func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CH" sz="18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de-CH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CH" sz="1800" b="0" i="1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br>
                  <a:rPr lang="de-CH" sz="1800" dirty="0"/>
                </a:br>
                <a:br>
                  <a:rPr lang="de-CH" sz="1800" dirty="0"/>
                </a:br>
                <a:r>
                  <a:rPr lang="de-CH" sz="1800" dirty="0"/>
                  <a:t>Geschickter ist es, die Rationalisierungsformeln zu verwenden:</a:t>
                </a:r>
                <a:br>
                  <a:rPr lang="de-CH" sz="1800" dirty="0"/>
                </a:br>
                <a:r>
                  <a:rPr lang="de-CH" sz="1800" dirty="0"/>
                  <a:t>Der Ansatz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br>
                  <a:rPr lang="de-CH" sz="1800" b="0" dirty="0"/>
                </a:br>
                <a:r>
                  <a:rPr lang="en-US" sz="1800" dirty="0" err="1"/>
                  <a:t>führt</a:t>
                </a:r>
                <a:r>
                  <a:rPr lang="en-US" sz="1800" dirty="0"/>
                  <a:t> auf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800" dirty="0"/>
                  <a:t> und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de-CH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br>
                  <a:rPr lang="de-CH" sz="1800" dirty="0"/>
                </a:br>
                <a:endParaRPr lang="en-US" sz="1800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de-CH" sz="1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de-CH" sz="1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den>
                    </m:f>
                  </m:oMath>
                </a14:m>
                <a:br>
                  <a:rPr lang="de-CH" sz="1800" b="0" dirty="0"/>
                </a:br>
                <a:endParaRPr lang="de-CH" sz="1800" b="0" dirty="0"/>
              </a:p>
              <a:p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⋅(1+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de-CH" sz="1800" b="0" i="0" smtClean="0">
                        <a:latin typeface="Cambria Math" panose="020405030504060302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de-CH" sz="18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⋅(1−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Content Placeholder 3">
                <a:extLst>
                  <a:ext uri="{FF2B5EF4-FFF2-40B4-BE49-F238E27FC236}">
                    <a16:creationId xmlns:a16="http://schemas.microsoft.com/office/drawing/2014/main" id="{64EFC8D0-5DB7-90F1-0AEA-FB19DFA8AD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915816" y="1600201"/>
                <a:ext cx="6120679" cy="4133056"/>
              </a:xfrm>
              <a:blipFill>
                <a:blip r:embed="rId3"/>
                <a:stretch>
                  <a:fillRect l="-69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55B2CA30-47AE-6262-883C-78E70A2AB84B}"/>
                  </a:ext>
                </a:extLst>
              </p:cNvPr>
              <p:cNvSpPr txBox="1"/>
              <p:nvPr/>
            </p:nvSpPr>
            <p:spPr>
              <a:xfrm>
                <a:off x="1888019" y="3730043"/>
                <a:ext cx="360040" cy="2761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𝑍𝑃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de-CH" sz="2000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55B2CA30-47AE-6262-883C-78E70A2AB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19" y="3730043"/>
                <a:ext cx="360040" cy="276166"/>
              </a:xfrm>
              <a:prstGeom prst="rect">
                <a:avLst/>
              </a:prstGeom>
              <a:blipFill>
                <a:blip r:embed="rId4"/>
                <a:stretch>
                  <a:fillRect l="-11864" r="-1695" b="-1555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B4F7309-2925-E80F-2C58-685C41154586}"/>
                  </a:ext>
                </a:extLst>
              </p:cNvPr>
              <p:cNvSpPr txBox="1"/>
              <p:nvPr/>
            </p:nvSpPr>
            <p:spPr>
              <a:xfrm>
                <a:off x="2087724" y="3152834"/>
                <a:ext cx="360040" cy="2761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de-CH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CH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de-CH" sz="2000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DB4F7309-2925-E80F-2C58-685C41154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724" y="3152834"/>
                <a:ext cx="360040" cy="276166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41EBB0CD-4175-F6DB-B613-B6E5EE6E750F}"/>
                  </a:ext>
                </a:extLst>
              </p:cNvPr>
              <p:cNvSpPr txBox="1"/>
              <p:nvPr/>
            </p:nvSpPr>
            <p:spPr>
              <a:xfrm>
                <a:off x="971600" y="5947758"/>
                <a:ext cx="7525330" cy="783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  </a:t>
                </a:r>
                <a:r>
                  <a:rPr lang="en-US" sz="1800" dirty="0" err="1"/>
                  <a:t>mit</a:t>
                </a:r>
                <a:r>
                  <a:rPr lang="en-US" sz="1800" dirty="0"/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endParaRPr lang="de-CH" dirty="0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41EBB0CD-4175-F6DB-B613-B6E5EE6E7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5947758"/>
                <a:ext cx="7525330" cy="7838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301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altLang="de-DE" sz="2400"/>
              <a:t>Das Kettenkarussell</a:t>
            </a:r>
            <a:br>
              <a:rPr lang="de-CH" altLang="de-DE" sz="2400"/>
            </a:br>
            <a:r>
              <a:rPr lang="de-CH" altLang="de-DE" sz="2400"/>
              <a:t>(etwas realistischer und überraschender)</a:t>
            </a:r>
            <a:br>
              <a:rPr lang="de-CH" altLang="de-DE" sz="2400"/>
            </a:br>
            <a:endParaRPr lang="de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35FD58DE-C56C-3649-ACC4-199E5C47B2F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44555" y="1268760"/>
                <a:ext cx="8229600" cy="45259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      mit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de-CH" sz="1800" dirty="0"/>
              </a:p>
              <a:p>
                <a:pPr marL="0" indent="0">
                  <a:buNone/>
                </a:pPr>
                <a:endParaRPr lang="de-CH" sz="1800" dirty="0"/>
              </a:p>
              <a:p>
                <a:pPr marL="0" indent="0">
                  <a:buNone/>
                </a:pPr>
                <a:r>
                  <a:rPr lang="de-CH" sz="1800" dirty="0"/>
                  <a:t>Plausibilitätskontrolle für </a:t>
                </a: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de-CH" sz="1800" dirty="0"/>
                  <a:t>: </a:t>
                </a:r>
                <a:br>
                  <a:rPr lang="de-CH" sz="1800" dirty="0"/>
                </a:br>
                <a:br>
                  <a:rPr lang="de-CH" sz="18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CH" sz="1800" dirty="0"/>
              </a:p>
              <a:p>
                <a:pPr marL="0" indent="0">
                  <a:buNone/>
                </a:pPr>
                <a:endParaRPr lang="de-CH" sz="1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CH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CH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de-CH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de-CH" sz="1800" b="0" dirty="0"/>
              </a:p>
              <a:p>
                <a:pPr marL="0" indent="0">
                  <a:buNone/>
                </a:pPr>
                <a:endParaRPr lang="de-CH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CH" sz="18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de-CH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CH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CH" sz="18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de-CH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=0⇒</m:t>
                      </m:r>
                      <m:sSub>
                        <m:sSub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de-CH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CH" sz="1800" b="0" i="0" smtClean="0">
                          <a:latin typeface="Cambria Math" panose="02040503050406030204" pitchFamily="18" charset="0"/>
                        </a:rPr>
                        <m:t>oder</m:t>
                      </m:r>
                      <m:r>
                        <a:rPr lang="de-CH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de-CH" sz="1800" dirty="0"/>
              </a:p>
            </p:txBody>
          </p:sp>
        </mc:Choice>
        <mc:Fallback xmlns="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35FD58DE-C56C-3649-ACC4-199E5C47B2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44555" y="1268760"/>
                <a:ext cx="8229600" cy="4525963"/>
              </a:xfrm>
              <a:blipFill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6789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altLang="de-DE" sz="2400"/>
              <a:t>Das Kettenkarussell</a:t>
            </a:r>
            <a:br>
              <a:rPr lang="de-CH" altLang="de-DE" sz="2400"/>
            </a:br>
            <a:r>
              <a:rPr lang="de-CH" altLang="de-DE" sz="2400"/>
              <a:t>(etwas realistischer und überraschender)</a:t>
            </a:r>
            <a:br>
              <a:rPr lang="de-CH" altLang="de-DE" sz="2400"/>
            </a:br>
            <a:endParaRPr lang="de-CH" sz="24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35FD58DE-C56C-3649-ACC4-199E5C47B2F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44555" y="1268760"/>
                <a:ext cx="8229600" cy="5314602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/>
                  <a:t>      mit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de-CH" sz="1800" dirty="0"/>
              </a:p>
              <a:p>
                <a:pPr marL="0" indent="0">
                  <a:buNone/>
                </a:pPr>
                <a:r>
                  <a:rPr lang="de-CH" sz="1800" dirty="0"/>
                  <a:t>Zwei mögliche Fragestellungen (für Mittelschüler):</a:t>
                </a:r>
              </a:p>
              <a:p>
                <a:pPr>
                  <a:buFont typeface="+mj-lt"/>
                  <a:buAutoNum type="arabicPeriod"/>
                </a:pPr>
                <a:r>
                  <a:rPr lang="de-CH" sz="1800" dirty="0"/>
                  <a:t>Die natürliche Frage:</a:t>
                </a:r>
                <a:br>
                  <a:rPr lang="de-CH" sz="1800" dirty="0"/>
                </a:br>
                <a:r>
                  <a:rPr lang="de-CH" sz="1800" dirty="0"/>
                  <a:t>Wie gross wird der Auslenkwinkel </a:t>
                </a:r>
                <a14:m>
                  <m:oMath xmlns:m="http://schemas.openxmlformats.org/officeDocument/2006/math"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CH" sz="1800" dirty="0"/>
                  <a:t> in Abhängigkeit der Winkelgeschwindigkeit </a:t>
                </a:r>
                <a14:m>
                  <m:oMath xmlns:m="http://schemas.openxmlformats.org/officeDocument/2006/math"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br>
                  <a:rPr lang="de-CH" sz="1800" dirty="0"/>
                </a:br>
                <a:br>
                  <a:rPr lang="de-CH" sz="1800" dirty="0"/>
                </a:br>
                <a:r>
                  <a:rPr lang="de-CH" sz="1800" dirty="0"/>
                  <a:t>Dabei ist eine Gleichung 4. Grades zu lösen.</a:t>
                </a:r>
                <a:br>
                  <a:rPr lang="de-CH" sz="1800" dirty="0"/>
                </a:br>
                <a:endParaRPr lang="de-CH" sz="1800" dirty="0"/>
              </a:p>
              <a:p>
                <a:pPr>
                  <a:buFont typeface="+mj-lt"/>
                  <a:buAutoNum type="arabicPeriod"/>
                </a:pPr>
                <a:r>
                  <a:rPr lang="de-CH" sz="1800" dirty="0"/>
                  <a:t>Die überraschende Frage:</a:t>
                </a:r>
                <a:br>
                  <a:rPr lang="de-CH" sz="1800" dirty="0"/>
                </a:br>
                <a:r>
                  <a:rPr lang="de-CH" sz="1800" dirty="0"/>
                  <a:t>Gibt es zu einem vorgegebenen Auslenkwinkel </a:t>
                </a:r>
                <a14:m>
                  <m:oMath xmlns:m="http://schemas.openxmlformats.org/officeDocument/2006/math">
                    <m:r>
                      <a:rPr lang="de-CH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CH" sz="1800" dirty="0"/>
                  <a:t> eine geeignete Winkelgeschwindigkeit </a:t>
                </a:r>
                <a14:m>
                  <m:oMath xmlns:m="http://schemas.openxmlformats.org/officeDocument/2006/math">
                    <m:r>
                      <a:rPr lang="de-CH" sz="2000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de-CH" sz="1800" dirty="0"/>
                  <a:t>?</a:t>
                </a:r>
                <a:br>
                  <a:rPr lang="de-CH" sz="1800" dirty="0"/>
                </a:br>
                <a:br>
                  <a:rPr lang="de-CH" sz="1800" dirty="0"/>
                </a:br>
                <a:r>
                  <a:rPr lang="de-CH" sz="1800" dirty="0"/>
                  <a:t>Dabei ist eine reinquadratische Gleichung zu lösen.</a:t>
                </a:r>
                <a:br>
                  <a:rPr lang="de-CH" sz="1800" dirty="0"/>
                </a:br>
                <a:br>
                  <a:rPr lang="de-CH" sz="18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𝑔𝑡</m:t>
                        </m:r>
                      </m:num>
                      <m:den>
                        <m:sSub>
                          <m:sSub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𝑙𝑡</m:t>
                        </m:r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de-CH" sz="1800" dirty="0"/>
                  <a:t>   mit  </a:t>
                </a: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CH" sz="1800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1800" dirty="0"/>
              </a:p>
              <a:p>
                <a:pPr>
                  <a:buFont typeface="+mj-lt"/>
                  <a:buAutoNum type="arabicPeriod"/>
                </a:pPr>
                <a:endParaRPr lang="de-CH" sz="1800" dirty="0"/>
              </a:p>
            </p:txBody>
          </p:sp>
        </mc:Choice>
        <mc:Fallback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35FD58DE-C56C-3649-ACC4-199E5C47B2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44555" y="1268760"/>
                <a:ext cx="8229600" cy="5314602"/>
              </a:xfrm>
              <a:blipFill>
                <a:blip r:embed="rId2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7699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altLang="de-DE" sz="2400"/>
              <a:t>Das Kettenkarussell</a:t>
            </a:r>
            <a:br>
              <a:rPr lang="de-CH" altLang="de-DE" sz="2400"/>
            </a:br>
            <a:r>
              <a:rPr lang="de-CH" altLang="de-DE" sz="2400"/>
              <a:t>(etwas realistischer und überraschender)</a:t>
            </a:r>
            <a:br>
              <a:rPr lang="de-CH" altLang="de-DE" sz="2400"/>
            </a:br>
            <a:endParaRPr lang="de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35FD58DE-C56C-3649-ACC4-199E5C47B2F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11559" y="1268760"/>
                <a:ext cx="8062595" cy="513395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CH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p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e-CH" sz="1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𝑔</m:t>
                        </m:r>
                        <m:sSup>
                          <m:sSup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𝑔𝑡</m:t>
                        </m:r>
                      </m:num>
                      <m:den>
                        <m:sSub>
                          <m:sSub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𝑙</m:t>
                        </m:r>
                        <m:sSup>
                          <m:sSup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𝑙𝑡</m:t>
                        </m:r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de-CH" sz="18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de-CH" sz="1800" dirty="0"/>
                  <a:t>   mit  </a:t>
                </a:r>
                <a14:m>
                  <m:oMath xmlns:m="http://schemas.openxmlformats.org/officeDocument/2006/math">
                    <m:r>
                      <a:rPr lang="de-CH" sz="1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CH" sz="180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de-CH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1800" dirty="0"/>
                  <a:t>Da der </a:t>
                </a:r>
                <a:r>
                  <a:rPr lang="en-US" sz="1800" dirty="0" err="1"/>
                  <a:t>Umlaufsinn</a:t>
                </a:r>
                <a:r>
                  <a:rPr lang="en-US" sz="1800" dirty="0"/>
                  <a:t> irrelevant </a:t>
                </a:r>
                <a:r>
                  <a:rPr lang="en-US" sz="1800" dirty="0" err="1"/>
                  <a:t>ist</a:t>
                </a:r>
                <a:r>
                  <a:rPr lang="en-US" sz="1800" dirty="0"/>
                  <a:t>, </a:t>
                </a:r>
                <a:r>
                  <a:rPr lang="en-US" sz="1800" dirty="0" err="1"/>
                  <a:t>ergibt</a:t>
                </a:r>
                <a:r>
                  <a:rPr lang="en-US" sz="1800" dirty="0"/>
                  <a:t> </a:t>
                </a:r>
                <a:r>
                  <a:rPr lang="en-US" sz="1800" dirty="0" err="1"/>
                  <a:t>sich</a:t>
                </a:r>
                <a:r>
                  <a:rPr lang="en-US" sz="1800" dirty="0"/>
                  <a:t> die </a:t>
                </a:r>
                <a:r>
                  <a:rPr lang="en-US" sz="1800" dirty="0" err="1"/>
                  <a:t>Lösung</a:t>
                </a: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𝑔𝑡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sSup>
                              <m:sSup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𝑙𝑡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de-CH" sz="1800" dirty="0"/>
                  <a:t>   mit  </a:t>
                </a: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CH" sz="1800" b="0" i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de-CH" sz="1800" dirty="0"/>
                  <a:t>Darstellung für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=9.81</m:t>
                    </m:r>
                  </m:oMath>
                </a14:m>
                <a:r>
                  <a:rPr lang="de-CH" sz="1800" b="0" dirty="0"/>
                  <a:t> </a:t>
                </a:r>
                <a:br>
                  <a:rPr lang="de-CH" sz="1800" b="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de-CH" sz="18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de-CH" sz="1800" dirty="0"/>
                  <a:t> </a:t>
                </a:r>
              </a:p>
            </p:txBody>
          </p:sp>
        </mc:Choice>
        <mc:Fallback xmlns="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35FD58DE-C56C-3649-ACC4-199E5C47B2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11559" y="1268760"/>
                <a:ext cx="8062595" cy="5133950"/>
              </a:xfrm>
              <a:blipFill>
                <a:blip r:embed="rId2"/>
                <a:stretch>
                  <a:fillRect l="-60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48C18349-576C-58A4-0085-CE14B0B02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068960"/>
            <a:ext cx="2667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9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altLang="de-DE" sz="2400" dirty="0"/>
              <a:t>Das Kettenkarussell</a:t>
            </a:r>
            <a:br>
              <a:rPr lang="de-CH" altLang="de-DE" sz="2400" dirty="0"/>
            </a:br>
            <a:r>
              <a:rPr lang="de-CH" altLang="de-DE" sz="2400" dirty="0"/>
              <a:t>(etwas realistischer und überraschender)</a:t>
            </a:r>
            <a:br>
              <a:rPr lang="de-CH" altLang="de-DE" sz="2400" dirty="0"/>
            </a:br>
            <a:endParaRPr lang="de-CH" sz="24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5FD58DE-C56C-3649-ACC4-199E5C47B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55" y="1268760"/>
            <a:ext cx="8229600" cy="5314602"/>
          </a:xfrm>
        </p:spPr>
        <p:txBody>
          <a:bodyPr/>
          <a:lstStyle/>
          <a:p>
            <a:pPr marL="0" indent="0">
              <a:buNone/>
            </a:pPr>
            <a:br>
              <a:rPr lang="de-CH" sz="1800" dirty="0"/>
            </a:br>
            <a:br>
              <a:rPr lang="de-CH" sz="1800" dirty="0"/>
            </a:br>
            <a:br>
              <a:rPr lang="de-CH" sz="1800" dirty="0"/>
            </a:br>
            <a:br>
              <a:rPr lang="de-CH" sz="1800" dirty="0"/>
            </a:br>
            <a:br>
              <a:rPr lang="de-CH" sz="1800" dirty="0"/>
            </a:br>
            <a:br>
              <a:rPr lang="de-CH" sz="1800" dirty="0"/>
            </a:b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+mj-lt"/>
              <a:buAutoNum type="arabicPeriod"/>
            </a:pPr>
            <a:endParaRPr lang="de-CH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28EE473-54A9-8064-FBDD-7B0E4A9DA911}"/>
              </a:ext>
            </a:extLst>
          </p:cNvPr>
          <p:cNvSpPr txBox="1"/>
          <p:nvPr/>
        </p:nvSpPr>
        <p:spPr>
          <a:xfrm>
            <a:off x="500826" y="612103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Saddle</a:t>
            </a:r>
            <a:r>
              <a:rPr lang="de-CH" dirty="0"/>
              <a:t>-Node-Bifurkation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B470B71-CE2B-CED3-C4D4-8CF83FEF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263326"/>
            <a:ext cx="6170136" cy="4857704"/>
          </a:xfrm>
          <a:prstGeom prst="rect">
            <a:avLst/>
          </a:prstGeom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008653E-81A1-8550-CB4A-0F19E7E2D09A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1849914" y="3789040"/>
            <a:ext cx="2002006" cy="2331990"/>
          </a:xfrm>
          <a:prstGeom prst="straightConnector1">
            <a:avLst/>
          </a:prstGeom>
          <a:ln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737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altLang="de-DE" sz="2400" dirty="0"/>
              <a:t>Das Kettenkarussell</a:t>
            </a:r>
            <a:br>
              <a:rPr lang="de-CH" altLang="de-DE" sz="2400" dirty="0"/>
            </a:br>
            <a:r>
              <a:rPr lang="de-CH" altLang="de-DE" sz="2400" dirty="0"/>
              <a:t>(etwas realistischer und überraschender)</a:t>
            </a:r>
            <a:br>
              <a:rPr lang="de-CH" altLang="de-DE" sz="2400" dirty="0"/>
            </a:br>
            <a:endParaRPr lang="de-CH" sz="24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5FD58DE-C56C-3649-ACC4-199E5C47B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55" y="1268760"/>
            <a:ext cx="8229600" cy="5314602"/>
          </a:xfrm>
        </p:spPr>
        <p:txBody>
          <a:bodyPr/>
          <a:lstStyle/>
          <a:p>
            <a:pPr marL="0" indent="0">
              <a:buNone/>
            </a:pPr>
            <a:br>
              <a:rPr lang="de-CH" sz="1800" dirty="0"/>
            </a:br>
            <a:br>
              <a:rPr lang="de-CH" sz="1800" dirty="0"/>
            </a:br>
            <a:br>
              <a:rPr lang="de-CH" sz="1800" dirty="0"/>
            </a:br>
            <a:br>
              <a:rPr lang="de-CH" sz="1800" dirty="0"/>
            </a:br>
            <a:br>
              <a:rPr lang="de-CH" sz="1800" dirty="0"/>
            </a:br>
            <a:br>
              <a:rPr lang="de-CH" sz="1800" dirty="0"/>
            </a:b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>
              <a:buFont typeface="+mj-lt"/>
              <a:buAutoNum type="arabicPeriod"/>
            </a:pPr>
            <a:endParaRPr lang="de-CH" sz="1800" dirty="0"/>
          </a:p>
        </p:txBody>
      </p:sp>
      <p:pic>
        <p:nvPicPr>
          <p:cNvPr id="4" name="Grafik 3" descr="Ein Bild, das Reihe, Diagramm, Screenshot enthält.&#10;&#10;Automatisch generierte Beschreibung">
            <a:extLst>
              <a:ext uri="{FF2B5EF4-FFF2-40B4-BE49-F238E27FC236}">
                <a16:creationId xmlns:a16="http://schemas.microsoft.com/office/drawing/2014/main" id="{08D0303D-E775-E7CA-0A36-DF0BC2326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5" y="1700808"/>
            <a:ext cx="3588990" cy="413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01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34768-87BD-6E3E-6F49-AB9E13A0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altLang="de-DE" sz="2400"/>
              <a:t>Das Kettenkarussell</a:t>
            </a:r>
            <a:br>
              <a:rPr lang="de-CH" altLang="de-DE" sz="2400"/>
            </a:br>
            <a:r>
              <a:rPr lang="de-CH" altLang="de-DE" sz="2400"/>
              <a:t>(etwas realistischer und überraschender)</a:t>
            </a:r>
            <a:br>
              <a:rPr lang="de-CH" altLang="de-DE" sz="2400"/>
            </a:br>
            <a:endParaRPr lang="de-CH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35FD58DE-C56C-3649-ACC4-199E5C47B2FE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44555" y="1268760"/>
                <a:ext cx="8229600" cy="531460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CH" sz="1800" dirty="0"/>
                  <a:t>Bestimmung des Bifurkationspunktes und der kritischen Winkelgeschwindigkeit</a:t>
                </a:r>
              </a:p>
              <a:p>
                <a:pPr marL="0" indent="0">
                  <a:buNone/>
                </a:pPr>
                <a:endParaRPr lang="de-CH" sz="1800" dirty="0"/>
              </a:p>
              <a:p>
                <a:pPr marL="0" indent="0">
                  <a:buNone/>
                </a:pPr>
                <a:endParaRPr lang="de-CH" sz="1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𝑔𝑡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sSup>
                              <m:sSup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𝑙𝑡</m:t>
                            </m:r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de-CH" sz="1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r>
                  <a:rPr lang="de-CH" sz="1800" dirty="0"/>
                  <a:t>   mit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CH" sz="1800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de-CH" sz="180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de-CH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CH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num>
                              <m:den>
                                <m:r>
                                  <a:rPr lang="de-CH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br>
                  <a:rPr lang="de-CH" sz="1800" dirty="0"/>
                </a:br>
                <a:br>
                  <a:rPr lang="de-CH" sz="1800" dirty="0"/>
                </a:br>
                <a:r>
                  <a:rPr lang="de-CH" sz="1800" dirty="0"/>
                  <a:t>Suche die </a:t>
                </a:r>
                <a:r>
                  <a:rPr lang="de-CH" sz="1800" dirty="0" err="1"/>
                  <a:t>Extremalstelle</a:t>
                </a:r>
                <a:r>
                  <a:rPr lang="de-CH" sz="1800" dirty="0"/>
                  <a:t> des Radikanden.</a:t>
                </a:r>
                <a:br>
                  <a:rPr lang="de-CH" sz="1800" dirty="0"/>
                </a:br>
                <a:br>
                  <a:rPr lang="de-CH" sz="1800" dirty="0"/>
                </a:br>
                <a:r>
                  <a:rPr lang="de-CH" sz="1800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de-CH" sz="1800" i="1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de-CH" sz="1800" dirty="0"/>
                  <a:t> und</a:t>
                </a:r>
                <a14:m>
                  <m:oMath xmlns:m="http://schemas.openxmlformats.org/officeDocument/2006/math">
                    <m:r>
                      <a:rPr lang="de-CH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CH" sz="1800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CH" sz="1800" i="1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de-CH" sz="1800" dirty="0"/>
                  <a:t> ergibt sich die Gleichung</a:t>
                </a:r>
                <a:br>
                  <a:rPr lang="de-CH" sz="1800" dirty="0"/>
                </a:br>
                <a:br>
                  <a:rPr lang="de-CH" sz="18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+16</m:t>
                      </m:r>
                      <m:sSup>
                        <m:sSup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+3</m:t>
                      </m:r>
                      <m:sSup>
                        <m:sSupPr>
                          <m:ctrlPr>
                            <a:rPr lang="de-CH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de-CH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CH" sz="1800" b="0" i="1" smtClean="0">
                          <a:latin typeface="Cambria Math" panose="02040503050406030204" pitchFamily="18" charset="0"/>
                        </a:rPr>
                        <m:t>+1=0</m:t>
                      </m:r>
                    </m:oMath>
                  </m:oMathPara>
                </a14:m>
                <a:br>
                  <a:rPr lang="de-CH" sz="1800" dirty="0"/>
                </a:br>
                <a:br>
                  <a:rPr lang="de-CH" sz="1800" dirty="0"/>
                </a:br>
                <a:r>
                  <a:rPr lang="de-CH" sz="1800" dirty="0"/>
                  <a:t>Diese Gleichung hat zwei reelle Lösungen</a:t>
                </a:r>
                <a:br>
                  <a:rPr lang="de-CH" sz="1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≈−0.49</m:t>
                    </m:r>
                  </m:oMath>
                </a14:m>
                <a:r>
                  <a:rPr lang="de-CH" sz="1800" dirty="0"/>
                  <a:t> 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≈−2.03</m:t>
                    </m:r>
                  </m:oMath>
                </a14:m>
                <a:br>
                  <a:rPr lang="de-CH" sz="1800" dirty="0"/>
                </a:br>
                <a:r>
                  <a:rPr lang="de-CH" sz="1800" dirty="0"/>
                  <a:t>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CH" sz="1800" dirty="0"/>
                  <a:t> ist der Radikand positiv, für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CH" sz="1800" dirty="0"/>
                  <a:t> ist er negativ, wodurch nur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CH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CH" sz="1800" dirty="0"/>
                  <a:t> sinnvoll ist.</a:t>
                </a:r>
                <a:br>
                  <a:rPr lang="de-CH" sz="1800" dirty="0"/>
                </a:br>
                <a:br>
                  <a:rPr lang="de-CH" sz="1800" dirty="0"/>
                </a:br>
                <a:r>
                  <a:rPr lang="de-CH" sz="1800" dirty="0"/>
                  <a:t>Somit ist der Winkel </a:t>
                </a: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≈2⋅</m:t>
                    </m:r>
                    <m:func>
                      <m:funcPr>
                        <m:ctrlPr>
                          <a:rPr lang="de-CH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CH" sz="1800" b="0" i="0" smtClean="0">
                            <a:latin typeface="Cambria Math" panose="02040503050406030204" pitchFamily="18" charset="0"/>
                          </a:rPr>
                          <m:t>arctan</m:t>
                        </m:r>
                      </m:fName>
                      <m:e>
                        <m:d>
                          <m:dPr>
                            <m:ctrlP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CH" sz="1800" b="0" i="1" smtClean="0">
                                <a:latin typeface="Cambria Math" panose="02040503050406030204" pitchFamily="18" charset="0"/>
                              </a:rPr>
                              <m:t>−0.49</m:t>
                            </m:r>
                          </m:e>
                        </m:d>
                      </m:e>
                    </m:func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≈−0.9112≈−52.2°</m:t>
                    </m:r>
                  </m:oMath>
                </a14:m>
                <a:br>
                  <a:rPr lang="de-CH" sz="1800" b="0" dirty="0"/>
                </a:br>
                <a:r>
                  <a:rPr lang="de-CH" sz="1800" b="0" dirty="0"/>
                  <a:t>Daraus ergibt sich </a:t>
                </a:r>
                <a14:m>
                  <m:oMath xmlns:m="http://schemas.openxmlformats.org/officeDocument/2006/math"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de-CH" sz="1800" b="0" i="1" smtClean="0">
                        <a:latin typeface="Cambria Math" panose="02040503050406030204" pitchFamily="18" charset="0"/>
                      </a:rPr>
                      <m:t>≈1.48</m:t>
                    </m:r>
                  </m:oMath>
                </a14:m>
                <a:r>
                  <a:rPr lang="de-CH" sz="1800" dirty="0"/>
                  <a:t>.</a:t>
                </a:r>
              </a:p>
            </p:txBody>
          </p:sp>
        </mc:Choice>
        <mc:Fallback xmlns="">
          <p:sp>
            <p:nvSpPr>
              <p:cNvPr id="7" name="Inhaltsplatzhalter 6">
                <a:extLst>
                  <a:ext uri="{FF2B5EF4-FFF2-40B4-BE49-F238E27FC236}">
                    <a16:creationId xmlns:a16="http://schemas.microsoft.com/office/drawing/2014/main" id="{35FD58DE-C56C-3649-ACC4-199E5C47B2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44555" y="1268760"/>
                <a:ext cx="8229600" cy="5314602"/>
              </a:xfrm>
              <a:blipFill>
                <a:blip r:embed="rId2"/>
                <a:stretch>
                  <a:fillRect l="-667" t="-573" r="-74" b="-80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C5A4A192-BFF6-F521-3D70-318B364A6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1916832"/>
            <a:ext cx="2667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52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DB165-F330-643F-DE66-1F72472F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Vorführung</a:t>
            </a:r>
          </a:p>
        </p:txBody>
      </p:sp>
    </p:spTree>
    <p:extLst>
      <p:ext uri="{BB962C8B-B14F-4D97-AF65-F5344CB8AC3E}">
        <p14:creationId xmlns:p14="http://schemas.microsoft.com/office/powerpoint/2010/main" val="2244043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8B2E19-35BF-3D1C-CF60-0997451FF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/>
          <a:lstStyle/>
          <a:p>
            <a:pPr marL="0" indent="0">
              <a:buNone/>
            </a:pPr>
            <a:r>
              <a:rPr lang="de-CH" sz="1800" dirty="0"/>
              <a:t>Quellen:</a:t>
            </a:r>
          </a:p>
          <a:p>
            <a:r>
              <a:rPr lang="de-CH" sz="1800" dirty="0"/>
              <a:t>Gerhard Adam: Gleichgewichtslagen beim Kettenkarussell in «Der mathematische und naturwissenschaftliche Unterricht MNU» (2006, Heft 8)</a:t>
            </a:r>
          </a:p>
          <a:p>
            <a:r>
              <a:rPr lang="de-CH" sz="1800" dirty="0"/>
              <a:t>H.R. Schneebeli, N. Sigrist, F. Spirig: Verzweigungsphänomene in «Berichte über Mathematik und Unterricht» (März 1993)</a:t>
            </a:r>
          </a:p>
          <a:p>
            <a:r>
              <a:rPr lang="de-CH" sz="1800" dirty="0"/>
              <a:t>Fabio Rossi: Facharbeit: Bifurkation an Hand des Kettenkarussells (Bündner Kantonsschule 2001)</a:t>
            </a:r>
          </a:p>
          <a:p>
            <a:r>
              <a:rPr lang="de-CH" sz="1800" dirty="0"/>
              <a:t>Riccarda Albertin: Maturaarbeit «Bifurkation» (Bündner Kantonsschule 2014)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336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5D240A73-E88C-3AE9-2D27-7DCBC1A9ED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Bifurkation</a:t>
            </a:r>
          </a:p>
        </p:txBody>
      </p:sp>
      <p:sp>
        <p:nvSpPr>
          <p:cNvPr id="5123" name="Inhaltsplatzhalter 2">
            <a:extLst>
              <a:ext uri="{FF2B5EF4-FFF2-40B4-BE49-F238E27FC236}">
                <a16:creationId xmlns:a16="http://schemas.microsoft.com/office/drawing/2014/main" id="{A3379982-51B0-8189-8BF1-0FF543A087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altLang="de-DE"/>
              <a:t>In Abhängigkeit eines Parameters kann sich insbesondere die Anzahl von Lösungen eines Problems verändern.</a:t>
            </a:r>
          </a:p>
          <a:p>
            <a:r>
              <a:rPr lang="de-DE" altLang="de-DE"/>
              <a:t>Bifurkation wird auch Gabelung oder Verzweigung genannt.</a:t>
            </a:r>
          </a:p>
          <a:p>
            <a:r>
              <a:rPr lang="de-DE" altLang="de-DE"/>
              <a:t>Der Begriff geht zurück auf Poincaré.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>
            <a:extLst>
              <a:ext uri="{FF2B5EF4-FFF2-40B4-BE49-F238E27FC236}">
                <a16:creationId xmlns:a16="http://schemas.microsoft.com/office/drawing/2014/main" id="{86A3F7AF-5F87-021B-79C7-A12EFB6355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Pickfork-Bifurkation</a:t>
            </a:r>
            <a:br>
              <a:rPr lang="de-CH" altLang="de-DE"/>
            </a:br>
            <a:r>
              <a:rPr lang="de-CH" altLang="de-DE"/>
              <a:t>einfaches Schulbeispiel</a:t>
            </a:r>
          </a:p>
        </p:txBody>
      </p:sp>
      <p:pic>
        <p:nvPicPr>
          <p:cNvPr id="6147" name="Inhaltsplatzhalter 12">
            <a:extLst>
              <a:ext uri="{FF2B5EF4-FFF2-40B4-BE49-F238E27FC236}">
                <a16:creationId xmlns:a16="http://schemas.microsoft.com/office/drawing/2014/main" id="{701C8665-5249-0019-7B62-813AA165BD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6600" y="1600200"/>
            <a:ext cx="5130800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>
            <a:extLst>
              <a:ext uri="{FF2B5EF4-FFF2-40B4-BE49-F238E27FC236}">
                <a16:creationId xmlns:a16="http://schemas.microsoft.com/office/drawing/2014/main" id="{DC8681DD-969E-F183-E7E7-324C1CDF6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Pickfork-Bifurkation</a:t>
            </a:r>
            <a:br>
              <a:rPr lang="de-CH" altLang="de-DE"/>
            </a:br>
            <a:r>
              <a:rPr lang="de-CH" altLang="de-DE"/>
              <a:t>einfaches Schulbeispiel</a:t>
            </a:r>
          </a:p>
        </p:txBody>
      </p:sp>
      <p:pic>
        <p:nvPicPr>
          <p:cNvPr id="7171" name="Inhaltsplatzhalter 10">
            <a:extLst>
              <a:ext uri="{FF2B5EF4-FFF2-40B4-BE49-F238E27FC236}">
                <a16:creationId xmlns:a16="http://schemas.microsoft.com/office/drawing/2014/main" id="{C899A93C-49D0-71DB-FF7A-E0B461CAA2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1600200"/>
            <a:ext cx="5391150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>
            <a:extLst>
              <a:ext uri="{FF2B5EF4-FFF2-40B4-BE49-F238E27FC236}">
                <a16:creationId xmlns:a16="http://schemas.microsoft.com/office/drawing/2014/main" id="{C7AC16B0-534E-BDD6-46A0-AA5E53D81D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Pichfork-Bifurkation</a:t>
            </a:r>
            <a:br>
              <a:rPr lang="de-CH" altLang="de-DE"/>
            </a:br>
            <a:r>
              <a:rPr lang="de-CH" altLang="de-DE"/>
              <a:t>einfaches Schulbeispiel</a:t>
            </a:r>
          </a:p>
        </p:txBody>
      </p:sp>
      <p:pic>
        <p:nvPicPr>
          <p:cNvPr id="8195" name="Inhaltsplatzhalter 4">
            <a:extLst>
              <a:ext uri="{FF2B5EF4-FFF2-40B4-BE49-F238E27FC236}">
                <a16:creationId xmlns:a16="http://schemas.microsoft.com/office/drawing/2014/main" id="{69EE00EE-F694-20C2-951F-2FA8CF27FE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609725"/>
            <a:ext cx="5697537" cy="5248275"/>
          </a:xfrm>
        </p:spPr>
      </p:pic>
      <p:pic>
        <p:nvPicPr>
          <p:cNvPr id="8196" name="Grafik 6">
            <a:extLst>
              <a:ext uri="{FF2B5EF4-FFF2-40B4-BE49-F238E27FC236}">
                <a16:creationId xmlns:a16="http://schemas.microsoft.com/office/drawing/2014/main" id="{4CB52EC0-63D0-E097-26AB-AFD2C9AC5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16113"/>
            <a:ext cx="24558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:a16="http://schemas.microsoft.com/office/drawing/2014/main" id="{3994EE33-3FED-A73F-F51F-44E91040F6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Pickfork-Bifurkation</a:t>
            </a:r>
            <a:br>
              <a:rPr lang="de-CH" altLang="de-DE"/>
            </a:br>
            <a:r>
              <a:rPr lang="de-CH" altLang="de-DE"/>
              <a:t>einfaches Schulbeispiel</a:t>
            </a:r>
          </a:p>
        </p:txBody>
      </p:sp>
      <p:pic>
        <p:nvPicPr>
          <p:cNvPr id="9219" name="Inhaltsplatzhalter 3">
            <a:extLst>
              <a:ext uri="{FF2B5EF4-FFF2-40B4-BE49-F238E27FC236}">
                <a16:creationId xmlns:a16="http://schemas.microsoft.com/office/drawing/2014/main" id="{CAB8DA3A-D553-44A2-9398-EC72F21D4D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6600" y="1600200"/>
            <a:ext cx="5130800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:a16="http://schemas.microsoft.com/office/drawing/2014/main" id="{E622FCCA-2306-0979-328F-17279B4865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Pickfork-Bifurkation</a:t>
            </a:r>
            <a:br>
              <a:rPr lang="de-CH" altLang="de-DE"/>
            </a:br>
            <a:r>
              <a:rPr lang="de-CH" altLang="de-DE"/>
              <a:t>einfaches Schulbeispiel</a:t>
            </a:r>
          </a:p>
        </p:txBody>
      </p:sp>
      <p:pic>
        <p:nvPicPr>
          <p:cNvPr id="10243" name="Inhaltsplatzhalter 5" descr="Ein Bild, das Diagramm, Reihe enthält.&#10;&#10;Automatisch generierte Beschreibung">
            <a:extLst>
              <a:ext uri="{FF2B5EF4-FFF2-40B4-BE49-F238E27FC236}">
                <a16:creationId xmlns:a16="http://schemas.microsoft.com/office/drawing/2014/main" id="{22A1EF0B-5F19-110C-189A-92E4F838BD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813" y="1600200"/>
            <a:ext cx="3762375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:a16="http://schemas.microsoft.com/office/drawing/2014/main" id="{A20D736E-F377-B2AA-A2A7-234899FE7A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/>
              <a:t>Pickfork-Bifurkation</a:t>
            </a:r>
            <a:br>
              <a:rPr lang="de-CH" altLang="de-DE"/>
            </a:br>
            <a:r>
              <a:rPr lang="de-CH" altLang="de-DE"/>
              <a:t>einfaches Schulbeispiel</a:t>
            </a:r>
          </a:p>
        </p:txBody>
      </p:sp>
      <p:pic>
        <p:nvPicPr>
          <p:cNvPr id="11267" name="Inhaltsplatzhalter 7">
            <a:extLst>
              <a:ext uri="{FF2B5EF4-FFF2-40B4-BE49-F238E27FC236}">
                <a16:creationId xmlns:a16="http://schemas.microsoft.com/office/drawing/2014/main" id="{A87A9CDE-2D6B-8CA3-2DDD-B990DADF5D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0813" y="1600200"/>
            <a:ext cx="3762375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</Words>
  <Application>Microsoft Office PowerPoint</Application>
  <PresentationFormat>Bildschirmpräsentation (4:3)</PresentationFormat>
  <Paragraphs>98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3" baseType="lpstr">
      <vt:lpstr>Arial</vt:lpstr>
      <vt:lpstr>Cambria Math</vt:lpstr>
      <vt:lpstr>Symbol</vt:lpstr>
      <vt:lpstr>Standarddesign</vt:lpstr>
      <vt:lpstr>Bifurkation am Kettenkarussell</vt:lpstr>
      <vt:lpstr>Aufbau</vt:lpstr>
      <vt:lpstr>Bifurkation</vt:lpstr>
      <vt:lpstr>Pickfork-Bifurkation einfaches Schulbeispiel</vt:lpstr>
      <vt:lpstr>Pickfork-Bifurkation einfaches Schulbeispiel</vt:lpstr>
      <vt:lpstr>Pichfork-Bifurkation einfaches Schulbeispiel</vt:lpstr>
      <vt:lpstr>Pickfork-Bifurkation einfaches Schulbeispiel</vt:lpstr>
      <vt:lpstr>Pickfork-Bifurkation einfaches Schulbeispiel</vt:lpstr>
      <vt:lpstr>Pickfork-Bifurkation einfaches Schulbeispiel</vt:lpstr>
      <vt:lpstr>Pickfork-Bifurkation einfaches Schulbeispiel</vt:lpstr>
      <vt:lpstr>Pickfork-Bifurkation einfaches Schulbeispiel</vt:lpstr>
      <vt:lpstr>Saddle-Node Bifurkation</vt:lpstr>
      <vt:lpstr>Saddle-Node-Bifurkation</vt:lpstr>
      <vt:lpstr>Saddle-Node-Bifurkation</vt:lpstr>
      <vt:lpstr>Saddle-Node-Bifurkation</vt:lpstr>
      <vt:lpstr>Das Kettenkarussell (der einfache Fall)</vt:lpstr>
      <vt:lpstr>Das Kettenkarussell (der einfache Fall)</vt:lpstr>
      <vt:lpstr>Das Kettenkarussell (der einfache Fall)</vt:lpstr>
      <vt:lpstr>Das Kettenkarussell (etwas realistischer und überraschender) </vt:lpstr>
      <vt:lpstr>Das Kettenkarussell (etwas realistischer und überraschender) </vt:lpstr>
      <vt:lpstr>Das Kettenkarussell (etwas realistischer und überraschender) </vt:lpstr>
      <vt:lpstr>Das Kettenkarussell (etwas realistischer und überraschender) </vt:lpstr>
      <vt:lpstr>Das Kettenkarussell (etwas realistischer und überraschender) </vt:lpstr>
      <vt:lpstr>Das Kettenkarussell (etwas realistischer und überraschender) </vt:lpstr>
      <vt:lpstr>Das Kettenkarussell (etwas realistischer und überraschender) </vt:lpstr>
      <vt:lpstr>Das Kettenkarussell (etwas realistischer und überraschender) </vt:lpstr>
      <vt:lpstr>Das Kettenkarussell (etwas realistischer und überraschender) </vt:lpstr>
      <vt:lpstr>Vorführung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Verlust + Verlust = Gewinn</dc:title>
  <dc:creator>Josef Züger</dc:creator>
  <cp:lastModifiedBy>Josef Züger</cp:lastModifiedBy>
  <cp:revision>89</cp:revision>
  <dcterms:created xsi:type="dcterms:W3CDTF">2008-11-07T14:19:05Z</dcterms:created>
  <dcterms:modified xsi:type="dcterms:W3CDTF">2023-09-14T12:49:47Z</dcterms:modified>
</cp:coreProperties>
</file>