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0080625" cy="5670550"/>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73F"/>
    <a:srgbClr val="3437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39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de-DE" sz="1800" b="0" strike="noStrike" spc="-1">
                <a:solidFill>
                  <a:srgbClr val="000000"/>
                </a:solidFill>
                <a:latin typeface="Calibri"/>
              </a:rPr>
              <a:t>Click to move the slide</a:t>
            </a:r>
          </a:p>
        </p:txBody>
      </p:sp>
      <p:sp>
        <p:nvSpPr>
          <p:cNvPr id="165"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166"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16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16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16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0B77671-1B33-493A-88E2-403C015F97DE}" type="slidenum">
              <a:rPr lang="en-US" sz="1400" b="0" strike="noStrike" spc="-1">
                <a:latin typeface="Times New Roman"/>
              </a:rPr>
              <a:t>‹Nr.›</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685800" y="1143000"/>
            <a:ext cx="5486400" cy="3086100"/>
          </a:xfrm>
          <a:prstGeom prst="rect">
            <a:avLst/>
          </a:prstGeom>
        </p:spPr>
      </p:sp>
      <p:sp>
        <p:nvSpPr>
          <p:cNvPr id="295"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endParaRPr lang="en-US" sz="1800" b="0" strike="noStrike" spc="-1" dirty="0">
              <a:latin typeface="Arial"/>
            </a:endParaRPr>
          </a:p>
        </p:txBody>
      </p:sp>
      <p:sp>
        <p:nvSpPr>
          <p:cNvPr id="29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6EFE53AB-7039-46BE-9FB3-A2B8DC001CAA}" type="slidenum">
              <a:rPr lang="de-CH" sz="1200" b="0" strike="noStrike" spc="-1">
                <a:latin typeface="Times New Roman"/>
              </a:rPr>
              <a:t>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573088" y="1336675"/>
            <a:ext cx="6413500" cy="3608388"/>
          </a:xfrm>
          <a:prstGeom prst="rect">
            <a:avLst/>
          </a:prstGeom>
        </p:spPr>
      </p:sp>
      <p:sp>
        <p:nvSpPr>
          <p:cNvPr id="298" name="PlaceHolder 2"/>
          <p:cNvSpPr>
            <a:spLocks noGrp="1"/>
          </p:cNvSpPr>
          <p:nvPr>
            <p:ph type="body"/>
          </p:nvPr>
        </p:nvSpPr>
        <p:spPr>
          <a:xfrm>
            <a:off x="756000" y="5145480"/>
            <a:ext cx="6047640" cy="4209480"/>
          </a:xfrm>
          <a:prstGeom prst="rect">
            <a:avLst/>
          </a:prstGeom>
        </p:spPr>
        <p:txBody>
          <a:bodyPr>
            <a:noAutofit/>
          </a:bodyPr>
          <a:lstStyle/>
          <a:p>
            <a:pPr marL="216000" indent="-216000">
              <a:lnSpc>
                <a:spcPct val="100000"/>
              </a:lnSpc>
            </a:pPr>
            <a:endParaRPr lang="en-US" sz="1800" b="0" strike="noStrike" spc="-1" dirty="0">
              <a:latin typeface="Arial"/>
            </a:endParaRPr>
          </a:p>
        </p:txBody>
      </p:sp>
      <p:sp>
        <p:nvSpPr>
          <p:cNvPr id="299" name="TextShape 3"/>
          <p:cNvSpPr txBox="1"/>
          <p:nvPr/>
        </p:nvSpPr>
        <p:spPr>
          <a:xfrm>
            <a:off x="4282200" y="10155600"/>
            <a:ext cx="3275640" cy="536040"/>
          </a:xfrm>
          <a:prstGeom prst="rect">
            <a:avLst/>
          </a:prstGeom>
          <a:noFill/>
          <a:ln>
            <a:noFill/>
          </a:ln>
        </p:spPr>
        <p:txBody>
          <a:bodyPr anchor="b">
            <a:noAutofit/>
          </a:bodyPr>
          <a:lstStyle/>
          <a:p>
            <a:pPr algn="r">
              <a:lnSpc>
                <a:spcPct val="100000"/>
              </a:lnSpc>
            </a:pPr>
            <a:fld id="{BB28AADE-2AF0-4811-A002-55FA3AA04423}" type="slidenum">
              <a:rPr lang="de-CH"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noRot="1" noChangeAspect="1"/>
          </p:cNvSpPr>
          <p:nvPr>
            <p:ph type="sldImg"/>
          </p:nvPr>
        </p:nvSpPr>
        <p:spPr>
          <a:xfrm>
            <a:off x="573088" y="1336675"/>
            <a:ext cx="6413500" cy="3608388"/>
          </a:xfrm>
          <a:prstGeom prst="rect">
            <a:avLst/>
          </a:prstGeom>
        </p:spPr>
      </p:sp>
      <p:sp>
        <p:nvSpPr>
          <p:cNvPr id="301" name="PlaceHolder 2"/>
          <p:cNvSpPr>
            <a:spLocks noGrp="1"/>
          </p:cNvSpPr>
          <p:nvPr>
            <p:ph type="body"/>
          </p:nvPr>
        </p:nvSpPr>
        <p:spPr>
          <a:xfrm>
            <a:off x="756000" y="5145480"/>
            <a:ext cx="6047640" cy="4209480"/>
          </a:xfrm>
          <a:prstGeom prst="rect">
            <a:avLst/>
          </a:prstGeom>
        </p:spPr>
        <p:txBody>
          <a:bodyPr>
            <a:noAutofit/>
          </a:bodyPr>
          <a:lstStyle/>
          <a:p>
            <a:pPr>
              <a:lnSpc>
                <a:spcPct val="100000"/>
              </a:lnSpc>
              <a:tabLst>
                <a:tab pos="0" algn="l"/>
              </a:tabLst>
            </a:pPr>
            <a:r>
              <a:rPr lang="en-US" sz="1200" b="0" strike="noStrike" spc="-1">
                <a:latin typeface="Calibri"/>
                <a:ea typeface="Calibri"/>
              </a:rPr>
              <a:t>This motion can lead to the planet taking various interesting paths *-‘*such as presented here.</a:t>
            </a:r>
            <a:endParaRPr lang="en-US" sz="1200" b="0" strike="noStrike" spc="-1">
              <a:latin typeface="Arial"/>
            </a:endParaRPr>
          </a:p>
          <a:p>
            <a:pPr>
              <a:lnSpc>
                <a:spcPct val="100000"/>
              </a:lnSpc>
              <a:tabLst>
                <a:tab pos="0" algn="l"/>
              </a:tabLst>
            </a:pPr>
            <a:endParaRPr lang="en-US" sz="1200" b="0" strike="noStrike" spc="-1">
              <a:latin typeface="Arial"/>
            </a:endParaRPr>
          </a:p>
          <a:p>
            <a:pPr>
              <a:lnSpc>
                <a:spcPct val="100000"/>
              </a:lnSpc>
              <a:tabLst>
                <a:tab pos="0" algn="l"/>
              </a:tabLst>
            </a:pPr>
            <a:r>
              <a:rPr lang="en-US" sz="1200" b="0" strike="noStrike" spc="-1">
                <a:latin typeface="Calibri"/>
                <a:ea typeface="Calibri"/>
              </a:rPr>
              <a:t>The famous astronomer Ptolemy used this idea in his geocentric model of our solar system. Epicycles were utilized to explain the phenomenon of retrograde motion that many extra celestial bodies such as Mars present. It is well known today that our solar system is in fact heliocentric, implying that all these theories must be false. Nonetheless, Ptolemy’s model precisely matches all the observations that he made from Earth. Unbeknownst to him this was because it is possible to trace any path through the help of epicycles as long as one chains enough of these circular orbits together. This property can be taken advantage of to trace specific paths such as was done in this project. </a:t>
            </a:r>
            <a:endParaRPr lang="en-US" sz="1200" b="0" strike="noStrike" spc="-1">
              <a:latin typeface="Arial"/>
            </a:endParaRPr>
          </a:p>
          <a:p>
            <a:pPr>
              <a:lnSpc>
                <a:spcPct val="100000"/>
              </a:lnSpc>
              <a:tabLst>
                <a:tab pos="0" algn="l"/>
              </a:tabLst>
            </a:pPr>
            <a:br/>
            <a:r>
              <a:rPr lang="en-US" sz="1200" b="0" strike="noStrike" spc="-1">
                <a:latin typeface="Calibri"/>
                <a:ea typeface="Calibri"/>
              </a:rPr>
              <a:t>Before this is discussed more precisely, I will introduce an alternative interpretation of epicycles. </a:t>
            </a:r>
            <a:endParaRPr lang="en-US" sz="1200" b="0" strike="noStrike" spc="-1">
              <a:latin typeface="Arial"/>
            </a:endParaRPr>
          </a:p>
          <a:p>
            <a:pPr>
              <a:lnSpc>
                <a:spcPct val="100000"/>
              </a:lnSpc>
              <a:tabLst>
                <a:tab pos="0" algn="l"/>
              </a:tabLst>
            </a:pPr>
            <a:endParaRPr lang="en-US" sz="1200" b="0" strike="noStrike" spc="-1">
              <a:latin typeface="Arial"/>
            </a:endParaRPr>
          </a:p>
        </p:txBody>
      </p:sp>
      <p:sp>
        <p:nvSpPr>
          <p:cNvPr id="302" name="TextShape 3"/>
          <p:cNvSpPr txBox="1"/>
          <p:nvPr/>
        </p:nvSpPr>
        <p:spPr>
          <a:xfrm>
            <a:off x="4282200" y="10155600"/>
            <a:ext cx="3275640" cy="536040"/>
          </a:xfrm>
          <a:prstGeom prst="rect">
            <a:avLst/>
          </a:prstGeom>
          <a:noFill/>
          <a:ln>
            <a:noFill/>
          </a:ln>
        </p:spPr>
        <p:txBody>
          <a:bodyPr anchor="b">
            <a:noAutofit/>
          </a:bodyPr>
          <a:lstStyle/>
          <a:p>
            <a:pPr algn="r">
              <a:lnSpc>
                <a:spcPct val="100000"/>
              </a:lnSpc>
            </a:pPr>
            <a:fld id="{534B77A1-8B8C-4D88-95D0-5966A2219216}" type="slidenum">
              <a:rPr lang="de-CH" sz="1200" b="0" strike="noStrike" spc="-1">
                <a:latin typeface="Times New Roman"/>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noRot="1" noChangeAspect="1"/>
          </p:cNvSpPr>
          <p:nvPr>
            <p:ph type="sldImg"/>
          </p:nvPr>
        </p:nvSpPr>
        <p:spPr>
          <a:xfrm>
            <a:off x="573088" y="1336675"/>
            <a:ext cx="6413500" cy="3608388"/>
          </a:xfrm>
          <a:prstGeom prst="rect">
            <a:avLst/>
          </a:prstGeom>
        </p:spPr>
      </p:sp>
      <p:sp>
        <p:nvSpPr>
          <p:cNvPr id="304" name="PlaceHolder 2"/>
          <p:cNvSpPr>
            <a:spLocks noGrp="1"/>
          </p:cNvSpPr>
          <p:nvPr>
            <p:ph type="body"/>
          </p:nvPr>
        </p:nvSpPr>
        <p:spPr>
          <a:xfrm>
            <a:off x="756000" y="5145480"/>
            <a:ext cx="6047640" cy="4209480"/>
          </a:xfrm>
          <a:prstGeom prst="rect">
            <a:avLst/>
          </a:prstGeom>
        </p:spPr>
        <p:txBody>
          <a:bodyPr>
            <a:noAutofit/>
          </a:bodyPr>
          <a:lstStyle/>
          <a:p>
            <a:pPr marL="216000" indent="-216000">
              <a:lnSpc>
                <a:spcPct val="104000"/>
              </a:lnSpc>
              <a:spcAft>
                <a:spcPts val="799"/>
              </a:spcAft>
            </a:pPr>
            <a:r>
              <a:rPr lang="en-US" sz="1800" b="0" strike="noStrike" spc="-1">
                <a:latin typeface="Calibri"/>
                <a:ea typeface="Calibri"/>
              </a:rPr>
              <a:t>Before we move on, a precise definition of the term “epicycle” must be established. The word stems from ancient astronomy and *-&gt;* describes the motion of a planet, which is shown as a black dot here, that moves on a circle *-&gt;* which itself is being carried along the circumference of a larger circle *-&gt;*. This motion can lead to the planet taking various interesting paths *-‘*such as presented here.</a:t>
            </a:r>
            <a:endParaRPr lang="en-US" sz="1800" b="0" strike="noStrike" spc="-1">
              <a:latin typeface="Arial"/>
            </a:endParaRPr>
          </a:p>
          <a:p>
            <a:pPr marL="216000" indent="-216000">
              <a:lnSpc>
                <a:spcPct val="100000"/>
              </a:lnSpc>
            </a:pPr>
            <a:endParaRPr lang="en-US" sz="1800" b="0" strike="noStrike" spc="-1">
              <a:latin typeface="Arial"/>
            </a:endParaRPr>
          </a:p>
        </p:txBody>
      </p:sp>
      <p:sp>
        <p:nvSpPr>
          <p:cNvPr id="305" name="TextShape 3"/>
          <p:cNvSpPr txBox="1"/>
          <p:nvPr/>
        </p:nvSpPr>
        <p:spPr>
          <a:xfrm>
            <a:off x="4282200" y="10155600"/>
            <a:ext cx="3275640" cy="536040"/>
          </a:xfrm>
          <a:prstGeom prst="rect">
            <a:avLst/>
          </a:prstGeom>
          <a:noFill/>
          <a:ln>
            <a:noFill/>
          </a:ln>
        </p:spPr>
        <p:txBody>
          <a:bodyPr anchor="b">
            <a:noAutofit/>
          </a:bodyPr>
          <a:lstStyle/>
          <a:p>
            <a:pPr algn="r">
              <a:lnSpc>
                <a:spcPct val="100000"/>
              </a:lnSpc>
            </a:pPr>
            <a:fld id="{5EFC70B7-3B4A-4B57-9221-ABFCF2E61B0A}" type="slidenum">
              <a:rPr lang="de-CH" sz="1200" b="0" strike="noStrike" spc="-1">
                <a:latin typeface="Times New Roman"/>
              </a:rPr>
              <a:t>4</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47"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49"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51"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56"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6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64"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66"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68"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71"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76"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80"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81"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88"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90"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92"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97"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98"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99"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01"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02"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03"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0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06"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07"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09"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110"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12"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13"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14"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115"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17"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118"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119"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120"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121"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122"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29"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31"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33"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34"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38"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140"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42"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43"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44"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46"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47"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48"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50"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5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5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55"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156"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58"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159"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160"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161"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162"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163"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n-US"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2" name="PlaceHolder 3"/>
          <p:cNvSpPr>
            <a:spLocks noGrp="1"/>
          </p:cNvSpPr>
          <p:nvPr>
            <p:ph type="dt"/>
          </p:nvPr>
        </p:nvSpPr>
        <p:spPr>
          <a:xfrm>
            <a:off x="504000" y="5165280"/>
            <a:ext cx="2348280" cy="390600"/>
          </a:xfrm>
          <a:prstGeom prst="rect">
            <a:avLst/>
          </a:prstGeom>
        </p:spPr>
        <p:txBody>
          <a:bodyPr lIns="0" tIns="0" rIns="0" bIns="0">
            <a:noAutofit/>
          </a:bodyPr>
          <a:lstStyle/>
          <a:p>
            <a:r>
              <a:rPr lang="en-US" sz="1400" b="0" strike="noStrike" spc="-1">
                <a:latin typeface="Times New Roman"/>
              </a:rPr>
              <a:t>&lt;date/time&gt;</a:t>
            </a:r>
          </a:p>
        </p:txBody>
      </p:sp>
      <p:sp>
        <p:nvSpPr>
          <p:cNvPr id="3" name="PlaceHolder 4"/>
          <p:cNvSpPr>
            <a:spLocks noGrp="1"/>
          </p:cNvSpPr>
          <p:nvPr>
            <p:ph type="ftr"/>
          </p:nvPr>
        </p:nvSpPr>
        <p:spPr>
          <a:xfrm>
            <a:off x="3447360" y="5165280"/>
            <a:ext cx="3195000" cy="390600"/>
          </a:xfrm>
          <a:prstGeom prst="rect">
            <a:avLst/>
          </a:prstGeom>
        </p:spPr>
        <p:txBody>
          <a:bodyPr lIns="0" tIns="0" rIns="0" bIns="0">
            <a:noAutofit/>
          </a:bodyPr>
          <a:lstStyle/>
          <a:p>
            <a:pPr algn="ctr"/>
            <a:r>
              <a:rPr lang="en-US" sz="1400" b="0" strike="noStrike" spc="-1">
                <a:latin typeface="Times New Roman"/>
              </a:rPr>
              <a:t>&lt;footer&gt;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noAutofit/>
          </a:bodyPr>
          <a:lstStyle/>
          <a:p>
            <a:pPr algn="r"/>
            <a:fld id="{6342A10E-53CC-465B-93A4-EC2AE163ECE6}" type="slidenum">
              <a:rPr lang="en-US" sz="1400" b="0" strike="noStrike" spc="-1">
                <a:latin typeface="Times New Roman"/>
              </a:rPr>
              <a:t>‹Nr.›</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de-DE" sz="6000" b="0" strike="noStrike" spc="-1">
                <a:solidFill>
                  <a:srgbClr val="000000"/>
                </a:solidFill>
                <a:latin typeface="Garamond"/>
              </a:rPr>
              <a:t>Mastertitelformat bearbeiten</a:t>
            </a:r>
            <a:endParaRPr lang="de-DE" sz="6000" b="0" strike="noStrike" spc="-1">
              <a:solidFill>
                <a:srgbClr val="000000"/>
              </a:solidFill>
              <a:latin typeface="Calibri"/>
            </a:endParaRPr>
          </a:p>
        </p:txBody>
      </p:sp>
      <p:sp>
        <p:nvSpPr>
          <p:cNvPr id="42"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FB0B4AC-A1A1-4EB0-A8CA-F6F65AD4CB6F}" type="datetime">
              <a:rPr lang="de-CH" sz="1200" b="0" strike="noStrike" spc="-1">
                <a:solidFill>
                  <a:srgbClr val="8B8B8B"/>
                </a:solidFill>
                <a:latin typeface="Calibri"/>
              </a:rPr>
              <a:t>16.09.2022</a:t>
            </a:fld>
            <a:endParaRPr lang="en-US" sz="1200" b="0" strike="noStrike" spc="-1">
              <a:latin typeface="Times New Roman"/>
            </a:endParaRPr>
          </a:p>
        </p:txBody>
      </p:sp>
      <p:sp>
        <p:nvSpPr>
          <p:cNvPr id="43"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4"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C76A375-EBC0-4DB3-B62D-3784F7C84A56}" type="slidenum">
              <a:rPr lang="de-CH" sz="1200" b="0" strike="noStrike" spc="-1">
                <a:solidFill>
                  <a:srgbClr val="8B8B8B"/>
                </a:solidFill>
                <a:latin typeface="Calibri"/>
              </a:rPr>
              <a:t>‹Nr.›</a:t>
            </a:fld>
            <a:endParaRPr lang="en-US" sz="12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Garamond"/>
              </a:rPr>
              <a:t>Click to edit the outline text format</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Garamond"/>
              </a:rPr>
              <a:t>Second Outline Level</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Garamond"/>
              </a:rPr>
              <a:t>Third Outline Level</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Garamond"/>
              </a:rPr>
              <a:t>Fourth Outline Level</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Garamond"/>
              </a:rPr>
              <a:t>Fifth Outline Level</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Garamond"/>
              </a:rPr>
              <a:t>Sixth Outline Level</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Garamond"/>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de-DE" sz="6000" b="0" strike="noStrike" spc="-1">
                <a:solidFill>
                  <a:srgbClr val="000000"/>
                </a:solidFill>
                <a:latin typeface="Garamond"/>
              </a:rPr>
              <a:t>Mastertitelformat bearbeiten</a:t>
            </a:r>
            <a:endParaRPr lang="de-DE" sz="6000" b="0" strike="noStrike" spc="-1">
              <a:solidFill>
                <a:srgbClr val="000000"/>
              </a:solidFill>
              <a:latin typeface="Calibri"/>
            </a:endParaRPr>
          </a:p>
        </p:txBody>
      </p:sp>
      <p:sp>
        <p:nvSpPr>
          <p:cNvPr id="83"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F2C62ED-B6DE-4C29-AF7C-24656424DBB2}" type="datetime">
              <a:rPr lang="de-CH" sz="1200" b="0" strike="noStrike" spc="-1">
                <a:solidFill>
                  <a:srgbClr val="8B8B8B"/>
                </a:solidFill>
                <a:latin typeface="Calibri"/>
              </a:rPr>
              <a:t>16.09.2022</a:t>
            </a:fld>
            <a:endParaRPr lang="en-US" sz="1200" b="0" strike="noStrike" spc="-1">
              <a:latin typeface="Times New Roman"/>
            </a:endParaRPr>
          </a:p>
        </p:txBody>
      </p:sp>
      <p:sp>
        <p:nvSpPr>
          <p:cNvPr id="84"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85"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11AE259-A303-46FA-BD92-AA3AE12C06A5}" type="slidenum">
              <a:rPr lang="de-CH" sz="1200" b="0" strike="noStrike" spc="-1">
                <a:solidFill>
                  <a:srgbClr val="8B8B8B"/>
                </a:solidFill>
                <a:latin typeface="Calibri"/>
              </a:rPr>
              <a:t>‹Nr.›</a:t>
            </a:fld>
            <a:endParaRPr lang="en-US" sz="1200" b="0" strike="noStrike" spc="-1">
              <a:latin typeface="Times New Roman"/>
            </a:endParaRPr>
          </a:p>
        </p:txBody>
      </p:sp>
      <p:sp>
        <p:nvSpPr>
          <p:cNvPr id="8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Garamond"/>
              </a:rPr>
              <a:t>Click to edit the outline text format</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Garamond"/>
              </a:rPr>
              <a:t>Second Outline Level</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Garamond"/>
              </a:rPr>
              <a:t>Third Outline Level</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Garamond"/>
              </a:rPr>
              <a:t>Fourth Outline Level</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Garamond"/>
              </a:rPr>
              <a:t>Fifth Outline Level</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Garamond"/>
              </a:rPr>
              <a:t>Sixth Outline Level</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Garamond"/>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92640" y="301680"/>
            <a:ext cx="8693640" cy="1095480"/>
          </a:xfrm>
          <a:prstGeom prst="rect">
            <a:avLst/>
          </a:prstGeom>
        </p:spPr>
        <p:txBody>
          <a:bodyPr anchor="ctr">
            <a:noAutofit/>
          </a:bodyPr>
          <a:lstStyle/>
          <a:p>
            <a:pPr>
              <a:lnSpc>
                <a:spcPct val="90000"/>
              </a:lnSpc>
            </a:pPr>
            <a:r>
              <a:rPr lang="de-DE" sz="4400" b="0" strike="noStrike" spc="-1">
                <a:solidFill>
                  <a:srgbClr val="000000"/>
                </a:solidFill>
                <a:latin typeface="Garamond"/>
              </a:rPr>
              <a:t>Mastertitelformat bearbeiten</a:t>
            </a:r>
            <a:endParaRPr lang="de-DE" sz="4400" b="0" strike="noStrike" spc="-1">
              <a:solidFill>
                <a:srgbClr val="000000"/>
              </a:solidFill>
              <a:latin typeface="Calibri"/>
            </a:endParaRPr>
          </a:p>
        </p:txBody>
      </p:sp>
      <p:sp>
        <p:nvSpPr>
          <p:cNvPr id="124" name="PlaceHolder 2"/>
          <p:cNvSpPr>
            <a:spLocks noGrp="1"/>
          </p:cNvSpPr>
          <p:nvPr>
            <p:ph type="body"/>
          </p:nvPr>
        </p:nvSpPr>
        <p:spPr>
          <a:xfrm>
            <a:off x="692640" y="1509120"/>
            <a:ext cx="8693640" cy="3597120"/>
          </a:xfrm>
          <a:prstGeom prst="rect">
            <a:avLst/>
          </a:prstGeom>
        </p:spPr>
        <p:txBody>
          <a:bodyPr>
            <a:noAutofit/>
          </a:bodyPr>
          <a:lstStyle/>
          <a:p>
            <a:pPr marL="432000" indent="-324000">
              <a:lnSpc>
                <a:spcPct val="90000"/>
              </a:lnSpc>
              <a:spcBef>
                <a:spcPts val="1001"/>
              </a:spcBef>
              <a:buClr>
                <a:srgbClr val="000000"/>
              </a:buClr>
              <a:buSzPct val="45000"/>
              <a:buFont typeface="Wingdings" charset="2"/>
              <a:buChar char=""/>
            </a:pPr>
            <a:r>
              <a:rPr lang="de-DE" sz="2800" b="0" strike="noStrike" spc="-1">
                <a:solidFill>
                  <a:srgbClr val="000000"/>
                </a:solidFill>
                <a:latin typeface="Garamond"/>
              </a:rPr>
              <a:t>Mastertextformat bearbeiten</a:t>
            </a:r>
          </a:p>
          <a:p>
            <a:pPr marL="864000" lvl="1" indent="-324000">
              <a:lnSpc>
                <a:spcPct val="90000"/>
              </a:lnSpc>
              <a:spcBef>
                <a:spcPts val="499"/>
              </a:spcBef>
              <a:buClr>
                <a:srgbClr val="000000"/>
              </a:buClr>
              <a:buSzPct val="75000"/>
              <a:buFont typeface="Symbol" charset="2"/>
              <a:buChar char=""/>
            </a:pPr>
            <a:r>
              <a:rPr lang="de-DE" sz="2400" b="0" strike="noStrike" spc="-1">
                <a:solidFill>
                  <a:srgbClr val="000000"/>
                </a:solidFill>
                <a:latin typeface="Garamond"/>
              </a:rPr>
              <a:t>Zweite Ebene</a:t>
            </a:r>
          </a:p>
          <a:p>
            <a:pPr marL="1296000" lvl="2" indent="-288000">
              <a:lnSpc>
                <a:spcPct val="90000"/>
              </a:lnSpc>
              <a:spcBef>
                <a:spcPts val="499"/>
              </a:spcBef>
              <a:buClr>
                <a:srgbClr val="000000"/>
              </a:buClr>
              <a:buSzPct val="45000"/>
              <a:buFont typeface="Wingdings" charset="2"/>
              <a:buChar char=""/>
            </a:pPr>
            <a:r>
              <a:rPr lang="de-DE" sz="2000" b="0" strike="noStrike" spc="-1">
                <a:solidFill>
                  <a:srgbClr val="000000"/>
                </a:solidFill>
                <a:latin typeface="Garamond"/>
              </a:rPr>
              <a:t>Dritte Ebene</a:t>
            </a:r>
          </a:p>
          <a:p>
            <a:pPr marL="1728000" lvl="3" indent="-216000">
              <a:lnSpc>
                <a:spcPct val="90000"/>
              </a:lnSpc>
              <a:spcBef>
                <a:spcPts val="499"/>
              </a:spcBef>
              <a:buClr>
                <a:srgbClr val="000000"/>
              </a:buClr>
              <a:buSzPct val="75000"/>
              <a:buFont typeface="Symbol" charset="2"/>
              <a:buChar char=""/>
            </a:pPr>
            <a:r>
              <a:rPr lang="de-DE" sz="1800" b="0" strike="noStrike" spc="-1">
                <a:solidFill>
                  <a:srgbClr val="000000"/>
                </a:solidFill>
                <a:latin typeface="Garamond"/>
              </a:rPr>
              <a:t>Vierte Ebene</a:t>
            </a:r>
          </a:p>
          <a:p>
            <a:pPr marL="2160000" lvl="4" indent="-216000">
              <a:lnSpc>
                <a:spcPct val="90000"/>
              </a:lnSpc>
              <a:spcBef>
                <a:spcPts val="499"/>
              </a:spcBef>
              <a:buClr>
                <a:srgbClr val="000000"/>
              </a:buClr>
              <a:buSzPct val="45000"/>
              <a:buFont typeface="Wingdings" charset="2"/>
              <a:buChar char=""/>
            </a:pPr>
            <a:r>
              <a:rPr lang="de-DE" sz="1800" b="0" strike="noStrike" spc="-1">
                <a:solidFill>
                  <a:srgbClr val="000000"/>
                </a:solidFill>
                <a:latin typeface="Garamond"/>
              </a:rPr>
              <a:t>Fünfte Ebene</a:t>
            </a:r>
          </a:p>
        </p:txBody>
      </p:sp>
      <p:sp>
        <p:nvSpPr>
          <p:cNvPr id="125" name="PlaceHolder 3"/>
          <p:cNvSpPr>
            <a:spLocks noGrp="1"/>
          </p:cNvSpPr>
          <p:nvPr>
            <p:ph type="dt"/>
          </p:nvPr>
        </p:nvSpPr>
        <p:spPr>
          <a:xfrm>
            <a:off x="692640" y="5255280"/>
            <a:ext cx="2267640" cy="301680"/>
          </a:xfrm>
          <a:prstGeom prst="rect">
            <a:avLst/>
          </a:prstGeom>
        </p:spPr>
        <p:txBody>
          <a:bodyPr anchor="ctr">
            <a:noAutofit/>
          </a:bodyPr>
          <a:lstStyle/>
          <a:p>
            <a:pPr>
              <a:lnSpc>
                <a:spcPct val="100000"/>
              </a:lnSpc>
            </a:pPr>
            <a:fld id="{B7B579A4-CD41-4B0E-9217-4CCE9566EDB8}" type="datetime">
              <a:rPr lang="de-CH" sz="1200" b="0" strike="noStrike" spc="-1">
                <a:solidFill>
                  <a:srgbClr val="8B8B8B"/>
                </a:solidFill>
                <a:latin typeface="Calibri"/>
              </a:rPr>
              <a:t>16.09.2022</a:t>
            </a:fld>
            <a:endParaRPr lang="en-US" sz="1200" b="0" strike="noStrike" spc="-1">
              <a:latin typeface="Times New Roman"/>
            </a:endParaRPr>
          </a:p>
        </p:txBody>
      </p:sp>
      <p:sp>
        <p:nvSpPr>
          <p:cNvPr id="126" name="PlaceHolder 4"/>
          <p:cNvSpPr>
            <a:spLocks noGrp="1"/>
          </p:cNvSpPr>
          <p:nvPr>
            <p:ph type="ftr"/>
          </p:nvPr>
        </p:nvSpPr>
        <p:spPr>
          <a:xfrm>
            <a:off x="3338640" y="5255280"/>
            <a:ext cx="3401640" cy="301680"/>
          </a:xfrm>
          <a:prstGeom prst="rect">
            <a:avLst/>
          </a:prstGeom>
        </p:spPr>
        <p:txBody>
          <a:bodyPr anchor="ctr">
            <a:noAutofit/>
          </a:bodyPr>
          <a:lstStyle/>
          <a:p>
            <a:endParaRPr lang="en-US" sz="2400" b="0" strike="noStrike" spc="-1">
              <a:latin typeface="Times New Roman"/>
            </a:endParaRPr>
          </a:p>
        </p:txBody>
      </p:sp>
      <p:sp>
        <p:nvSpPr>
          <p:cNvPr id="127" name="PlaceHolder 5"/>
          <p:cNvSpPr>
            <a:spLocks noGrp="1"/>
          </p:cNvSpPr>
          <p:nvPr>
            <p:ph type="sldNum"/>
          </p:nvPr>
        </p:nvSpPr>
        <p:spPr>
          <a:xfrm>
            <a:off x="7118640" y="5255280"/>
            <a:ext cx="2267640" cy="301680"/>
          </a:xfrm>
          <a:prstGeom prst="rect">
            <a:avLst/>
          </a:prstGeom>
        </p:spPr>
        <p:txBody>
          <a:bodyPr anchor="ctr">
            <a:noAutofit/>
          </a:bodyPr>
          <a:lstStyle/>
          <a:p>
            <a:pPr algn="r">
              <a:lnSpc>
                <a:spcPct val="100000"/>
              </a:lnSpc>
            </a:pPr>
            <a:fld id="{72CCA475-4B83-4655-A08D-35E9DE95AD5F}" type="slidenum">
              <a:rPr lang="de-CH" sz="1200" b="0" strike="noStrike" spc="-1">
                <a:solidFill>
                  <a:srgbClr val="8B8B8B"/>
                </a:solidFill>
                <a:latin typeface="Calibri"/>
              </a:rPr>
              <a:t>‹Nr.›</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170" name="Group 1"/>
          <p:cNvGrpSpPr/>
          <p:nvPr/>
        </p:nvGrpSpPr>
        <p:grpSpPr>
          <a:xfrm>
            <a:off x="924120" y="1176840"/>
            <a:ext cx="8232120" cy="3126960"/>
            <a:chOff x="924120" y="1176840"/>
            <a:chExt cx="8232120" cy="3126960"/>
          </a:xfrm>
        </p:grpSpPr>
        <p:sp>
          <p:nvSpPr>
            <p:cNvPr id="171" name="CustomShape 2"/>
            <p:cNvSpPr/>
            <p:nvPr/>
          </p:nvSpPr>
          <p:spPr>
            <a:xfrm>
              <a:off x="924120" y="1176840"/>
              <a:ext cx="823212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4800" b="0" strike="noStrike" spc="-1">
                  <a:solidFill>
                    <a:srgbClr val="000000"/>
                  </a:solidFill>
                  <a:latin typeface="Garamond"/>
                </a:rPr>
                <a:t>Creating Multidimensional</a:t>
              </a:r>
              <a:endParaRPr lang="en-US" sz="4800" b="0" strike="noStrike" spc="-1">
                <a:latin typeface="Arial"/>
              </a:endParaRPr>
            </a:p>
          </p:txBody>
        </p:sp>
        <p:sp>
          <p:nvSpPr>
            <p:cNvPr id="172" name="CustomShape 3"/>
            <p:cNvSpPr/>
            <p:nvPr/>
          </p:nvSpPr>
          <p:spPr>
            <a:xfrm>
              <a:off x="2749680" y="3482280"/>
              <a:ext cx="458064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4800" b="0" strike="noStrike" spc="-1">
                  <a:solidFill>
                    <a:srgbClr val="000000"/>
                  </a:solidFill>
                  <a:latin typeface="Garamond"/>
                </a:rPr>
                <a:t>With Epicycles</a:t>
              </a:r>
              <a:endParaRPr lang="en-US" sz="4800" b="0" strike="noStrike" spc="-1">
                <a:latin typeface="Arial"/>
              </a:endParaRPr>
            </a:p>
          </p:txBody>
        </p:sp>
      </p:grpSp>
      <p:sp>
        <p:nvSpPr>
          <p:cNvPr id="173" name="CustomShape 4"/>
          <p:cNvSpPr/>
          <p:nvPr/>
        </p:nvSpPr>
        <p:spPr>
          <a:xfrm>
            <a:off x="1539720" y="5252040"/>
            <a:ext cx="70009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1800" b="0" strike="noStrike" spc="-1">
                <a:solidFill>
                  <a:srgbClr val="000000"/>
                </a:solidFill>
                <a:latin typeface="Garamond"/>
              </a:rPr>
              <a:t>Jan Philipp Birmanns	Supervised by Nicoletta Ravizza-Andri</a:t>
            </a:r>
            <a:endParaRPr lang="en-US" sz="1800" b="0" strike="noStrike" spc="-1">
              <a:latin typeface="Arial"/>
            </a:endParaRPr>
          </a:p>
        </p:txBody>
      </p:sp>
      <p:sp>
        <p:nvSpPr>
          <p:cNvPr id="174" name="CustomShape 5"/>
          <p:cNvSpPr/>
          <p:nvPr/>
        </p:nvSpPr>
        <p:spPr>
          <a:xfrm>
            <a:off x="5321160" y="2021760"/>
            <a:ext cx="3226320" cy="143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8800" b="0" strike="noStrike" spc="-1">
                <a:solidFill>
                  <a:srgbClr val="000000"/>
                </a:solidFill>
                <a:latin typeface="Arial"/>
              </a:rPr>
              <a:t>INGS</a:t>
            </a:r>
            <a:endParaRPr lang="en-US" sz="8800" b="0" strike="noStrike" spc="-1">
              <a:latin typeface="Arial"/>
            </a:endParaRPr>
          </a:p>
        </p:txBody>
      </p:sp>
      <p:sp>
        <p:nvSpPr>
          <p:cNvPr id="175" name="CustomShape 6"/>
          <p:cNvSpPr/>
          <p:nvPr/>
        </p:nvSpPr>
        <p:spPr>
          <a:xfrm>
            <a:off x="1493280" y="2031120"/>
            <a:ext cx="2941560" cy="143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CH" sz="8800" b="0" strike="noStrike" spc="-1">
                <a:solidFill>
                  <a:srgbClr val="000000"/>
                </a:solidFill>
                <a:latin typeface="Arial"/>
              </a:rPr>
              <a:t>DRA</a:t>
            </a:r>
            <a:endParaRPr lang="en-US" sz="8800" b="0" strike="noStrike" spc="-1">
              <a:latin typeface="Arial"/>
            </a:endParaRPr>
          </a:p>
        </p:txBody>
      </p:sp>
      <p:pic>
        <p:nvPicPr>
          <p:cNvPr id="2" name="anim0">
            <a:hlinkClick r:id="" action="ppaction://media"/>
            <a:extLst>
              <a:ext uri="{FF2B5EF4-FFF2-40B4-BE49-F238E27FC236}">
                <a16:creationId xmlns:a16="http://schemas.microsoft.com/office/drawing/2014/main" id="{83A7D5E9-B194-DD14-36BD-B5C3515A62C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99063" y="2113936"/>
            <a:ext cx="1395996" cy="1163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8" name="Formula 1"/>
              <p:cNvSpPr txBox="1"/>
              <p:nvPr/>
            </p:nvSpPr>
            <p:spPr>
              <a:xfrm>
                <a:off x="1605600" y="2103120"/>
                <a:ext cx="6898320" cy="7945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𝑘</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1</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2</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19" name="Formula 2"/>
              <p:cNvSpPr txBox="1"/>
              <p:nvPr/>
            </p:nvSpPr>
            <p:spPr>
              <a:xfrm>
                <a:off x="457200" y="3200400"/>
                <a:ext cx="8991360" cy="6595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ℜ</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𝑘</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0</m:t>
                          </m:r>
                        </m:sub>
                      </m:sSub>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1</m:t>
                          </m:r>
                        </m:sub>
                      </m:sSub>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2</m:t>
                          </m:r>
                        </m:sub>
                      </m:sSub>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e>
                      </m:d>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p:sp>
        <p:nvSpPr>
          <p:cNvPr id="220" name="TextShape 3"/>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1" name="Formula 1"/>
              <p:cNvSpPr txBox="1"/>
              <p:nvPr/>
            </p:nvSpPr>
            <p:spPr>
              <a:xfrm>
                <a:off x="917280" y="1828080"/>
                <a:ext cx="4407840" cy="71568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e>
                          </m:d>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e>
                          </m:d>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22" name="Formula 2"/>
              <p:cNvSpPr txBox="1"/>
              <p:nvPr/>
            </p:nvSpPr>
            <p:spPr>
              <a:xfrm>
                <a:off x="2620440" y="3448440"/>
                <a:ext cx="1926000" cy="8078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𝜃</m:t>
                      </m:r>
                      <m:r>
                        <a:rPr>
                          <a:latin typeface="Cambria Math" panose="02040503050406030204" pitchFamily="18" charset="0"/>
                        </a:rPr>
                        <m:t> = </m:t>
                      </m:r>
                      <m:r>
                        <a:rPr>
                          <a:latin typeface="Cambria Math" panose="02040503050406030204" pitchFamily="18" charset="0"/>
                        </a:rPr>
                        <m:t>𝑡𝑎𝑛</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ℑ</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ℜ</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en>
                          </m:f>
                        </m:e>
                      </m:d>
                    </m:oMath>
                  </m:oMathPara>
                </a14:m>
                <a:endParaRPr/>
              </a:p>
            </p:txBody>
          </p:sp>
        </mc:Choice>
        <mc:Fallback xmlns="" xmlns:p14="http://schemas.microsoft.com/office/powerpoint/2010/main" xmlns:p15="http://schemas.microsoft.com/office/powerpoint/2012/main"/>
      </mc:AlternateContent>
      <p:sp>
        <p:nvSpPr>
          <p:cNvPr id="232" name="TextShape 12"/>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mc:AlternateContent xmlns:mc="http://schemas.openxmlformats.org/markup-compatibility/2006" xmlns:a14="http://schemas.microsoft.com/office/drawing/2010/main">
        <mc:Choice Requires="a14">
          <p:sp>
            <p:nvSpPr>
              <p:cNvPr id="233" name="Formula 13"/>
              <p:cNvSpPr txBox="1"/>
              <p:nvPr/>
            </p:nvSpPr>
            <p:spPr>
              <a:xfrm>
                <a:off x="917280" y="2660760"/>
                <a:ext cx="3211560" cy="7617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𝑁</m:t>
                              </m:r>
                            </m:den>
                          </m:f>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𝑁</m:t>
                              </m:r>
                            </m:den>
                          </m:f>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34" name="Formula 14"/>
              <p:cNvSpPr txBox="1"/>
              <p:nvPr/>
            </p:nvSpPr>
            <p:spPr>
              <a:xfrm>
                <a:off x="881280" y="3494520"/>
                <a:ext cx="1418400" cy="715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𝜔</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oMath>
                  </m:oMathPara>
                </a14:m>
                <a:endParaRPr/>
              </a:p>
            </p:txBody>
          </p:sp>
        </mc:Choice>
        <mc:Fallback xmlns="" xmlns:p14="http://schemas.microsoft.com/office/powerpoint/2010/main" xmlns:p15="http://schemas.microsoft.com/office/powerpoint/2012/main"/>
      </mc:AlternateContent>
      <p:grpSp>
        <p:nvGrpSpPr>
          <p:cNvPr id="2" name="Group 3">
            <a:extLst>
              <a:ext uri="{FF2B5EF4-FFF2-40B4-BE49-F238E27FC236}">
                <a16:creationId xmlns:a16="http://schemas.microsoft.com/office/drawing/2014/main" id="{BFAFDD4D-4224-6C9F-6AB4-30B99D1AE572}"/>
              </a:ext>
            </a:extLst>
          </p:cNvPr>
          <p:cNvGrpSpPr/>
          <p:nvPr/>
        </p:nvGrpSpPr>
        <p:grpSpPr>
          <a:xfrm>
            <a:off x="5667720" y="2004300"/>
            <a:ext cx="2834640" cy="2834640"/>
            <a:chOff x="5957280" y="1615680"/>
            <a:chExt cx="2834640" cy="2834640"/>
          </a:xfrm>
        </p:grpSpPr>
        <p:sp>
          <p:nvSpPr>
            <p:cNvPr id="3" name="CustomShape 4">
              <a:extLst>
                <a:ext uri="{FF2B5EF4-FFF2-40B4-BE49-F238E27FC236}">
                  <a16:creationId xmlns:a16="http://schemas.microsoft.com/office/drawing/2014/main" id="{FF15DA74-6354-AACA-3BA1-07605B22E107}"/>
                </a:ext>
              </a:extLst>
            </p:cNvPr>
            <p:cNvSpPr/>
            <p:nvPr/>
          </p:nvSpPr>
          <p:spPr>
            <a:xfrm>
              <a:off x="5957280" y="1615680"/>
              <a:ext cx="2834640" cy="2834640"/>
            </a:xfrm>
            <a:prstGeom prst="ellipse">
              <a:avLst/>
            </a:prstGeom>
            <a:noFill/>
            <a:ln w="38160">
              <a:solidFill>
                <a:srgbClr val="000000"/>
              </a:solidFill>
              <a:round/>
            </a:ln>
          </p:spPr>
          <p:style>
            <a:lnRef idx="0">
              <a:scrgbClr r="0" g="0" b="0"/>
            </a:lnRef>
            <a:fillRef idx="0">
              <a:scrgbClr r="0" g="0" b="0"/>
            </a:fillRef>
            <a:effectRef idx="0">
              <a:scrgbClr r="0" g="0" b="0"/>
            </a:effectRef>
            <a:fontRef idx="minor"/>
          </p:style>
        </p:sp>
        <p:sp>
          <p:nvSpPr>
            <p:cNvPr id="4" name="Line 5">
              <a:extLst>
                <a:ext uri="{FF2B5EF4-FFF2-40B4-BE49-F238E27FC236}">
                  <a16:creationId xmlns:a16="http://schemas.microsoft.com/office/drawing/2014/main" id="{CC4AA228-3777-FC0D-3FD5-2AC1F83AB2C7}"/>
                </a:ext>
              </a:extLst>
            </p:cNvPr>
            <p:cNvSpPr/>
            <p:nvPr/>
          </p:nvSpPr>
          <p:spPr>
            <a:xfrm>
              <a:off x="5957280" y="3042720"/>
              <a:ext cx="1407600" cy="0"/>
            </a:xfrm>
            <a:prstGeom prst="line">
              <a:avLst/>
            </a:prstGeom>
            <a:ln w="3816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5" name="Formula 6">
                  <a:extLst>
                    <a:ext uri="{FF2B5EF4-FFF2-40B4-BE49-F238E27FC236}">
                      <a16:creationId xmlns:a16="http://schemas.microsoft.com/office/drawing/2014/main" id="{D7F6CA5A-770E-8725-D62E-8D5FF58DFB01}"/>
                    </a:ext>
                  </a:extLst>
                </p:cNvPr>
                <p:cNvSpPr txBox="1"/>
                <p:nvPr/>
              </p:nvSpPr>
              <p:spPr>
                <a:xfrm>
                  <a:off x="6323040" y="3154680"/>
                  <a:ext cx="912960" cy="384120"/>
                </a:xfrm>
                <a:prstGeom prst="rect">
                  <a:avLst/>
                </a:prstGeom>
              </p:spPr>
              <p:txBody>
                <a:bodyPr/>
                <a:lstStyle/>
                <a:p>
                  <a:pPr/>
                  <a14:m>
                    <m:oMathPara xmlns:m="http://schemas.openxmlformats.org/officeDocument/2006/math">
                      <m:oMathParaPr>
                        <m:jc m:val="centerGroup"/>
                      </m:oMathParaPr>
                      <m:oMath xmlns:m="http://schemas.openxmlformats.org/officeDocument/2006/math">
                        <m:f>
                          <m:fPr>
                            <m:type m:val="lin"/>
                            <m:ctrlPr>
                              <a:rPr i="1">
                                <a:latin typeface="Cambria Math" panose="02040503050406030204" pitchFamily="18" charset="0"/>
                              </a:rPr>
                            </m:ctrlPr>
                          </m:fPr>
                          <m:num>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e>
                            </m:d>
                          </m:num>
                          <m:den>
                            <m:r>
                              <a:rPr>
                                <a:latin typeface="Cambria Math" panose="02040503050406030204" pitchFamily="18" charset="0"/>
                              </a:rPr>
                              <m:t>𝑁</m:t>
                            </m:r>
                          </m:den>
                        </m:f>
                      </m:oMath>
                    </m:oMathPara>
                  </a14:m>
                  <a:endParaRPr/>
                </a:p>
              </p:txBody>
            </p:sp>
          </mc:Choice>
          <mc:Fallback xmlns="" xmlns:p14="http://schemas.microsoft.com/office/powerpoint/2010/main" xmlns:p15="http://schemas.microsoft.com/office/powerpoint/2012/main"/>
        </mc:AlternateContent>
        <p:sp>
          <p:nvSpPr>
            <p:cNvPr id="6" name="Line 7">
              <a:extLst>
                <a:ext uri="{FF2B5EF4-FFF2-40B4-BE49-F238E27FC236}">
                  <a16:creationId xmlns:a16="http://schemas.microsoft.com/office/drawing/2014/main" id="{E5B50A45-A37C-8CB4-EA3F-B2EEE0FF8017}"/>
                </a:ext>
              </a:extLst>
            </p:cNvPr>
            <p:cNvSpPr/>
            <p:nvPr/>
          </p:nvSpPr>
          <p:spPr>
            <a:xfrm flipH="1">
              <a:off x="7364880" y="3042720"/>
              <a:ext cx="1427040" cy="0"/>
            </a:xfrm>
            <a:prstGeom prst="line">
              <a:avLst/>
            </a:prstGeom>
            <a:ln w="38160">
              <a:solidFill>
                <a:srgbClr val="000000"/>
              </a:solidFill>
              <a:round/>
            </a:ln>
          </p:spPr>
          <p:style>
            <a:lnRef idx="0">
              <a:scrgbClr r="0" g="0" b="0"/>
            </a:lnRef>
            <a:fillRef idx="0">
              <a:scrgbClr r="0" g="0" b="0"/>
            </a:fillRef>
            <a:effectRef idx="0">
              <a:scrgbClr r="0" g="0" b="0"/>
            </a:effectRef>
            <a:fontRef idx="minor"/>
          </p:style>
        </p:sp>
        <p:sp>
          <p:nvSpPr>
            <p:cNvPr id="7" name="Line 8">
              <a:extLst>
                <a:ext uri="{FF2B5EF4-FFF2-40B4-BE49-F238E27FC236}">
                  <a16:creationId xmlns:a16="http://schemas.microsoft.com/office/drawing/2014/main" id="{A4F98AE7-FCFC-9272-6EE5-24030148F518}"/>
                </a:ext>
              </a:extLst>
            </p:cNvPr>
            <p:cNvSpPr/>
            <p:nvPr/>
          </p:nvSpPr>
          <p:spPr>
            <a:xfrm flipH="1">
              <a:off x="7364880" y="1890000"/>
              <a:ext cx="695520" cy="1152720"/>
            </a:xfrm>
            <a:prstGeom prst="line">
              <a:avLst/>
            </a:prstGeom>
            <a:ln w="38160">
              <a:solidFill>
                <a:srgbClr val="000000"/>
              </a:solidFill>
              <a:round/>
            </a:ln>
          </p:spPr>
          <p:style>
            <a:lnRef idx="0">
              <a:scrgbClr r="0" g="0" b="0"/>
            </a:lnRef>
            <a:fillRef idx="0">
              <a:scrgbClr r="0" g="0" b="0"/>
            </a:fillRef>
            <a:effectRef idx="0">
              <a:scrgbClr r="0" g="0" b="0"/>
            </a:effectRef>
            <a:fontRef idx="minor"/>
          </p:style>
        </p:sp>
        <p:sp>
          <p:nvSpPr>
            <p:cNvPr id="8" name="CustomShape 9">
              <a:extLst>
                <a:ext uri="{FF2B5EF4-FFF2-40B4-BE49-F238E27FC236}">
                  <a16:creationId xmlns:a16="http://schemas.microsoft.com/office/drawing/2014/main" id="{8D694545-7735-BDF1-8174-9E940047A7C4}"/>
                </a:ext>
              </a:extLst>
            </p:cNvPr>
            <p:cNvSpPr/>
            <p:nvPr/>
          </p:nvSpPr>
          <p:spPr>
            <a:xfrm>
              <a:off x="7968960" y="1707120"/>
              <a:ext cx="274320" cy="274320"/>
            </a:xfrm>
            <a:prstGeom prst="ellipse">
              <a:avLst/>
            </a:prstGeom>
            <a:solidFill>
              <a:srgbClr val="FF4000"/>
            </a:solidFill>
            <a:ln>
              <a:noFill/>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9" name="Formula 10">
                  <a:extLst>
                    <a:ext uri="{FF2B5EF4-FFF2-40B4-BE49-F238E27FC236}">
                      <a16:creationId xmlns:a16="http://schemas.microsoft.com/office/drawing/2014/main" id="{93EC246A-DEA2-C29A-3BBC-F07DE0A10F64}"/>
                    </a:ext>
                  </a:extLst>
                </p:cNvPr>
                <p:cNvSpPr txBox="1"/>
                <p:nvPr/>
              </p:nvSpPr>
              <p:spPr>
                <a:xfrm>
                  <a:off x="8253720" y="2431440"/>
                  <a:ext cx="231480" cy="2379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𝜃</m:t>
                        </m:r>
                      </m:oMath>
                    </m:oMathPara>
                  </a14:m>
                  <a:endParaRPr/>
                </a:p>
              </p:txBody>
            </p:sp>
          </mc:Choice>
          <mc:Fallback xmlns="" xmlns:p14="http://schemas.microsoft.com/office/powerpoint/2010/main" xmlns:p15="http://schemas.microsoft.com/office/powerpoint/2012/main"/>
        </mc:AlternateContent>
        <p:sp>
          <p:nvSpPr>
            <p:cNvPr id="10" name="Freeform 11">
              <a:extLst>
                <a:ext uri="{FF2B5EF4-FFF2-40B4-BE49-F238E27FC236}">
                  <a16:creationId xmlns:a16="http://schemas.microsoft.com/office/drawing/2014/main" id="{8E566690-D103-DA83-3CE6-28D43B1EA770}"/>
                </a:ext>
              </a:extLst>
            </p:cNvPr>
            <p:cNvSpPr/>
            <p:nvPr/>
          </p:nvSpPr>
          <p:spPr>
            <a:xfrm>
              <a:off x="7856280" y="2215440"/>
              <a:ext cx="470160" cy="811440"/>
            </a:xfrm>
            <a:custGeom>
              <a:avLst/>
              <a:gdLst/>
              <a:ahLst/>
              <a:cxnLst/>
              <a:rect l="0" t="0" r="r" b="b"/>
              <a:pathLst>
                <a:path w="1306" h="2254">
                  <a:moveTo>
                    <a:pt x="0" y="0"/>
                  </a:moveTo>
                  <a:cubicBezTo>
                    <a:pt x="802" y="489"/>
                    <a:pt x="1305" y="1310"/>
                    <a:pt x="1305" y="2253"/>
                  </a:cubicBezTo>
                </a:path>
              </a:pathLst>
            </a:custGeom>
            <a:ln w="29160">
              <a:solidFill>
                <a:srgbClr val="000000"/>
              </a:solidFill>
              <a:custDash>
                <a:ds d="197000" sp="127000"/>
              </a:custDash>
              <a:round/>
            </a:ln>
          </p:spPr>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33"/>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2"/>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mc:AlternateContent xmlns:mc="http://schemas.openxmlformats.org/markup-compatibility/2006" xmlns:a14="http://schemas.microsoft.com/office/drawing/2010/main">
        <mc:Choice Requires="a14">
          <p:sp>
            <p:nvSpPr>
              <p:cNvPr id="247" name="Formula 13"/>
              <p:cNvSpPr txBox="1"/>
              <p:nvPr/>
            </p:nvSpPr>
            <p:spPr>
              <a:xfrm>
                <a:off x="881280" y="4215960"/>
                <a:ext cx="1518480" cy="715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𝜑</m:t>
                      </m:r>
                      <m:r>
                        <a:rPr>
                          <a:latin typeface="Cambria Math" panose="02040503050406030204" pitchFamily="18" charset="0"/>
                        </a:rPr>
                        <m:t> = </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48" name="Formula 14"/>
              <p:cNvSpPr txBox="1"/>
              <p:nvPr/>
            </p:nvSpPr>
            <p:spPr>
              <a:xfrm>
                <a:off x="917280" y="1828440"/>
                <a:ext cx="4407840" cy="71568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e>
                          </m:d>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e>
                          </m:d>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49" name="Formula 15"/>
              <p:cNvSpPr txBox="1"/>
              <p:nvPr/>
            </p:nvSpPr>
            <p:spPr>
              <a:xfrm>
                <a:off x="2620440" y="3448800"/>
                <a:ext cx="1926000" cy="8078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𝜃</m:t>
                      </m:r>
                      <m:r>
                        <a:rPr>
                          <a:latin typeface="Cambria Math" panose="02040503050406030204" pitchFamily="18" charset="0"/>
                        </a:rPr>
                        <m:t> = </m:t>
                      </m:r>
                      <m:r>
                        <a:rPr>
                          <a:latin typeface="Cambria Math" panose="02040503050406030204" pitchFamily="18" charset="0"/>
                        </a:rPr>
                        <m:t>𝑡𝑎𝑛</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ℑ</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ℜ</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en>
                          </m:f>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50" name="Formula 16"/>
              <p:cNvSpPr txBox="1"/>
              <p:nvPr/>
            </p:nvSpPr>
            <p:spPr>
              <a:xfrm>
                <a:off x="917280" y="2661120"/>
                <a:ext cx="3211560" cy="7617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𝑁</m:t>
                              </m:r>
                            </m:den>
                          </m:f>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𝑁</m:t>
                              </m:r>
                            </m:den>
                          </m:f>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51" name="Formula 17"/>
              <p:cNvSpPr txBox="1"/>
              <p:nvPr/>
            </p:nvSpPr>
            <p:spPr>
              <a:xfrm>
                <a:off x="881280" y="3494880"/>
                <a:ext cx="1418400" cy="715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𝜔</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oMath>
                  </m:oMathPara>
                </a14:m>
                <a:endParaRPr/>
              </a:p>
            </p:txBody>
          </p:sp>
        </mc:Choice>
        <mc:Fallback xmlns="" xmlns:p14="http://schemas.microsoft.com/office/powerpoint/2010/main" xmlns:p15="http://schemas.microsoft.com/office/powerpoint/2012/main"/>
      </mc:AlternateContent>
      <p:sp>
        <p:nvSpPr>
          <p:cNvPr id="2" name="CustomShape 1">
            <a:extLst>
              <a:ext uri="{FF2B5EF4-FFF2-40B4-BE49-F238E27FC236}">
                <a16:creationId xmlns:a16="http://schemas.microsoft.com/office/drawing/2014/main" id="{D31B4487-2CFA-511C-73B5-99E05BF78F6C}"/>
              </a:ext>
            </a:extLst>
          </p:cNvPr>
          <p:cNvSpPr/>
          <p:nvPr/>
        </p:nvSpPr>
        <p:spPr>
          <a:xfrm>
            <a:off x="5670660" y="2009700"/>
            <a:ext cx="2834640" cy="2834640"/>
          </a:xfrm>
          <a:prstGeom prst="ellipse">
            <a:avLst/>
          </a:prstGeom>
          <a:noFill/>
          <a:ln w="38160">
            <a:solidFill>
              <a:srgbClr val="000000"/>
            </a:solidFill>
            <a:round/>
          </a:ln>
        </p:spPr>
        <p:style>
          <a:lnRef idx="0">
            <a:scrgbClr r="0" g="0" b="0"/>
          </a:lnRef>
          <a:fillRef idx="0">
            <a:scrgbClr r="0" g="0" b="0"/>
          </a:fillRef>
          <a:effectRef idx="0">
            <a:scrgbClr r="0" g="0" b="0"/>
          </a:effectRef>
          <a:fontRef idx="minor"/>
        </p:style>
      </p:sp>
      <p:sp>
        <p:nvSpPr>
          <p:cNvPr id="3" name="Line 2">
            <a:extLst>
              <a:ext uri="{FF2B5EF4-FFF2-40B4-BE49-F238E27FC236}">
                <a16:creationId xmlns:a16="http://schemas.microsoft.com/office/drawing/2014/main" id="{2D4BBAC2-23DB-CF91-D786-52D26FBBA506}"/>
              </a:ext>
            </a:extLst>
          </p:cNvPr>
          <p:cNvSpPr/>
          <p:nvPr/>
        </p:nvSpPr>
        <p:spPr>
          <a:xfrm>
            <a:off x="5670660" y="3436740"/>
            <a:ext cx="1407600" cy="0"/>
          </a:xfrm>
          <a:prstGeom prst="line">
            <a:avLst/>
          </a:prstGeom>
          <a:ln w="3816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mc:AlternateContent xmlns:mc="http://schemas.openxmlformats.org/markup-compatibility/2006">
        <mc:Choice xmlns:a14="http://schemas.microsoft.com/office/drawing/2010/main" Requires="a14">
          <p:sp>
            <p:nvSpPr>
              <p:cNvPr id="4" name="Formula 3">
                <a:extLst>
                  <a:ext uri="{FF2B5EF4-FFF2-40B4-BE49-F238E27FC236}">
                    <a16:creationId xmlns:a16="http://schemas.microsoft.com/office/drawing/2014/main" id="{3FCD50F6-2B79-C5DE-518C-A086C8DED552}"/>
                  </a:ext>
                </a:extLst>
              </p:cNvPr>
              <p:cNvSpPr txBox="1"/>
              <p:nvPr/>
            </p:nvSpPr>
            <p:spPr>
              <a:xfrm>
                <a:off x="6036420" y="3548700"/>
                <a:ext cx="912960" cy="384120"/>
              </a:xfrm>
              <a:prstGeom prst="rect">
                <a:avLst/>
              </a:prstGeom>
            </p:spPr>
            <p:txBody>
              <a:bodyPr/>
              <a:lstStyle/>
              <a:p>
                <a:pPr/>
                <a14:m>
                  <m:oMathPara xmlns:m="http://schemas.openxmlformats.org/officeDocument/2006/math">
                    <m:oMathParaPr>
                      <m:jc m:val="centerGroup"/>
                    </m:oMathParaPr>
                    <m:oMath xmlns:m="http://schemas.openxmlformats.org/officeDocument/2006/math">
                      <m:f>
                        <m:fPr>
                          <m:type m:val="lin"/>
                          <m:ctrlPr>
                            <a:rPr i="1">
                              <a:latin typeface="Cambria Math" panose="02040503050406030204" pitchFamily="18" charset="0"/>
                            </a:rPr>
                          </m:ctrlPr>
                        </m:fPr>
                        <m:num>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e>
                          </m:d>
                        </m:num>
                        <m:den>
                          <m:r>
                            <a:rPr>
                              <a:latin typeface="Cambria Math" panose="02040503050406030204" pitchFamily="18" charset="0"/>
                            </a:rPr>
                            <m:t>𝑁</m:t>
                          </m:r>
                        </m:den>
                      </m:f>
                    </m:oMath>
                  </m:oMathPara>
                </a14:m>
                <a:endParaRPr/>
              </a:p>
            </p:txBody>
          </p:sp>
        </mc:Choice>
        <mc:Fallback>
          <p:sp>
            <p:nvSpPr>
              <p:cNvPr id="4" name="Formula 3">
                <a:extLst>
                  <a:ext uri="{FF2B5EF4-FFF2-40B4-BE49-F238E27FC236}">
                    <a16:creationId xmlns:a16="http://schemas.microsoft.com/office/drawing/2014/main" id="{3FCD50F6-2B79-C5DE-518C-A086C8DED552}"/>
                  </a:ext>
                </a:extLst>
              </p:cNvPr>
              <p:cNvSpPr txBox="1">
                <a:spLocks noRot="1" noChangeAspect="1" noMove="1" noResize="1" noEditPoints="1" noAdjustHandles="1" noChangeArrowheads="1" noChangeShapeType="1" noTextEdit="1"/>
              </p:cNvSpPr>
              <p:nvPr/>
            </p:nvSpPr>
            <p:spPr>
              <a:xfrm>
                <a:off x="6036420" y="3548700"/>
                <a:ext cx="912960" cy="384120"/>
              </a:xfrm>
              <a:prstGeom prst="rect">
                <a:avLst/>
              </a:prstGeom>
              <a:blipFill>
                <a:blip r:embed="rId2"/>
                <a:stretch>
                  <a:fillRect t="-111111" r="-49333" b="-168254"/>
                </a:stretch>
              </a:blipFill>
            </p:spPr>
            <p:txBody>
              <a:bodyPr/>
              <a:lstStyle/>
              <a:p>
                <a:r>
                  <a:rPr lang="de-CH">
                    <a:noFill/>
                  </a:rPr>
                  <a:t> </a:t>
                </a:r>
              </a:p>
            </p:txBody>
          </p:sp>
        </mc:Fallback>
      </mc:AlternateContent>
      <p:sp>
        <p:nvSpPr>
          <p:cNvPr id="5" name="Line 4">
            <a:extLst>
              <a:ext uri="{FF2B5EF4-FFF2-40B4-BE49-F238E27FC236}">
                <a16:creationId xmlns:a16="http://schemas.microsoft.com/office/drawing/2014/main" id="{69426EDC-662E-9AA4-59EA-DFE07457A605}"/>
              </a:ext>
            </a:extLst>
          </p:cNvPr>
          <p:cNvSpPr/>
          <p:nvPr/>
        </p:nvSpPr>
        <p:spPr>
          <a:xfrm flipH="1">
            <a:off x="7078260" y="3436740"/>
            <a:ext cx="1427040" cy="0"/>
          </a:xfrm>
          <a:prstGeom prst="line">
            <a:avLst/>
          </a:prstGeom>
          <a:ln w="38160">
            <a:solidFill>
              <a:srgbClr val="000000"/>
            </a:solidFill>
            <a:round/>
          </a:ln>
        </p:spPr>
        <p:style>
          <a:lnRef idx="0">
            <a:scrgbClr r="0" g="0" b="0"/>
          </a:lnRef>
          <a:fillRef idx="0">
            <a:scrgbClr r="0" g="0" b="0"/>
          </a:fillRef>
          <a:effectRef idx="0">
            <a:scrgbClr r="0" g="0" b="0"/>
          </a:effectRef>
          <a:fontRef idx="minor"/>
        </p:style>
      </p:sp>
      <p:sp>
        <p:nvSpPr>
          <p:cNvPr id="6" name="Line 5">
            <a:extLst>
              <a:ext uri="{FF2B5EF4-FFF2-40B4-BE49-F238E27FC236}">
                <a16:creationId xmlns:a16="http://schemas.microsoft.com/office/drawing/2014/main" id="{EAF0463E-8C59-BBDD-98AA-111F5E5723F2}"/>
              </a:ext>
            </a:extLst>
          </p:cNvPr>
          <p:cNvSpPr/>
          <p:nvPr/>
        </p:nvSpPr>
        <p:spPr>
          <a:xfrm flipH="1">
            <a:off x="7078260" y="2201580"/>
            <a:ext cx="733680" cy="1235160"/>
          </a:xfrm>
          <a:prstGeom prst="line">
            <a:avLst/>
          </a:prstGeom>
          <a:ln w="29160">
            <a:solidFill>
              <a:srgbClr val="000000"/>
            </a:solidFill>
            <a:round/>
          </a:ln>
        </p:spPr>
        <p:style>
          <a:lnRef idx="0">
            <a:scrgbClr r="0" g="0" b="0"/>
          </a:lnRef>
          <a:fillRef idx="0">
            <a:scrgbClr r="0" g="0" b="0"/>
          </a:fillRef>
          <a:effectRef idx="0">
            <a:scrgbClr r="0" g="0" b="0"/>
          </a:effectRef>
          <a:fontRef idx="minor"/>
        </p:style>
      </p:sp>
      <mc:AlternateContent xmlns:mc="http://schemas.openxmlformats.org/markup-compatibility/2006">
        <mc:Choice xmlns:a14="http://schemas.microsoft.com/office/drawing/2010/main" Requires="a14">
          <p:sp>
            <p:nvSpPr>
              <p:cNvPr id="7" name="Formula 6">
                <a:extLst>
                  <a:ext uri="{FF2B5EF4-FFF2-40B4-BE49-F238E27FC236}">
                    <a16:creationId xmlns:a16="http://schemas.microsoft.com/office/drawing/2014/main" id="{A4D9CEBB-8112-1663-8BCF-CCABF12D45D3}"/>
                  </a:ext>
                </a:extLst>
              </p:cNvPr>
              <p:cNvSpPr txBox="1"/>
              <p:nvPr/>
            </p:nvSpPr>
            <p:spPr>
              <a:xfrm>
                <a:off x="7038300" y="2317140"/>
                <a:ext cx="266760" cy="2289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𝜑</m:t>
                      </m:r>
                    </m:oMath>
                  </m:oMathPara>
                </a14:m>
                <a:endParaRPr/>
              </a:p>
            </p:txBody>
          </p:sp>
        </mc:Choice>
        <mc:Fallback>
          <p:sp>
            <p:nvSpPr>
              <p:cNvPr id="7" name="Formula 6">
                <a:extLst>
                  <a:ext uri="{FF2B5EF4-FFF2-40B4-BE49-F238E27FC236}">
                    <a16:creationId xmlns:a16="http://schemas.microsoft.com/office/drawing/2014/main" id="{A4D9CEBB-8112-1663-8BCF-CCABF12D45D3}"/>
                  </a:ext>
                </a:extLst>
              </p:cNvPr>
              <p:cNvSpPr txBox="1">
                <a:spLocks noRot="1" noChangeAspect="1" noMove="1" noResize="1" noEditPoints="1" noAdjustHandles="1" noChangeArrowheads="1" noChangeShapeType="1" noTextEdit="1"/>
              </p:cNvSpPr>
              <p:nvPr/>
            </p:nvSpPr>
            <p:spPr>
              <a:xfrm>
                <a:off x="7038300" y="2317140"/>
                <a:ext cx="266760" cy="228960"/>
              </a:xfrm>
              <a:prstGeom prst="rect">
                <a:avLst/>
              </a:prstGeom>
              <a:blipFill>
                <a:blip r:embed="rId3"/>
                <a:stretch>
                  <a:fillRect r="-27907" b="-73684"/>
                </a:stretch>
              </a:blipFill>
            </p:spPr>
            <p:txBody>
              <a:bodyPr/>
              <a:lstStyle/>
              <a:p>
                <a:r>
                  <a:rPr lang="de-CH">
                    <a:noFill/>
                  </a:rPr>
                  <a:t> </a:t>
                </a:r>
              </a:p>
            </p:txBody>
          </p:sp>
        </mc:Fallback>
      </mc:AlternateContent>
      <p:sp>
        <p:nvSpPr>
          <p:cNvPr id="8" name="Line 7">
            <a:extLst>
              <a:ext uri="{FF2B5EF4-FFF2-40B4-BE49-F238E27FC236}">
                <a16:creationId xmlns:a16="http://schemas.microsoft.com/office/drawing/2014/main" id="{30BA7F14-665C-1B17-900C-DE4F80153AC6}"/>
              </a:ext>
            </a:extLst>
          </p:cNvPr>
          <p:cNvSpPr/>
          <p:nvPr/>
        </p:nvSpPr>
        <p:spPr>
          <a:xfrm>
            <a:off x="6604140" y="2115180"/>
            <a:ext cx="474120" cy="1321560"/>
          </a:xfrm>
          <a:prstGeom prst="line">
            <a:avLst/>
          </a:prstGeom>
          <a:ln w="38160">
            <a:solidFill>
              <a:srgbClr val="000000"/>
            </a:solidFill>
            <a:round/>
          </a:ln>
        </p:spPr>
        <p:style>
          <a:lnRef idx="0">
            <a:scrgbClr r="0" g="0" b="0"/>
          </a:lnRef>
          <a:fillRef idx="0">
            <a:scrgbClr r="0" g="0" b="0"/>
          </a:fillRef>
          <a:effectRef idx="0">
            <a:scrgbClr r="0" g="0" b="0"/>
          </a:effectRef>
          <a:fontRef idx="minor"/>
        </p:style>
      </p:sp>
      <p:sp>
        <p:nvSpPr>
          <p:cNvPr id="9" name="CustomShape 8">
            <a:extLst>
              <a:ext uri="{FF2B5EF4-FFF2-40B4-BE49-F238E27FC236}">
                <a16:creationId xmlns:a16="http://schemas.microsoft.com/office/drawing/2014/main" id="{D00A7C63-65DF-4455-E930-42C533A3B7DC}"/>
              </a:ext>
            </a:extLst>
          </p:cNvPr>
          <p:cNvSpPr/>
          <p:nvPr/>
        </p:nvSpPr>
        <p:spPr>
          <a:xfrm>
            <a:off x="6469860" y="1971180"/>
            <a:ext cx="274320" cy="274320"/>
          </a:xfrm>
          <a:prstGeom prst="ellipse">
            <a:avLst/>
          </a:prstGeom>
          <a:solidFill>
            <a:srgbClr val="FF4000"/>
          </a:solidFill>
          <a:ln>
            <a:noFill/>
          </a:ln>
        </p:spPr>
        <p:style>
          <a:lnRef idx="0">
            <a:scrgbClr r="0" g="0" b="0"/>
          </a:lnRef>
          <a:fillRef idx="0">
            <a:scrgbClr r="0" g="0" b="0"/>
          </a:fillRef>
          <a:effectRef idx="0">
            <a:scrgbClr r="0" g="0" b="0"/>
          </a:effectRef>
          <a:fontRef idx="minor"/>
        </p:style>
      </p:sp>
      <mc:AlternateContent xmlns:mc="http://schemas.openxmlformats.org/markup-compatibility/2006">
        <mc:Choice xmlns:a14="http://schemas.microsoft.com/office/drawing/2010/main" Requires="a14">
          <p:sp>
            <p:nvSpPr>
              <p:cNvPr id="10" name="Formula 9">
                <a:extLst>
                  <a:ext uri="{FF2B5EF4-FFF2-40B4-BE49-F238E27FC236}">
                    <a16:creationId xmlns:a16="http://schemas.microsoft.com/office/drawing/2014/main" id="{4AA57406-FA75-961F-E2C8-04CB31B25CC5}"/>
                  </a:ext>
                </a:extLst>
              </p:cNvPr>
              <p:cNvSpPr txBox="1"/>
              <p:nvPr/>
            </p:nvSpPr>
            <p:spPr>
              <a:xfrm>
                <a:off x="7967460" y="2825820"/>
                <a:ext cx="231480" cy="2379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𝜃</m:t>
                      </m:r>
                    </m:oMath>
                  </m:oMathPara>
                </a14:m>
                <a:endParaRPr/>
              </a:p>
            </p:txBody>
          </p:sp>
        </mc:Choice>
        <mc:Fallback>
          <p:sp>
            <p:nvSpPr>
              <p:cNvPr id="10" name="Formula 9">
                <a:extLst>
                  <a:ext uri="{FF2B5EF4-FFF2-40B4-BE49-F238E27FC236}">
                    <a16:creationId xmlns:a16="http://schemas.microsoft.com/office/drawing/2014/main" id="{4AA57406-FA75-961F-E2C8-04CB31B25CC5}"/>
                  </a:ext>
                </a:extLst>
              </p:cNvPr>
              <p:cNvSpPr txBox="1">
                <a:spLocks noRot="1" noChangeAspect="1" noMove="1" noResize="1" noEditPoints="1" noAdjustHandles="1" noChangeArrowheads="1" noChangeShapeType="1" noTextEdit="1"/>
              </p:cNvSpPr>
              <p:nvPr/>
            </p:nvSpPr>
            <p:spPr>
              <a:xfrm>
                <a:off x="7967460" y="2825820"/>
                <a:ext cx="231480" cy="237960"/>
              </a:xfrm>
              <a:prstGeom prst="rect">
                <a:avLst/>
              </a:prstGeom>
              <a:blipFill>
                <a:blip r:embed="rId4"/>
                <a:stretch>
                  <a:fillRect r="-28947" b="-46154"/>
                </a:stretch>
              </a:blipFill>
            </p:spPr>
            <p:txBody>
              <a:bodyPr/>
              <a:lstStyle/>
              <a:p>
                <a:r>
                  <a:rPr lang="de-CH">
                    <a:noFill/>
                  </a:rPr>
                  <a:t> </a:t>
                </a:r>
              </a:p>
            </p:txBody>
          </p:sp>
        </mc:Fallback>
      </mc:AlternateContent>
      <p:sp>
        <p:nvSpPr>
          <p:cNvPr id="11" name="Freeform 10">
            <a:extLst>
              <a:ext uri="{FF2B5EF4-FFF2-40B4-BE49-F238E27FC236}">
                <a16:creationId xmlns:a16="http://schemas.microsoft.com/office/drawing/2014/main" id="{389A2219-6AE2-4CC9-4901-1054B6498DA5}"/>
              </a:ext>
            </a:extLst>
          </p:cNvPr>
          <p:cNvSpPr/>
          <p:nvPr/>
        </p:nvSpPr>
        <p:spPr>
          <a:xfrm>
            <a:off x="6813300" y="2614140"/>
            <a:ext cx="666000" cy="143280"/>
          </a:xfrm>
          <a:custGeom>
            <a:avLst/>
            <a:gdLst/>
            <a:ahLst/>
            <a:cxnLst/>
            <a:rect l="0" t="0" r="r" b="b"/>
            <a:pathLst>
              <a:path w="1850" h="398">
                <a:moveTo>
                  <a:pt x="0" y="227"/>
                </a:moveTo>
                <a:cubicBezTo>
                  <a:pt x="611" y="0"/>
                  <a:pt x="1309" y="73"/>
                  <a:pt x="1849" y="397"/>
                </a:cubicBezTo>
              </a:path>
            </a:pathLst>
          </a:custGeom>
          <a:ln w="29160">
            <a:solidFill>
              <a:srgbClr val="000000"/>
            </a:solidFill>
            <a:custDash>
              <a:ds d="197000" sp="127000"/>
            </a:custDash>
            <a:round/>
          </a:ln>
        </p:spPr>
      </p:sp>
      <p:sp>
        <p:nvSpPr>
          <p:cNvPr id="12" name="Freeform 11">
            <a:extLst>
              <a:ext uri="{FF2B5EF4-FFF2-40B4-BE49-F238E27FC236}">
                <a16:creationId xmlns:a16="http://schemas.microsoft.com/office/drawing/2014/main" id="{CB93448F-21CF-341B-7859-3EE293B4F574}"/>
              </a:ext>
            </a:extLst>
          </p:cNvPr>
          <p:cNvSpPr/>
          <p:nvPr/>
        </p:nvSpPr>
        <p:spPr>
          <a:xfrm>
            <a:off x="7569300" y="2609460"/>
            <a:ext cx="470160" cy="811440"/>
          </a:xfrm>
          <a:custGeom>
            <a:avLst/>
            <a:gdLst/>
            <a:ahLst/>
            <a:cxnLst/>
            <a:rect l="0" t="0" r="r" b="b"/>
            <a:pathLst>
              <a:path w="1306" h="2254">
                <a:moveTo>
                  <a:pt x="0" y="0"/>
                </a:moveTo>
                <a:cubicBezTo>
                  <a:pt x="802" y="489"/>
                  <a:pt x="1305" y="1310"/>
                  <a:pt x="1305" y="2253"/>
                </a:cubicBezTo>
              </a:path>
            </a:pathLst>
          </a:custGeom>
          <a:ln w="29160">
            <a:solidFill>
              <a:srgbClr val="000000"/>
            </a:solidFill>
            <a:custDash>
              <a:ds d="197000" sp="127000"/>
            </a:custDash>
            <a:roun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29D2422C-F9E7-216C-CD52-9C66F5D07F63}"/>
              </a:ext>
            </a:extLst>
          </p:cNvPr>
          <p:cNvGrpSpPr/>
          <p:nvPr/>
        </p:nvGrpSpPr>
        <p:grpSpPr>
          <a:xfrm>
            <a:off x="7105320" y="2030040"/>
            <a:ext cx="1440" cy="2918500"/>
            <a:chOff x="7105320" y="2030040"/>
            <a:chExt cx="1440" cy="2918500"/>
          </a:xfrm>
        </p:grpSpPr>
        <p:sp>
          <p:nvSpPr>
            <p:cNvPr id="255" name="Freeform 4"/>
            <p:cNvSpPr/>
            <p:nvPr/>
          </p:nvSpPr>
          <p:spPr>
            <a:xfrm>
              <a:off x="7105320" y="2030040"/>
              <a:ext cx="1440" cy="1440000"/>
            </a:xfrm>
            <a:custGeom>
              <a:avLst/>
              <a:gdLst/>
              <a:ahLst/>
              <a:cxnLst/>
              <a:rect l="0" t="0" r="r" b="b"/>
              <a:pathLst>
                <a:path w="4" h="3938">
                  <a:moveTo>
                    <a:pt x="0" y="0"/>
                  </a:moveTo>
                  <a:lnTo>
                    <a:pt x="3" y="3937"/>
                  </a:lnTo>
                </a:path>
              </a:pathLst>
            </a:custGeom>
            <a:ln w="38160">
              <a:solidFill>
                <a:srgbClr val="000000"/>
              </a:solidFill>
              <a:round/>
              <a:headEnd type="triangle" w="med" len="med"/>
            </a:ln>
          </p:spPr>
          <p:txBody>
            <a:bodyPr/>
            <a:lstStyle/>
            <a:p>
              <a:endParaRPr lang="de-CH" dirty="0"/>
            </a:p>
          </p:txBody>
        </p:sp>
        <p:sp>
          <p:nvSpPr>
            <p:cNvPr id="2" name="Freeform 4">
              <a:extLst>
                <a:ext uri="{FF2B5EF4-FFF2-40B4-BE49-F238E27FC236}">
                  <a16:creationId xmlns:a16="http://schemas.microsoft.com/office/drawing/2014/main" id="{BC0DB057-1B5C-4404-16DA-89546348E958}"/>
                </a:ext>
              </a:extLst>
            </p:cNvPr>
            <p:cNvSpPr/>
            <p:nvPr/>
          </p:nvSpPr>
          <p:spPr>
            <a:xfrm>
              <a:off x="7105320" y="3530860"/>
              <a:ext cx="1440" cy="1417680"/>
            </a:xfrm>
            <a:custGeom>
              <a:avLst/>
              <a:gdLst/>
              <a:ahLst/>
              <a:cxnLst/>
              <a:rect l="0" t="0" r="r" b="b"/>
              <a:pathLst>
                <a:path w="4" h="3938">
                  <a:moveTo>
                    <a:pt x="0" y="0"/>
                  </a:moveTo>
                  <a:lnTo>
                    <a:pt x="3" y="3937"/>
                  </a:lnTo>
                </a:path>
              </a:pathLst>
            </a:custGeom>
            <a:ln w="38160">
              <a:solidFill>
                <a:schemeClr val="bg1"/>
              </a:solidFill>
              <a:round/>
              <a:headEnd type="triangle" w="med" len="med"/>
            </a:ln>
          </p:spPr>
        </p:sp>
      </p:grpSp>
      <p:sp>
        <p:nvSpPr>
          <p:cNvPr id="252" name="CustomShape 1"/>
          <p:cNvSpPr/>
          <p:nvPr/>
        </p:nvSpPr>
        <p:spPr>
          <a:xfrm>
            <a:off x="5669280" y="2011680"/>
            <a:ext cx="2834640" cy="2834640"/>
          </a:xfrm>
          <a:prstGeom prst="ellipse">
            <a:avLst/>
          </a:prstGeom>
          <a:noFill/>
          <a:ln w="38160">
            <a:solidFill>
              <a:srgbClr val="000000"/>
            </a:solidFill>
            <a:round/>
          </a:ln>
        </p:spPr>
        <p:style>
          <a:lnRef idx="0">
            <a:scrgbClr r="0" g="0" b="0"/>
          </a:lnRef>
          <a:fillRef idx="0">
            <a:scrgbClr r="0" g="0" b="0"/>
          </a:fillRef>
          <a:effectRef idx="0">
            <a:scrgbClr r="0" g="0" b="0"/>
          </a:effectRef>
          <a:fontRef idx="minor"/>
        </p:style>
      </p:sp>
      <p:sp>
        <p:nvSpPr>
          <p:cNvPr id="253" name="CustomShape 2"/>
          <p:cNvSpPr/>
          <p:nvPr/>
        </p:nvSpPr>
        <p:spPr>
          <a:xfrm>
            <a:off x="6960600" y="1893960"/>
            <a:ext cx="274320" cy="274320"/>
          </a:xfrm>
          <a:prstGeom prst="ellipse">
            <a:avLst/>
          </a:prstGeom>
          <a:solidFill>
            <a:srgbClr val="FF4000"/>
          </a:solidFill>
          <a:ln>
            <a:noFill/>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254" name="Formula 3"/>
              <p:cNvSpPr txBox="1"/>
              <p:nvPr/>
            </p:nvSpPr>
            <p:spPr>
              <a:xfrm>
                <a:off x="881280" y="4215960"/>
                <a:ext cx="1518480" cy="715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𝜑</m:t>
                      </m:r>
                      <m:r>
                        <a:rPr>
                          <a:latin typeface="Cambria Math" panose="02040503050406030204" pitchFamily="18" charset="0"/>
                        </a:rPr>
                        <m:t> = </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oMath>
                  </m:oMathPara>
                </a14:m>
                <a:endParaRPr/>
              </a:p>
            </p:txBody>
          </p:sp>
        </mc:Choice>
        <mc:Fallback xmlns="" xmlns:p14="http://schemas.microsoft.com/office/powerpoint/2010/main" xmlns:p15="http://schemas.microsoft.com/office/powerpoint/2012/main"/>
      </mc:AlternateContent>
      <p:sp>
        <p:nvSpPr>
          <p:cNvPr id="256" name="TextShape 5"/>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mc:AlternateContent xmlns:mc="http://schemas.openxmlformats.org/markup-compatibility/2006" xmlns:a14="http://schemas.microsoft.com/office/drawing/2010/main">
        <mc:Choice Requires="a14">
          <p:sp>
            <p:nvSpPr>
              <p:cNvPr id="257" name="Formula 6"/>
              <p:cNvSpPr txBox="1"/>
              <p:nvPr/>
            </p:nvSpPr>
            <p:spPr>
              <a:xfrm>
                <a:off x="917280" y="1828440"/>
                <a:ext cx="4407840" cy="71568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e>
                          </m:d>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e>
                          </m:d>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58" name="Formula 7"/>
              <p:cNvSpPr txBox="1"/>
              <p:nvPr/>
            </p:nvSpPr>
            <p:spPr>
              <a:xfrm>
                <a:off x="2620440" y="3448800"/>
                <a:ext cx="1926000" cy="8078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𝜃</m:t>
                      </m:r>
                      <m:r>
                        <a:rPr>
                          <a:latin typeface="Cambria Math" panose="02040503050406030204" pitchFamily="18" charset="0"/>
                        </a:rPr>
                        <m:t> = </m:t>
                      </m:r>
                      <m:r>
                        <a:rPr>
                          <a:latin typeface="Cambria Math" panose="02040503050406030204" pitchFamily="18" charset="0"/>
                        </a:rPr>
                        <m:t>𝑡𝑎𝑛</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ℑ</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ℜ</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en>
                          </m:f>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59" name="Formula 8"/>
              <p:cNvSpPr txBox="1"/>
              <p:nvPr/>
            </p:nvSpPr>
            <p:spPr>
              <a:xfrm>
                <a:off x="917280" y="2661120"/>
                <a:ext cx="3211560" cy="7617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𝑁</m:t>
                              </m:r>
                            </m:den>
                          </m:f>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num>
                            <m:den>
                              <m:r>
                                <a:rPr>
                                  <a:latin typeface="Cambria Math" panose="02040503050406030204" pitchFamily="18" charset="0"/>
                                </a:rPr>
                                <m:t>𝑁</m:t>
                              </m:r>
                            </m:den>
                          </m:f>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e>
                      </m:d>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60" name="Formula 9"/>
              <p:cNvSpPr txBox="1"/>
              <p:nvPr/>
            </p:nvSpPr>
            <p:spPr>
              <a:xfrm>
                <a:off x="881280" y="3494880"/>
                <a:ext cx="1418400" cy="715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𝜔</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num>
                        <m:den>
                          <m:r>
                            <a:rPr>
                              <a:latin typeface="Cambria Math" panose="02040503050406030204" pitchFamily="18" charset="0"/>
                            </a:rPr>
                            <m:t>𝑁</m:t>
                          </m:r>
                        </m:den>
                      </m:f>
                    </m:oMath>
                  </m:oMathPara>
                </a14:m>
                <a:endParaRPr/>
              </a:p>
            </p:txBody>
          </p:sp>
        </mc:Choice>
        <mc:Fallback xmlns="" xmlns:p14="http://schemas.microsoft.com/office/powerpoint/2010/main" xmlns:p15="http://schemas.microsoft.com/office/powerpoint/2012/main"/>
      </mc:AlternateContent>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path" fill="hold" nodeType="clickEffect">
                                  <p:stCondLst>
                                    <p:cond delay="0"/>
                                  </p:stCondLst>
                                  <p:childTnLst>
                                    <p:animMotion origin="layout" path="M -0.00110714285714286 -0.00205667530537222 C 0.0764858305790182 -0.00205667530537222 0.139459838005468 0.109600846054721 0.139459838005468 0.247193561694004 C 0.139459838005468 0.384786277333287 0.0764858305790185 0.496443798693381 -0.00110714285714286 0.496443798693381 C -0.0787001162933042 0.496443798693381 -0.141674123719754 0.384786277333288 -0.141674123719754 0.247193561694004 C -0.141674123719754 0.10960084605472 -0.0787001162933043 -0.00205667530537218 -0.00110714285714286 -0.00205667530537218 E">
                                      <p:cBhvr>
                                        <p:cTn id="6" dur="3000" fill="hold"/>
                                        <p:tgtEl>
                                          <p:spTgt spid="253"/>
                                        </p:tgtEl>
                                      </p:cBhvr>
                                    </p:animMotion>
                                  </p:childTnLst>
                                </p:cTn>
                              </p:par>
                            </p:childTnLst>
                          </p:cTn>
                        </p:par>
                      </p:childTnLst>
                    </p:cTn>
                  </p:par>
                  <p:par>
                    <p:cTn id="7" fill="hold">
                      <p:stCondLst>
                        <p:cond delay="indefinite"/>
                      </p:stCondLst>
                      <p:childTnLst>
                        <p:par>
                          <p:cTn id="8" fill="hold">
                            <p:stCondLst>
                              <p:cond delay="0"/>
                            </p:stCondLst>
                            <p:childTnLst>
                              <p:par>
                                <p:cTn id="9" presetID="10" presetClass="exit" fill="hold" nodeType="clickEffect">
                                  <p:stCondLst>
                                    <p:cond delay="0"/>
                                  </p:stCondLst>
                                  <p:childTnLst>
                                    <p:animEffect transition="out" filter="fade">
                                      <p:cBhvr additive="repl">
                                        <p:cTn id="10" dur="500"/>
                                        <p:tgtEl>
                                          <p:spTgt spid="253"/>
                                        </p:tgtEl>
                                      </p:cBhvr>
                                    </p:animEffect>
                                    <p:set>
                                      <p:cBhvr>
                                        <p:cTn id="11" dur="0" fill="hold">
                                          <p:stCondLst>
                                            <p:cond delay="499"/>
                                          </p:stCondLst>
                                        </p:cTn>
                                        <p:tgtEl>
                                          <p:spTgt spid="253"/>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8" presetClass="emph" presetSubtype="0" fill="hold" nodeType="afterEffect">
                                  <p:stCondLst>
                                    <p:cond delay="0"/>
                                  </p:stCondLst>
                                  <p:childTnLst>
                                    <p:animRot by="21600000">
                                      <p:cBhvr>
                                        <p:cTn id="1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1" name="Formula 1"/>
              <p:cNvSpPr txBox="1"/>
              <p:nvPr/>
            </p:nvSpPr>
            <p:spPr>
              <a:xfrm>
                <a:off x="1605600" y="2103120"/>
                <a:ext cx="6898320" cy="7945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𝑘</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1</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2</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p:sp>
        <p:nvSpPr>
          <p:cNvPr id="262" name="Line 2"/>
          <p:cNvSpPr/>
          <p:nvPr/>
        </p:nvSpPr>
        <p:spPr>
          <a:xfrm flipH="1">
            <a:off x="3204360" y="3093840"/>
            <a:ext cx="285840" cy="1078920"/>
          </a:xfrm>
          <a:prstGeom prst="line">
            <a:avLst/>
          </a:prstGeom>
          <a:ln w="38160" cap="sq">
            <a:solidFill>
              <a:srgbClr val="000000"/>
            </a:solidFill>
            <a:miter/>
            <a:headEnd type="triangle" w="med" len="med"/>
          </a:ln>
        </p:spPr>
        <p:style>
          <a:lnRef idx="0">
            <a:scrgbClr r="0" g="0" b="0"/>
          </a:lnRef>
          <a:fillRef idx="0">
            <a:scrgbClr r="0" g="0" b="0"/>
          </a:fillRef>
          <a:effectRef idx="0">
            <a:scrgbClr r="0" g="0" b="0"/>
          </a:effectRef>
          <a:fontRef idx="minor"/>
        </p:style>
      </p:sp>
      <p:sp>
        <p:nvSpPr>
          <p:cNvPr id="263" name="Line 3"/>
          <p:cNvSpPr/>
          <p:nvPr/>
        </p:nvSpPr>
        <p:spPr>
          <a:xfrm>
            <a:off x="4919040" y="3368520"/>
            <a:ext cx="453240" cy="658080"/>
          </a:xfrm>
          <a:prstGeom prst="line">
            <a:avLst/>
          </a:prstGeom>
          <a:ln w="38160" cap="sq">
            <a:solidFill>
              <a:srgbClr val="000000"/>
            </a:solidFill>
            <a:miter/>
            <a:headEnd type="triangle" w="med" len="med"/>
          </a:ln>
        </p:spPr>
        <p:style>
          <a:lnRef idx="0">
            <a:scrgbClr r="0" g="0" b="0"/>
          </a:lnRef>
          <a:fillRef idx="0">
            <a:scrgbClr r="0" g="0" b="0"/>
          </a:fillRef>
          <a:effectRef idx="0">
            <a:scrgbClr r="0" g="0" b="0"/>
          </a:effectRef>
          <a:fontRef idx="minor"/>
        </p:style>
      </p:sp>
      <p:sp>
        <p:nvSpPr>
          <p:cNvPr id="264" name="Line 4"/>
          <p:cNvSpPr/>
          <p:nvPr/>
        </p:nvSpPr>
        <p:spPr>
          <a:xfrm flipH="1" flipV="1">
            <a:off x="6593400" y="3530520"/>
            <a:ext cx="1195200" cy="477360"/>
          </a:xfrm>
          <a:prstGeom prst="line">
            <a:avLst/>
          </a:prstGeom>
          <a:ln w="38160" cap="sq">
            <a:solidFill>
              <a:srgbClr val="000000"/>
            </a:solidFill>
            <a:miter/>
            <a:headEnd type="triangle" w="med" len="med"/>
          </a:ln>
        </p:spPr>
        <p:style>
          <a:lnRef idx="0">
            <a:scrgbClr r="0" g="0" b="0"/>
          </a:lnRef>
          <a:fillRef idx="0">
            <a:scrgbClr r="0" g="0" b="0"/>
          </a:fillRef>
          <a:effectRef idx="0">
            <a:scrgbClr r="0" g="0" b="0"/>
          </a:effectRef>
          <a:fontRef idx="minor"/>
        </p:style>
      </p:sp>
      <mc:AlternateContent xmlns:mc="http://schemas.openxmlformats.org/markup-compatibility/2006" xmlns:a14="http://schemas.microsoft.com/office/drawing/2010/main">
        <mc:Choice Requires="a14">
          <p:sp>
            <p:nvSpPr>
              <p:cNvPr id="265" name="Formula 5"/>
              <p:cNvSpPr txBox="1"/>
              <p:nvPr/>
            </p:nvSpPr>
            <p:spPr>
              <a:xfrm>
                <a:off x="1605600" y="3566520"/>
                <a:ext cx="896040" cy="3643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𝑘</m:t>
                          </m:r>
                        </m:e>
                      </m:d>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66" name="Formula 6"/>
              <p:cNvSpPr txBox="1"/>
              <p:nvPr/>
            </p:nvSpPr>
            <p:spPr>
              <a:xfrm>
                <a:off x="4137120" y="3561480"/>
                <a:ext cx="264600" cy="3351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67" name="Formula 7"/>
              <p:cNvSpPr txBox="1"/>
              <p:nvPr/>
            </p:nvSpPr>
            <p:spPr>
              <a:xfrm>
                <a:off x="6067800" y="3561840"/>
                <a:ext cx="264600" cy="3351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68" name="Formula 8"/>
              <p:cNvSpPr txBox="1"/>
              <p:nvPr/>
            </p:nvSpPr>
            <p:spPr>
              <a:xfrm>
                <a:off x="7960320" y="3627360"/>
                <a:ext cx="543600" cy="193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p:sp>
        <p:nvSpPr>
          <p:cNvPr id="269" name="TextShape 9"/>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373F"/>
        </a:solidFill>
        <a:effectLst/>
      </p:bgPr>
    </p:bg>
    <p:spTree>
      <p:nvGrpSpPr>
        <p:cNvPr id="1" name=""/>
        <p:cNvGrpSpPr/>
        <p:nvPr/>
      </p:nvGrpSpPr>
      <p:grpSpPr>
        <a:xfrm>
          <a:off x="0" y="0"/>
          <a:ext cx="0" cy="0"/>
          <a:chOff x="0" y="0"/>
          <a:chExt cx="0" cy="0"/>
        </a:xfrm>
      </p:grpSpPr>
      <p:sp>
        <p:nvSpPr>
          <p:cNvPr id="270" name="TextShape 1"/>
          <p:cNvSpPr txBox="1"/>
          <p:nvPr/>
        </p:nvSpPr>
        <p:spPr>
          <a:xfrm>
            <a:off x="1499040" y="4706280"/>
            <a:ext cx="7132320" cy="548640"/>
          </a:xfrm>
          <a:prstGeom prst="rect">
            <a:avLst/>
          </a:prstGeom>
          <a:noFill/>
          <a:ln>
            <a:noFill/>
          </a:ln>
        </p:spPr>
        <p:txBody>
          <a:bodyPr lIns="90000" tIns="45000" rIns="90000" bIns="45000" anchor="ctr">
            <a:noAutofit/>
          </a:bodyPr>
          <a:lstStyle/>
          <a:p>
            <a:pPr algn="ctr"/>
            <a:r>
              <a:rPr lang="en-US" sz="2800" b="0" strike="noStrike" spc="-1">
                <a:latin typeface="Garamond"/>
              </a:rPr>
              <a:t>dft.birmanns.org</a:t>
            </a:r>
          </a:p>
        </p:txBody>
      </p:sp>
      <p:pic>
        <p:nvPicPr>
          <p:cNvPr id="2" name="anim2">
            <a:hlinkClick r:id="" action="ppaction://media"/>
            <a:extLst>
              <a:ext uri="{FF2B5EF4-FFF2-40B4-BE49-F238E27FC236}">
                <a16:creationId xmlns:a16="http://schemas.microsoft.com/office/drawing/2014/main" id="{9EE84869-30D4-780A-8CB3-D80FB0A8465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52750" y="930275"/>
            <a:ext cx="45720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 name="Group 1"/>
          <p:cNvGrpSpPr/>
          <p:nvPr/>
        </p:nvGrpSpPr>
        <p:grpSpPr>
          <a:xfrm>
            <a:off x="1575720" y="2265480"/>
            <a:ext cx="6928560" cy="2035440"/>
            <a:chOff x="1575720" y="2265480"/>
            <a:chExt cx="6928560" cy="2035440"/>
          </a:xfrm>
        </p:grpSpPr>
        <mc:AlternateContent xmlns:mc="http://schemas.openxmlformats.org/markup-compatibility/2006" xmlns:a14="http://schemas.microsoft.com/office/drawing/2010/main">
          <mc:Choice Requires="a14">
            <p:sp>
              <p:nvSpPr>
                <p:cNvPr id="272" name="Formula 2"/>
                <p:cNvSpPr txBox="1"/>
                <p:nvPr/>
              </p:nvSpPr>
              <p:spPr>
                <a:xfrm>
                  <a:off x="2313720" y="2265480"/>
                  <a:ext cx="1350720" cy="4204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73" name="Formula 3"/>
                <p:cNvSpPr txBox="1"/>
                <p:nvPr/>
              </p:nvSpPr>
              <p:spPr>
                <a:xfrm>
                  <a:off x="5214960" y="2265480"/>
                  <a:ext cx="2572200" cy="4204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𝑞</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r>
                          <a:rPr>
                            <a:latin typeface="Cambria Math" panose="02040503050406030204" pitchFamily="18" charset="0"/>
                          </a:rPr>
                          <m:t>+</m:t>
                        </m:r>
                        <m:r>
                          <a:rPr>
                            <a:latin typeface="Cambria Math" panose="02040503050406030204" pitchFamily="18" charset="0"/>
                          </a:rPr>
                          <m:t>𝑐𝑗</m:t>
                        </m:r>
                        <m:r>
                          <a:rPr>
                            <a:latin typeface="Cambria Math" panose="02040503050406030204" pitchFamily="18" charset="0"/>
                          </a:rPr>
                          <m:t>+</m:t>
                        </m:r>
                        <m:r>
                          <a:rPr>
                            <a:latin typeface="Cambria Math" panose="02040503050406030204" pitchFamily="18" charset="0"/>
                          </a:rPr>
                          <m:t>𝑑𝑘</m:t>
                        </m:r>
                      </m:oMath>
                    </m:oMathPara>
                  </a14:m>
                  <a:endParaRPr/>
                </a:p>
              </p:txBody>
            </p:sp>
          </mc:Choice>
          <mc:Fallback xmlns="" xmlns:p14="http://schemas.microsoft.com/office/powerpoint/2010/main" xmlns:p15="http://schemas.microsoft.com/office/powerpoint/2012/main"/>
        </mc:AlternateContent>
        <p:sp>
          <p:nvSpPr>
            <p:cNvPr id="274" name="TextShape 4"/>
            <p:cNvSpPr txBox="1"/>
            <p:nvPr/>
          </p:nvSpPr>
          <p:spPr>
            <a:xfrm>
              <a:off x="1575720" y="3287520"/>
              <a:ext cx="3008880" cy="828360"/>
            </a:xfrm>
            <a:prstGeom prst="rect">
              <a:avLst/>
            </a:prstGeom>
            <a:noFill/>
            <a:ln>
              <a:noFill/>
            </a:ln>
          </p:spPr>
          <p:txBody>
            <a:bodyPr lIns="90000" tIns="45000" rIns="90000" bIns="45000" anchor="ctr">
              <a:noAutofit/>
            </a:bodyPr>
            <a:lstStyle/>
            <a:p>
              <a:pPr algn="ctr"/>
              <a:r>
                <a:rPr lang="en-US" sz="2600" b="0" strike="noStrike" spc="-1">
                  <a:latin typeface="Arial"/>
                </a:rPr>
                <a:t>Discrete Fourier Transform</a:t>
              </a:r>
            </a:p>
          </p:txBody>
        </p:sp>
        <p:sp>
          <p:nvSpPr>
            <p:cNvPr id="275" name="TextShape 5"/>
            <p:cNvSpPr txBox="1"/>
            <p:nvPr/>
          </p:nvSpPr>
          <p:spPr>
            <a:xfrm>
              <a:off x="4719240" y="3103560"/>
              <a:ext cx="3785040" cy="1197360"/>
            </a:xfrm>
            <a:prstGeom prst="rect">
              <a:avLst/>
            </a:prstGeom>
            <a:noFill/>
            <a:ln>
              <a:noFill/>
            </a:ln>
          </p:spPr>
          <p:txBody>
            <a:bodyPr lIns="90000" tIns="45000" rIns="90000" bIns="45000" anchor="ctr">
              <a:noAutofit/>
            </a:bodyPr>
            <a:lstStyle/>
            <a:p>
              <a:pPr algn="ctr"/>
              <a:r>
                <a:rPr lang="en-US" sz="2600" b="0" strike="noStrike" spc="-1">
                  <a:latin typeface="Arial"/>
                </a:rPr>
                <a:t>Discrete Quaternion Fourier Transform</a:t>
              </a:r>
            </a:p>
          </p:txBody>
        </p:sp>
        <p:sp>
          <p:nvSpPr>
            <p:cNvPr id="276" name="Line 6"/>
            <p:cNvSpPr/>
            <p:nvPr/>
          </p:nvSpPr>
          <p:spPr>
            <a:xfrm flipH="1">
              <a:off x="3926520" y="2455560"/>
              <a:ext cx="1045800" cy="8280"/>
            </a:xfrm>
            <a:prstGeom prst="line">
              <a:avLst/>
            </a:prstGeom>
            <a:ln w="38160" cap="sq">
              <a:solidFill>
                <a:srgbClr val="000000"/>
              </a:solidFill>
              <a:miter/>
              <a:headEnd type="triangle" w="med" len="med"/>
            </a:ln>
          </p:spPr>
          <p:style>
            <a:lnRef idx="0">
              <a:scrgbClr r="0" g="0" b="0"/>
            </a:lnRef>
            <a:fillRef idx="0">
              <a:scrgbClr r="0" g="0" b="0"/>
            </a:fillRef>
            <a:effectRef idx="0">
              <a:scrgbClr r="0" g="0" b="0"/>
            </a:effectRef>
            <a:fontRef idx="minor"/>
          </p:style>
        </p:sp>
        <p:sp>
          <p:nvSpPr>
            <p:cNvPr id="277" name="Line 7"/>
            <p:cNvSpPr/>
            <p:nvPr/>
          </p:nvSpPr>
          <p:spPr>
            <a:xfrm flipH="1">
              <a:off x="4408560" y="3711600"/>
              <a:ext cx="554400" cy="8280"/>
            </a:xfrm>
            <a:prstGeom prst="line">
              <a:avLst/>
            </a:prstGeom>
            <a:ln w="38160" cap="sq">
              <a:solidFill>
                <a:srgbClr val="000000"/>
              </a:solidFill>
              <a:miter/>
              <a:headEnd type="triangle" w="med" len="med"/>
            </a:ln>
          </p:spPr>
          <p:style>
            <a:lnRef idx="0">
              <a:scrgbClr r="0" g="0" b="0"/>
            </a:lnRef>
            <a:fillRef idx="0">
              <a:scrgbClr r="0" g="0" b="0"/>
            </a:fillRef>
            <a:effectRef idx="0">
              <a:scrgbClr r="0" g="0" b="0"/>
            </a:effectRef>
            <a:fontRef idx="minor"/>
          </p:style>
        </p:sp>
      </p:grpSp>
      <p:sp>
        <p:nvSpPr>
          <p:cNvPr id="278" name="TextShape 8"/>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Expanding to Higher Dimensions</a:t>
            </a:r>
            <a:endParaRPr lang="en-US" sz="44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Shape 1"/>
          <p:cNvSpPr txBox="1"/>
          <p:nvPr/>
        </p:nvSpPr>
        <p:spPr>
          <a:xfrm>
            <a:off x="693720" y="302760"/>
            <a:ext cx="8693640" cy="1095480"/>
          </a:xfrm>
          <a:prstGeom prst="rect">
            <a:avLst/>
          </a:prstGeom>
          <a:noFill/>
          <a:ln>
            <a:noFill/>
          </a:ln>
        </p:spPr>
        <p:txBody>
          <a:bodyPr anchor="ctr">
            <a:noAutofit/>
          </a:bodyPr>
          <a:lstStyle/>
          <a:p>
            <a:pPr>
              <a:lnSpc>
                <a:spcPct val="90000"/>
              </a:lnSpc>
            </a:pPr>
            <a:r>
              <a:rPr lang="de-CH" sz="3400" b="0" strike="noStrike" spc="-1">
                <a:solidFill>
                  <a:srgbClr val="000000"/>
                </a:solidFill>
                <a:latin typeface="Garamond"/>
              </a:rPr>
              <a:t>Inverse Discrete Quaternion Fourier Transform</a:t>
            </a:r>
            <a:endParaRPr lang="en-US" sz="3400" b="0" strike="noStrike" spc="-1">
              <a:latin typeface="Arial"/>
            </a:endParaRPr>
          </a:p>
        </p:txBody>
      </p:sp>
      <mc:AlternateContent xmlns:mc="http://schemas.openxmlformats.org/markup-compatibility/2006">
        <mc:Choice xmlns:a14="http://schemas.microsoft.com/office/drawing/2010/main" Requires="a14">
          <p:sp>
            <p:nvSpPr>
              <p:cNvPr id="280" name="Formula 2"/>
              <p:cNvSpPr txBox="1"/>
              <p:nvPr/>
            </p:nvSpPr>
            <p:spPr>
              <a:xfrm>
                <a:off x="3060276" y="4266408"/>
                <a:ext cx="3960072" cy="526680"/>
              </a:xfrm>
              <a:prstGeom prst="rect">
                <a:avLst/>
              </a:prstGeom>
            </p:spPr>
            <p:txBody>
              <a:bodyPr/>
              <a:lstStyle/>
              <a:p>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m:t>
                              </m:r>
                              <m:r>
                                <a:rPr lang="ar-AE">
                                  <a:latin typeface="Cambria Math" panose="02040503050406030204" pitchFamily="18" charset="0"/>
                                </a:rPr>
                                <m:t>𝜔</m:t>
                              </m:r>
                              <m:r>
                                <a:rPr lang="ar-AE">
                                  <a:latin typeface="Cambria Math" panose="02040503050406030204" pitchFamily="18" charset="0"/>
                                </a:rPr>
                                <m:t> ⋅</m:t>
                              </m:r>
                              <m:r>
                                <a:rPr lang="ar-AE">
                                  <a:latin typeface="Cambria Math" panose="02040503050406030204" pitchFamily="18" charset="0"/>
                                </a:rPr>
                                <m:t>𝑖</m:t>
                              </m:r>
                            </m:sup>
                          </m:sSup>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𝑛</m:t>
                              </m:r>
                            </m:sub>
                          </m:sSub>
                        </m:e>
                      </m:d>
                      <m:r>
                        <a:rPr lang="ar-AE">
                          <a:latin typeface="Cambria Math" panose="02040503050406030204" pitchFamily="18" charset="0"/>
                        </a:rPr>
                        <m:t>=</m:t>
                      </m:r>
                      <m:rad>
                        <m:radPr>
                          <m:ctrlPr>
                            <a:rPr lang="ar-AE" i="1">
                              <a:latin typeface="Cambria Math" panose="02040503050406030204" pitchFamily="18" charset="0"/>
                            </a:rPr>
                          </m:ctrlPr>
                        </m:radPr>
                        <m:deg>
                          <m:r>
                            <m:rPr>
                              <m:brk m:alnAt="7"/>
                            </m:rPr>
                            <a:rPr lang="ar-AE" b="0" i="1" smtClean="0">
                              <a:latin typeface="Cambria Math" panose="02040503050406030204" pitchFamily="18" charset="0"/>
                            </a:rPr>
                            <m:t>2</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𝑑</m:t>
                              </m:r>
                            </m:e>
                            <m:sup>
                              <m:r>
                                <a:rPr lang="ar-AE">
                                  <a:latin typeface="Cambria Math" panose="02040503050406030204" pitchFamily="18" charset="0"/>
                                </a:rPr>
                                <m:t>2</m:t>
                              </m:r>
                            </m:sup>
                          </m:sSup>
                        </m:e>
                      </m:rad>
                    </m:oMath>
                  </m:oMathPara>
                </a14:m>
                <a:endParaRPr dirty="0"/>
              </a:p>
            </p:txBody>
          </p:sp>
        </mc:Choice>
        <mc:Fallback>
          <p:sp>
            <p:nvSpPr>
              <p:cNvPr id="280" name="Formula 2"/>
              <p:cNvSpPr txBox="1">
                <a:spLocks noRot="1" noChangeAspect="1" noMove="1" noResize="1" noEditPoints="1" noAdjustHandles="1" noChangeArrowheads="1" noChangeShapeType="1" noTextEdit="1"/>
              </p:cNvSpPr>
              <p:nvPr/>
            </p:nvSpPr>
            <p:spPr>
              <a:xfrm>
                <a:off x="3060276" y="4266408"/>
                <a:ext cx="3960072" cy="526680"/>
              </a:xfrm>
              <a:prstGeom prst="rect">
                <a:avLst/>
              </a:prstGeom>
              <a:blipFill>
                <a:blip r:embed="rId2"/>
                <a:stretch>
                  <a:fillRect/>
                </a:stretch>
              </a:blipFill>
            </p:spPr>
            <p:txBody>
              <a:bodyPr/>
              <a:lstStyle/>
              <a:p>
                <a:r>
                  <a:rPr lang="de-CH">
                    <a:noFill/>
                  </a:rPr>
                  <a:t> </a:t>
                </a:r>
              </a:p>
            </p:txBody>
          </p:sp>
        </mc:Fallback>
      </mc:AlternateContent>
      <p:grpSp>
        <p:nvGrpSpPr>
          <p:cNvPr id="281" name="Group 3"/>
          <p:cNvGrpSpPr/>
          <p:nvPr/>
        </p:nvGrpSpPr>
        <p:grpSpPr>
          <a:xfrm>
            <a:off x="2927160" y="1391808"/>
            <a:ext cx="4225680" cy="1131480"/>
            <a:chOff x="2927160" y="1495440"/>
            <a:chExt cx="4225680" cy="1131480"/>
          </a:xfrm>
        </p:grpSpPr>
        <mc:AlternateContent xmlns:mc="http://schemas.openxmlformats.org/markup-compatibility/2006" xmlns:a14="http://schemas.microsoft.com/office/drawing/2010/main">
          <mc:Choice Requires="a14">
            <p:sp>
              <p:nvSpPr>
                <p:cNvPr id="282" name="Formula 4"/>
                <p:cNvSpPr txBox="1"/>
                <p:nvPr/>
              </p:nvSpPr>
              <p:spPr>
                <a:xfrm>
                  <a:off x="2927160" y="1495440"/>
                  <a:ext cx="3237840" cy="11314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𝑓</m:t>
                            </m:r>
                          </m:e>
                        </m:d>
                        <m:r>
                          <a:rPr>
                            <a:latin typeface="Cambria Math" panose="02040503050406030204" pitchFamily="18" charset="0"/>
                          </a:rPr>
                          <m:t>=</m:t>
                        </m:r>
                        <m:nary>
                          <m:naryPr>
                            <m:chr m:val="∑"/>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sub>
                          <m:sup>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1</m:t>
                            </m:r>
                          </m:sup>
                          <m:e>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𝜇</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𝑛𝑓</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e>
                        </m:nary>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83" name="Formula 5"/>
                <p:cNvSpPr txBox="1"/>
                <p:nvPr/>
              </p:nvSpPr>
              <p:spPr>
                <a:xfrm>
                  <a:off x="6381360" y="1842480"/>
                  <a:ext cx="771480" cy="4795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𝑖</m:t>
                        </m:r>
                      </m:oMath>
                    </m:oMathPara>
                  </a14:m>
                  <a:endParaRPr/>
                </a:p>
              </p:txBody>
            </p:sp>
          </mc:Choice>
          <mc:Fallback xmlns="" xmlns:p14="http://schemas.microsoft.com/office/powerpoint/2010/main" xmlns:p15="http://schemas.microsoft.com/office/powerpoint/2012/main"/>
        </mc:AlternateContent>
      </p:grpSp>
      <p:grpSp>
        <p:nvGrpSpPr>
          <p:cNvPr id="284" name="Group 6"/>
          <p:cNvGrpSpPr/>
          <p:nvPr/>
        </p:nvGrpSpPr>
        <p:grpSpPr>
          <a:xfrm>
            <a:off x="635400" y="2743032"/>
            <a:ext cx="9195096" cy="962136"/>
            <a:chOff x="635400" y="2846664"/>
            <a:chExt cx="9195096" cy="962136"/>
          </a:xfrm>
        </p:grpSpPr>
        <mc:AlternateContent xmlns:mc="http://schemas.openxmlformats.org/markup-compatibility/2006" xmlns:a14="http://schemas.microsoft.com/office/drawing/2010/main">
          <mc:Choice Requires="a14">
            <p:sp>
              <p:nvSpPr>
                <p:cNvPr id="285" name="Formula 7"/>
                <p:cNvSpPr txBox="1"/>
                <p:nvPr/>
              </p:nvSpPr>
              <p:spPr>
                <a:xfrm>
                  <a:off x="635400" y="2883240"/>
                  <a:ext cx="6470640" cy="925560"/>
                </a:xfrm>
                <a:prstGeom prst="rect">
                  <a:avLst/>
                </a:prstGeom>
              </p:spPr>
              <p:txBody>
                <a:bodyPr/>
                <a:lstStyle/>
                <a:p>
                  <a:pPr/>
                  <a14:m>
                    <m:oMathPara xmlns:m="http://schemas.openxmlformats.org/officeDocument/2006/math">
                      <m:oMathParaPr>
                        <m:jc m:val="centerGroup"/>
                      </m:oMathParaPr>
                      <m:oMath xmlns:m="http://schemas.openxmlformats.org/officeDocument/2006/math">
                        <m:eqArr>
                          <m:eqArrPr>
                            <m:ctrlPr>
                              <a:rPr i="1">
                                <a:latin typeface="Cambria Math" panose="02040503050406030204" pitchFamily="18" charset="0"/>
                              </a:rPr>
                            </m:ctrlPr>
                          </m:eqArrPr>
                          <m:e>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𝜔</m:t>
                                </m:r>
                                <m:r>
                                  <a:rPr>
                                    <a:latin typeface="Cambria Math" panose="02040503050406030204" pitchFamily="18" charset="0"/>
                                  </a:rPr>
                                  <m:t> ⋅</m:t>
                                </m:r>
                                <m:r>
                                  <a:rPr>
                                    <a:latin typeface="Cambria Math" panose="02040503050406030204" pitchFamily="18" charset="0"/>
                                  </a:rPr>
                                  <m:t>𝑖</m:t>
                                </m:r>
                              </m:sup>
                            </m:sSup>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𝑏</m:t>
                                </m:r>
                              </m:e>
                            </m:d>
                            <m:r>
                              <a:rPr>
                                <a:latin typeface="Cambria Math" panose="02040503050406030204" pitchFamily="18" charset="0"/>
                              </a:rPr>
                              <m:t>+</m:t>
                            </m:r>
                            <m:r>
                              <a:rPr>
                                <a:latin typeface="Cambria Math" panose="02040503050406030204" pitchFamily="18" charset="0"/>
                              </a:rPr>
                              <m:t>𝑖</m:t>
                            </m:r>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𝑎</m:t>
                                </m:r>
                              </m:e>
                            </m:d>
                          </m:e>
                          <m:e>
                            <m:r>
                              <a:rPr>
                                <a:latin typeface="Cambria Math" panose="02040503050406030204" pitchFamily="18" charset="0"/>
                              </a:rPr>
                              <m:t>+</m:t>
                            </m:r>
                            <m:r>
                              <a:rPr>
                                <a:latin typeface="Cambria Math" panose="02040503050406030204" pitchFamily="18" charset="0"/>
                              </a:rPr>
                              <m:t>𝑗</m:t>
                            </m:r>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𝑑</m:t>
                                </m:r>
                              </m:e>
                            </m:d>
                            <m:r>
                              <a:rPr>
                                <a:latin typeface="Cambria Math" panose="02040503050406030204" pitchFamily="18" charset="0"/>
                              </a:rPr>
                              <m:t>+</m:t>
                            </m:r>
                            <m:r>
                              <a:rPr>
                                <a:latin typeface="Cambria Math" panose="02040503050406030204" pitchFamily="18" charset="0"/>
                              </a:rPr>
                              <m:t>𝑘</m:t>
                            </m:r>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𝑐</m:t>
                                </m:r>
                              </m:e>
                            </m:d>
                          </m:e>
                        </m:eqArr>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mc:Choice xmlns:a14="http://schemas.microsoft.com/office/drawing/2010/main" Requires="a14">
            <p:sp>
              <p:nvSpPr>
                <p:cNvPr id="286" name="Formula 8"/>
                <p:cNvSpPr txBox="1"/>
                <p:nvPr/>
              </p:nvSpPr>
              <p:spPr>
                <a:xfrm>
                  <a:off x="7191000" y="3129624"/>
                  <a:ext cx="1638720" cy="619416"/>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𝜔</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𝑛𝑓</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oMath>
                    </m:oMathPara>
                  </a14:m>
                  <a:endParaRPr dirty="0"/>
                </a:p>
              </p:txBody>
            </p:sp>
          </mc:Choice>
          <mc:Fallback>
            <p:sp>
              <p:nvSpPr>
                <p:cNvPr id="286" name="Formula 8"/>
                <p:cNvSpPr txBox="1">
                  <a:spLocks noRot="1" noChangeAspect="1" noMove="1" noResize="1" noEditPoints="1" noAdjustHandles="1" noChangeArrowheads="1" noChangeShapeType="1" noTextEdit="1"/>
                </p:cNvSpPr>
                <p:nvPr/>
              </p:nvSpPr>
              <p:spPr>
                <a:xfrm>
                  <a:off x="7191000" y="3129624"/>
                  <a:ext cx="1638720" cy="619416"/>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mc:Choice xmlns:a14="http://schemas.microsoft.com/office/drawing/2010/main" Requires="a14">
            <p:sp>
              <p:nvSpPr>
                <p:cNvPr id="287" name="Formula 9"/>
                <p:cNvSpPr txBox="1"/>
                <p:nvPr/>
              </p:nvSpPr>
              <p:spPr>
                <a:xfrm>
                  <a:off x="7120560" y="2846664"/>
                  <a:ext cx="2709936" cy="332376"/>
                </a:xfrm>
                <a:prstGeom prst="rect">
                  <a:avLst/>
                </a:prstGeom>
              </p:spPr>
              <p:txBody>
                <a:bodyPr/>
                <a:lstStyle/>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r>
                          <a:rPr>
                            <a:latin typeface="Cambria Math" panose="02040503050406030204" pitchFamily="18" charset="0"/>
                          </a:rPr>
                          <m:t>+</m:t>
                        </m:r>
                        <m:r>
                          <a:rPr>
                            <a:latin typeface="Cambria Math" panose="02040503050406030204" pitchFamily="18" charset="0"/>
                          </a:rPr>
                          <m:t>𝑐𝑗</m:t>
                        </m:r>
                        <m:r>
                          <a:rPr>
                            <a:latin typeface="Cambria Math" panose="02040503050406030204" pitchFamily="18" charset="0"/>
                          </a:rPr>
                          <m:t>+</m:t>
                        </m:r>
                        <m:r>
                          <a:rPr>
                            <a:latin typeface="Cambria Math" panose="02040503050406030204" pitchFamily="18" charset="0"/>
                          </a:rPr>
                          <m:t>𝑑𝑘</m:t>
                        </m:r>
                      </m:oMath>
                    </m:oMathPara>
                  </a14:m>
                  <a:endParaRPr dirty="0"/>
                </a:p>
              </p:txBody>
            </p:sp>
          </mc:Choice>
          <mc:Fallback>
            <p:sp>
              <p:nvSpPr>
                <p:cNvPr id="287" name="Formula 9"/>
                <p:cNvSpPr txBox="1">
                  <a:spLocks noRot="1" noChangeAspect="1" noMove="1" noResize="1" noEditPoints="1" noAdjustHandles="1" noChangeArrowheads="1" noChangeShapeType="1" noTextEdit="1"/>
                </p:cNvSpPr>
                <p:nvPr/>
              </p:nvSpPr>
              <p:spPr>
                <a:xfrm>
                  <a:off x="7120560" y="2846664"/>
                  <a:ext cx="2709936" cy="332376"/>
                </a:xfrm>
                <a:prstGeom prst="rect">
                  <a:avLst/>
                </a:prstGeom>
                <a:blipFill>
                  <a:blip r:embed="rId4"/>
                  <a:stretch>
                    <a:fillRect b="-27778"/>
                  </a:stretch>
                </a:blipFill>
              </p:spPr>
              <p:txBody>
                <a:bodyPr/>
                <a:lstStyle/>
                <a:p>
                  <a:r>
                    <a:rPr lang="de-CH">
                      <a:noFill/>
                    </a:rPr>
                    <a:t> </a:t>
                  </a:r>
                </a:p>
              </p:txBody>
            </p:sp>
          </mc:Fallback>
        </mc:AlternateContent>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693720" y="302760"/>
            <a:ext cx="8693640" cy="1095480"/>
          </a:xfrm>
          <a:prstGeom prst="rect">
            <a:avLst/>
          </a:prstGeom>
          <a:noFill/>
          <a:ln>
            <a:noFill/>
          </a:ln>
        </p:spPr>
        <p:txBody>
          <a:bodyPr anchor="ctr">
            <a:noAutofit/>
          </a:bodyPr>
          <a:lstStyle/>
          <a:p>
            <a:pPr>
              <a:lnSpc>
                <a:spcPct val="90000"/>
              </a:lnSpc>
            </a:pPr>
            <a:r>
              <a:rPr lang="de-CH" sz="3400" b="0" strike="noStrike" spc="-1">
                <a:solidFill>
                  <a:srgbClr val="000000"/>
                </a:solidFill>
                <a:latin typeface="Garamond"/>
              </a:rPr>
              <a:t>Inverse Discrete Quaternion Fourier Transform</a:t>
            </a:r>
            <a:endParaRPr lang="en-US" sz="3400" b="0" strike="noStrike" spc="-1">
              <a:latin typeface="Arial"/>
            </a:endParaRPr>
          </a:p>
        </p:txBody>
      </p:sp>
      <p:grpSp>
        <p:nvGrpSpPr>
          <p:cNvPr id="289" name="Group 2"/>
          <p:cNvGrpSpPr/>
          <p:nvPr/>
        </p:nvGrpSpPr>
        <p:grpSpPr>
          <a:xfrm>
            <a:off x="-82320" y="1297440"/>
            <a:ext cx="9296520" cy="3340080"/>
            <a:chOff x="-82320" y="1297440"/>
            <a:chExt cx="9296520" cy="3340080"/>
          </a:xfrm>
        </p:grpSpPr>
        <p:pic>
          <p:nvPicPr>
            <p:cNvPr id="291" name="Grafik 290"/>
            <p:cNvPicPr/>
            <p:nvPr/>
          </p:nvPicPr>
          <p:blipFill>
            <a:blip r:embed="rId2"/>
            <a:stretch/>
          </p:blipFill>
          <p:spPr>
            <a:xfrm>
              <a:off x="5864040" y="1297440"/>
              <a:ext cx="3350160" cy="3340080"/>
            </a:xfrm>
            <a:prstGeom prst="rect">
              <a:avLst/>
            </a:prstGeom>
            <a:ln>
              <a:noFill/>
            </a:ln>
          </p:spPr>
        </p:pic>
        <mc:AlternateContent xmlns:mc="http://schemas.openxmlformats.org/markup-compatibility/2006">
          <mc:Choice xmlns:a14="http://schemas.microsoft.com/office/drawing/2010/main" Requires="a14">
            <p:sp>
              <p:nvSpPr>
                <p:cNvPr id="290" name="Formula 3"/>
                <p:cNvSpPr txBox="1"/>
                <p:nvPr/>
              </p:nvSpPr>
              <p:spPr>
                <a:xfrm>
                  <a:off x="-82320" y="1605960"/>
                  <a:ext cx="7053072" cy="998627"/>
                </a:xfrm>
                <a:prstGeom prst="rect">
                  <a:avLst/>
                </a:prstGeom>
              </p:spPr>
              <p:txBody>
                <a:bodyPr/>
                <a:lstStyle/>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𝑎</m:t>
                            </m:r>
                          </m:e>
                        </m:d>
                        <m:r>
                          <a:rPr>
                            <a:latin typeface="Cambria Math" panose="02040503050406030204" pitchFamily="18" charset="0"/>
                          </a:rPr>
                          <m:t>𝑖</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𝑑𝑖</m:t>
                            </m:r>
                          </m:e>
                        </m:d>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𝑗</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𝜔</m:t>
                                </m:r>
                              </m:e>
                            </m:d>
                            <m:r>
                              <a:rPr>
                                <a:latin typeface="Cambria Math" panose="02040503050406030204" pitchFamily="18" charset="0"/>
                              </a:rPr>
                              <m:t>𝑘</m:t>
                            </m:r>
                          </m:e>
                        </m:d>
                      </m:oMath>
                    </m:oMathPara>
                  </a14:m>
                  <a:endParaRPr dirty="0"/>
                </a:p>
              </p:txBody>
            </p:sp>
          </mc:Choice>
          <mc:Fallback>
            <p:sp>
              <p:nvSpPr>
                <p:cNvPr id="290" name="Formula 3"/>
                <p:cNvSpPr txBox="1">
                  <a:spLocks noRot="1" noChangeAspect="1" noMove="1" noResize="1" noEditPoints="1" noAdjustHandles="1" noChangeArrowheads="1" noChangeShapeType="1" noTextEdit="1"/>
                </p:cNvSpPr>
                <p:nvPr/>
              </p:nvSpPr>
              <p:spPr>
                <a:xfrm>
                  <a:off x="-82320" y="1605960"/>
                  <a:ext cx="7053072" cy="998627"/>
                </a:xfrm>
                <a:prstGeom prst="rect">
                  <a:avLst/>
                </a:prstGeom>
                <a:blipFill>
                  <a:blip r:embed="rId3"/>
                  <a:stretch>
                    <a:fillRect/>
                  </a:stretch>
                </a:blipFill>
              </p:spPr>
              <p:txBody>
                <a:bodyPr/>
                <a:lstStyle/>
                <a:p>
                  <a:r>
                    <a:rPr lang="de-CH">
                      <a:noFill/>
                    </a:rPr>
                    <a:t> </a:t>
                  </a:r>
                </a:p>
              </p:txBody>
            </p:sp>
          </mc:Fallback>
        </mc:AlternateContent>
      </p:grpSp>
      <p:sp>
        <p:nvSpPr>
          <p:cNvPr id="292" name="Line 4"/>
          <p:cNvSpPr/>
          <p:nvPr/>
        </p:nvSpPr>
        <p:spPr>
          <a:xfrm>
            <a:off x="6827760" y="1605960"/>
            <a:ext cx="709920" cy="1398600"/>
          </a:xfrm>
          <a:prstGeom prst="line">
            <a:avLst/>
          </a:prstGeom>
          <a:ln w="38160">
            <a:solidFill>
              <a:srgbClr val="000000"/>
            </a:solidFill>
            <a:round/>
            <a:head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73F"/>
        </a:solidFill>
        <a:effectLst/>
      </p:bgPr>
    </p:bg>
    <p:spTree>
      <p:nvGrpSpPr>
        <p:cNvPr id="1" name=""/>
        <p:cNvGrpSpPr/>
        <p:nvPr/>
      </p:nvGrpSpPr>
      <p:grpSpPr>
        <a:xfrm>
          <a:off x="0" y="0"/>
          <a:ext cx="0" cy="0"/>
          <a:chOff x="0" y="0"/>
          <a:chExt cx="0" cy="0"/>
        </a:xfrm>
      </p:grpSpPr>
      <p:sp>
        <p:nvSpPr>
          <p:cNvPr id="293" name="TextShape 1"/>
          <p:cNvSpPr txBox="1"/>
          <p:nvPr/>
        </p:nvSpPr>
        <p:spPr>
          <a:xfrm>
            <a:off x="1499040" y="4706280"/>
            <a:ext cx="7132320" cy="548640"/>
          </a:xfrm>
          <a:prstGeom prst="rect">
            <a:avLst/>
          </a:prstGeom>
          <a:noFill/>
          <a:ln>
            <a:noFill/>
          </a:ln>
        </p:spPr>
        <p:txBody>
          <a:bodyPr lIns="90000" tIns="45000" rIns="90000" bIns="45000" anchor="ctr">
            <a:noAutofit/>
          </a:bodyPr>
          <a:lstStyle/>
          <a:p>
            <a:pPr algn="ctr"/>
            <a:r>
              <a:rPr lang="en-US" sz="2800" b="0" strike="noStrike" spc="-1">
                <a:latin typeface="Garamond"/>
              </a:rPr>
              <a:t>dqft.birmanns.org</a:t>
            </a:r>
          </a:p>
        </p:txBody>
      </p:sp>
      <p:pic>
        <p:nvPicPr>
          <p:cNvPr id="2" name="anim3">
            <a:hlinkClick r:id="" action="ppaction://media"/>
            <a:extLst>
              <a:ext uri="{FF2B5EF4-FFF2-40B4-BE49-F238E27FC236}">
                <a16:creationId xmlns:a16="http://schemas.microsoft.com/office/drawing/2014/main" id="{E6D5B8CE-C312-2876-BCD4-E20CBCFB17D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1429" y="804595"/>
            <a:ext cx="4237038"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98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76" name="TextShape 1"/>
          <p:cNvSpPr txBox="1"/>
          <p:nvPr/>
        </p:nvSpPr>
        <p:spPr>
          <a:xfrm>
            <a:off x="692640" y="30168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Epicycles</a:t>
            </a:r>
            <a:endParaRPr lang="de-DE" sz="4400" b="0" strike="noStrike" spc="-1">
              <a:solidFill>
                <a:srgbClr val="000000"/>
              </a:solidFill>
              <a:latin typeface="Calibri"/>
            </a:endParaRPr>
          </a:p>
        </p:txBody>
      </p:sp>
      <p:sp>
        <p:nvSpPr>
          <p:cNvPr id="177" name="CustomShape 2"/>
          <p:cNvSpPr/>
          <p:nvPr/>
        </p:nvSpPr>
        <p:spPr>
          <a:xfrm>
            <a:off x="3835440" y="2121480"/>
            <a:ext cx="2287080" cy="2287440"/>
          </a:xfrm>
          <a:prstGeom prst="ellipse">
            <a:avLst/>
          </a:prstGeom>
          <a:noFill/>
          <a:ln w="28440">
            <a:solidFill>
              <a:srgbClr val="000000"/>
            </a:solidFill>
            <a:miter/>
          </a:ln>
        </p:spPr>
        <p:style>
          <a:lnRef idx="0">
            <a:scrgbClr r="0" g="0" b="0"/>
          </a:lnRef>
          <a:fillRef idx="0">
            <a:scrgbClr r="0" g="0" b="0"/>
          </a:fillRef>
          <a:effectRef idx="0">
            <a:scrgbClr r="0" g="0" b="0"/>
          </a:effectRef>
          <a:fontRef idx="minor"/>
        </p:style>
      </p:sp>
      <p:sp>
        <p:nvSpPr>
          <p:cNvPr id="178" name="CustomShape 3"/>
          <p:cNvSpPr/>
          <p:nvPr/>
        </p:nvSpPr>
        <p:spPr>
          <a:xfrm>
            <a:off x="5539320" y="2683800"/>
            <a:ext cx="1166760" cy="1167120"/>
          </a:xfrm>
          <a:prstGeom prst="ellipse">
            <a:avLst/>
          </a:prstGeom>
          <a:noFill/>
          <a:ln w="28440">
            <a:solidFill>
              <a:srgbClr val="000000"/>
            </a:solidFill>
            <a:miter/>
          </a:ln>
        </p:spPr>
        <p:style>
          <a:lnRef idx="0">
            <a:scrgbClr r="0" g="0" b="0"/>
          </a:lnRef>
          <a:fillRef idx="0">
            <a:scrgbClr r="0" g="0" b="0"/>
          </a:fillRef>
          <a:effectRef idx="0">
            <a:scrgbClr r="0" g="0" b="0"/>
          </a:effectRef>
          <a:fontRef idx="minor"/>
        </p:style>
      </p:sp>
      <p:sp>
        <p:nvSpPr>
          <p:cNvPr id="179" name="CustomShape 4"/>
          <p:cNvSpPr/>
          <p:nvPr/>
        </p:nvSpPr>
        <p:spPr>
          <a:xfrm>
            <a:off x="6522840" y="3081960"/>
            <a:ext cx="366480" cy="366120"/>
          </a:xfrm>
          <a:prstGeom prst="ellipse">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par>
                          <p:cTn id="11" fill="hold">
                            <p:stCondLst>
                              <p:cond delay="0"/>
                            </p:stCondLst>
                            <p:childTnLst>
                              <p:par>
                                <p:cTn id="12" presetID="1" presetClass="path" fill="hold" nodeType="afterEffect">
                                  <p:stCondLst>
                                    <p:cond delay="0"/>
                                  </p:stCondLst>
                                  <p:childTnLst>
                                    <p:animMotion origin="layout" path="M -3.33333E-006 -2.96296E-006 C -3.33333E-006 0.05672 -0.02591 0.10301 -0.05794 0.10301 C -0.08984 0.10301 -0.11588 0.05672 -0.11588 -2.96296E-006 C -0.11588 -0.05694 -0.08984 -0.10301 -0.05794 -0.10301 C -0.02591 -0.10301 -3.33333E-006 -0.05694 -3.33333E-006 -2.96296E-006 Z">
                                      <p:cBhvr>
                                        <p:cTn id="13" dur="2000" fill="hold"/>
                                        <p:tgtEl>
                                          <p:spTgt spid="179"/>
                                        </p:tgtEl>
                                      </p:cBhvr>
                                    </p:animMotion>
                                  </p:childTnLst>
                                </p:cTn>
                              </p:par>
                            </p:childTnLst>
                          </p:cTn>
                        </p:par>
                      </p:childTnLst>
                    </p:cTn>
                  </p:par>
                  <p:par>
                    <p:cTn id="14" fill="hold">
                      <p:stCondLst>
                        <p:cond delay="indefinite"/>
                      </p:stCondLst>
                      <p:childTnLst>
                        <p:par>
                          <p:cTn id="15" fill="hold">
                            <p:stCondLst>
                              <p:cond delay="0"/>
                            </p:stCondLst>
                            <p:childTnLst>
                              <p:par>
                                <p:cTn id="16" presetID="1" presetClass="entr" fill="hold" nodeType="clickEffect">
                                  <p:stCondLst>
                                    <p:cond delay="0"/>
                                  </p:stCondLst>
                                  <p:childTnLst>
                                    <p:set>
                                      <p:cBhvr>
                                        <p:cTn id="17" dur="1" fill="hold">
                                          <p:stCondLst>
                                            <p:cond delay="0"/>
                                          </p:stCondLst>
                                        </p:cTn>
                                        <p:tgtEl>
                                          <p:spTgt spid="177"/>
                                        </p:tgtEl>
                                        <p:attrNameLst>
                                          <p:attrName>style.visibility</p:attrName>
                                        </p:attrNameLst>
                                      </p:cBhvr>
                                      <p:to>
                                        <p:strVal val="visible"/>
                                      </p:to>
                                    </p:set>
                                  </p:childTnLst>
                                </p:cTn>
                              </p:par>
                            </p:childTnLst>
                          </p:cTn>
                        </p:par>
                        <p:par>
                          <p:cTn id="18" fill="hold">
                            <p:stCondLst>
                              <p:cond delay="0"/>
                            </p:stCondLst>
                            <p:childTnLst>
                              <p:par>
                                <p:cTn id="19" presetID="1" presetClass="path" fill="hold" nodeType="afterEffect">
                                  <p:stCondLst>
                                    <p:cond delay="0"/>
                                  </p:stCondLst>
                                  <p:childTnLst>
                                    <p:animMotion origin="layout" path="M -3.33333E-006 -2.96296E-006 C -3.33333E-006 0.11135 -0.05065 0.20185 -0.11341 0.20185 C -0.17591 0.20185 -0.22682 0.11135 -0.22682 -2.96296E-006 C -0.22682 -0.11157 -0.17591 -0.20162 -0.11341 -0.20162 C -0.05065 -0.20162 -3.33333E-006 -0.11157 -3.33333E-006 -2.96296E-006 Z">
                                      <p:cBhvr>
                                        <p:cTn id="20" dur="2000" fill="hold"/>
                                        <p:tgtEl>
                                          <p:spTgt spid="179"/>
                                        </p:tgtEl>
                                      </p:cBhvr>
                                    </p:animMotion>
                                  </p:childTnLst>
                                </p:cTn>
                              </p:par>
                              <p:par>
                                <p:cTn id="21" presetID="1" presetClass="path" fill="hold" nodeType="withEffect">
                                  <p:stCondLst>
                                    <p:cond delay="0"/>
                                  </p:stCondLst>
                                  <p:childTnLst>
                                    <p:animMotion origin="layout" path="M -8.33333E-007 -4.44444E-006 C -8.33333E-007 0.11135 -0.05065 0.20186 -0.11341 0.20186 C -0.17591 0.20186 -0.22682 0.11135 -0.22682 -4.44444E-006 C -0.22682 -0.11157 -0.17591 -0.20162 -0.11341 -0.20162 C -0.05065 -0.20162 -8.33333E-007 -0.11157 -8.33333E-007 -4.44444E-006 Z">
                                      <p:cBhvr>
                                        <p:cTn id="22" dur="2000" fill="hold"/>
                                        <p:tgtEl>
                                          <p:spTgt spid="17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80" name="TextShape 1"/>
          <p:cNvSpPr txBox="1"/>
          <p:nvPr/>
        </p:nvSpPr>
        <p:spPr>
          <a:xfrm>
            <a:off x="692640" y="30168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Epicycles</a:t>
            </a:r>
            <a:endParaRPr lang="de-DE" sz="4400" b="0" strike="noStrike" spc="-1">
              <a:solidFill>
                <a:srgbClr val="000000"/>
              </a:solidFill>
              <a:latin typeface="Calibri"/>
            </a:endParaRPr>
          </a:p>
        </p:txBody>
      </p:sp>
      <p:pic>
        <p:nvPicPr>
          <p:cNvPr id="6" name="anim1">
            <a:hlinkClick r:id="" action="ppaction://media"/>
            <a:extLst>
              <a:ext uri="{FF2B5EF4-FFF2-40B4-BE49-F238E27FC236}">
                <a16:creationId xmlns:a16="http://schemas.microsoft.com/office/drawing/2014/main" id="{D77CAE7E-F709-F08F-2A21-A4DF6245ED3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88188" y="1397160"/>
            <a:ext cx="4136067" cy="38179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9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81" name="TextShape 1"/>
          <p:cNvSpPr txBox="1"/>
          <p:nvPr/>
        </p:nvSpPr>
        <p:spPr>
          <a:xfrm>
            <a:off x="692640" y="30168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Epicycles</a:t>
            </a:r>
            <a:endParaRPr lang="de-DE" sz="4400" b="0" strike="noStrike" spc="-1">
              <a:solidFill>
                <a:srgbClr val="000000"/>
              </a:solidFill>
              <a:latin typeface="Calibri"/>
            </a:endParaRPr>
          </a:p>
        </p:txBody>
      </p:sp>
      <p:sp>
        <p:nvSpPr>
          <p:cNvPr id="2" name="CustomShape 2">
            <a:extLst>
              <a:ext uri="{FF2B5EF4-FFF2-40B4-BE49-F238E27FC236}">
                <a16:creationId xmlns:a16="http://schemas.microsoft.com/office/drawing/2014/main" id="{32BB2DEE-3A33-D694-A545-450264BD4E80}"/>
              </a:ext>
            </a:extLst>
          </p:cNvPr>
          <p:cNvSpPr/>
          <p:nvPr/>
        </p:nvSpPr>
        <p:spPr>
          <a:xfrm>
            <a:off x="3838704" y="2123970"/>
            <a:ext cx="2287080" cy="2287440"/>
          </a:xfrm>
          <a:prstGeom prst="ellipse">
            <a:avLst/>
          </a:prstGeom>
          <a:noFill/>
          <a:ln w="28440">
            <a:solidFill>
              <a:srgbClr val="BFBFBF"/>
            </a:solidFill>
            <a:miter/>
          </a:ln>
        </p:spPr>
        <p:style>
          <a:lnRef idx="0">
            <a:scrgbClr r="0" g="0" b="0"/>
          </a:lnRef>
          <a:fillRef idx="0">
            <a:scrgbClr r="0" g="0" b="0"/>
          </a:fillRef>
          <a:effectRef idx="0">
            <a:scrgbClr r="0" g="0" b="0"/>
          </a:effectRef>
          <a:fontRef idx="minor"/>
        </p:style>
      </p:sp>
      <p:sp>
        <p:nvSpPr>
          <p:cNvPr id="3" name="CustomShape 3">
            <a:extLst>
              <a:ext uri="{FF2B5EF4-FFF2-40B4-BE49-F238E27FC236}">
                <a16:creationId xmlns:a16="http://schemas.microsoft.com/office/drawing/2014/main" id="{3BBDCB8F-F0D1-AEA7-5C1C-6A9F5CFC731E}"/>
              </a:ext>
            </a:extLst>
          </p:cNvPr>
          <p:cNvSpPr/>
          <p:nvPr/>
        </p:nvSpPr>
        <p:spPr>
          <a:xfrm>
            <a:off x="5451144" y="2679090"/>
            <a:ext cx="1166760" cy="1167120"/>
          </a:xfrm>
          <a:prstGeom prst="ellipse">
            <a:avLst/>
          </a:prstGeom>
          <a:noFill/>
          <a:ln w="28440">
            <a:solidFill>
              <a:srgbClr val="BFBFBF"/>
            </a:solidFill>
            <a:miter/>
          </a:ln>
        </p:spPr>
        <p:style>
          <a:lnRef idx="0">
            <a:scrgbClr r="0" g="0" b="0"/>
          </a:lnRef>
          <a:fillRef idx="0">
            <a:scrgbClr r="0" g="0" b="0"/>
          </a:fillRef>
          <a:effectRef idx="0">
            <a:scrgbClr r="0" g="0" b="0"/>
          </a:effectRef>
          <a:fontRef idx="minor"/>
        </p:style>
      </p:sp>
      <p:sp>
        <p:nvSpPr>
          <p:cNvPr id="4" name="CustomShape 4">
            <a:extLst>
              <a:ext uri="{FF2B5EF4-FFF2-40B4-BE49-F238E27FC236}">
                <a16:creationId xmlns:a16="http://schemas.microsoft.com/office/drawing/2014/main" id="{F6351A30-5FCE-5F03-C6B5-35A823F8117B}"/>
              </a:ext>
            </a:extLst>
          </p:cNvPr>
          <p:cNvSpPr/>
          <p:nvPr/>
        </p:nvSpPr>
        <p:spPr>
          <a:xfrm>
            <a:off x="4974144" y="3280650"/>
            <a:ext cx="1151280" cy="360"/>
          </a:xfrm>
          <a:custGeom>
            <a:avLst/>
            <a:gdLst/>
            <a:ahLst/>
            <a:cxnLst/>
            <a:rect l="l" t="t" r="r" b="b"/>
            <a:pathLst>
              <a:path w="21600" h="21600">
                <a:moveTo>
                  <a:pt x="0" y="0"/>
                </a:moveTo>
                <a:lnTo>
                  <a:pt x="21600" y="21600"/>
                </a:lnTo>
              </a:path>
            </a:pathLst>
          </a:custGeom>
          <a:noFill/>
          <a:ln w="57240">
            <a:solidFill>
              <a:srgbClr val="000000"/>
            </a:solidFill>
            <a:miter/>
            <a:tailEnd type="triangle" w="med" len="med"/>
          </a:ln>
        </p:spPr>
        <p:style>
          <a:lnRef idx="0">
            <a:scrgbClr r="0" g="0" b="0"/>
          </a:lnRef>
          <a:fillRef idx="0">
            <a:scrgbClr r="0" g="0" b="0"/>
          </a:fillRef>
          <a:effectRef idx="0">
            <a:scrgbClr r="0" g="0" b="0"/>
          </a:effectRef>
          <a:fontRef idx="minor"/>
        </p:style>
      </p:sp>
      <p:sp>
        <p:nvSpPr>
          <p:cNvPr id="5" name="CustomShape 5">
            <a:extLst>
              <a:ext uri="{FF2B5EF4-FFF2-40B4-BE49-F238E27FC236}">
                <a16:creationId xmlns:a16="http://schemas.microsoft.com/office/drawing/2014/main" id="{CA9F08C3-41A2-F7C7-D3AB-988CB3ECD081}"/>
              </a:ext>
            </a:extLst>
          </p:cNvPr>
          <p:cNvSpPr/>
          <p:nvPr/>
        </p:nvSpPr>
        <p:spPr>
          <a:xfrm flipV="1">
            <a:off x="6126504" y="3277770"/>
            <a:ext cx="491760" cy="5040"/>
          </a:xfrm>
          <a:custGeom>
            <a:avLst/>
            <a:gdLst/>
            <a:ahLst/>
            <a:cxnLst/>
            <a:rect l="l" t="t" r="r" b="b"/>
            <a:pathLst>
              <a:path w="21600" h="21600">
                <a:moveTo>
                  <a:pt x="0" y="0"/>
                </a:moveTo>
                <a:lnTo>
                  <a:pt x="21600" y="21600"/>
                </a:lnTo>
              </a:path>
            </a:pathLst>
          </a:custGeom>
          <a:noFill/>
          <a:ln w="5724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Grafik 185"/>
          <p:cNvPicPr/>
          <p:nvPr/>
        </p:nvPicPr>
        <p:blipFill>
          <a:blip r:embed="rId2"/>
          <a:srcRect l="19359" t="36603" r="22547" b="35919"/>
          <a:stretch/>
        </p:blipFill>
        <p:spPr>
          <a:xfrm>
            <a:off x="5577840" y="1737360"/>
            <a:ext cx="3749040" cy="681480"/>
          </a:xfrm>
          <a:prstGeom prst="rect">
            <a:avLst/>
          </a:prstGeom>
          <a:ln>
            <a:noFill/>
          </a:ln>
        </p:spPr>
      </p:pic>
      <p:pic>
        <p:nvPicPr>
          <p:cNvPr id="187" name="Grafik 186"/>
          <p:cNvPicPr/>
          <p:nvPr/>
        </p:nvPicPr>
        <p:blipFill>
          <a:blip r:embed="rId3"/>
          <a:srcRect l="33438" t="5777" r="10225" b="17572"/>
          <a:stretch/>
        </p:blipFill>
        <p:spPr>
          <a:xfrm>
            <a:off x="570600" y="2103120"/>
            <a:ext cx="3635640" cy="2044800"/>
          </a:xfrm>
          <a:prstGeom prst="rect">
            <a:avLst/>
          </a:prstGeom>
          <a:ln>
            <a:noFill/>
          </a:ln>
        </p:spPr>
      </p:pic>
      <p:pic>
        <p:nvPicPr>
          <p:cNvPr id="188" name="Grafik 187"/>
          <p:cNvPicPr/>
          <p:nvPr/>
        </p:nvPicPr>
        <p:blipFill>
          <a:blip r:embed="rId4"/>
          <a:srcRect l="20778" t="22140" r="22894" b="33541"/>
          <a:stretch/>
        </p:blipFill>
        <p:spPr>
          <a:xfrm>
            <a:off x="5577840" y="2632320"/>
            <a:ext cx="3634920" cy="908640"/>
          </a:xfrm>
          <a:prstGeom prst="rect">
            <a:avLst/>
          </a:prstGeom>
          <a:ln>
            <a:noFill/>
          </a:ln>
        </p:spPr>
      </p:pic>
      <p:sp>
        <p:nvSpPr>
          <p:cNvPr id="189" name="Line 1"/>
          <p:cNvSpPr/>
          <p:nvPr/>
        </p:nvSpPr>
        <p:spPr>
          <a:xfrm>
            <a:off x="4480560" y="3108960"/>
            <a:ext cx="822960" cy="0"/>
          </a:xfrm>
          <a:prstGeom prst="line">
            <a:avLst/>
          </a:prstGeom>
          <a:ln w="57240">
            <a:solidFill>
              <a:srgbClr val="000000"/>
            </a:solidFill>
            <a:round/>
            <a:tailEnd type="triangle" w="med" len="med"/>
          </a:ln>
        </p:spPr>
        <p:style>
          <a:lnRef idx="0">
            <a:scrgbClr r="0" g="0" b="0"/>
          </a:lnRef>
          <a:fillRef idx="0">
            <a:scrgbClr r="0" g="0" b="0"/>
          </a:fillRef>
          <a:effectRef idx="0">
            <a:scrgbClr r="0" g="0" b="0"/>
          </a:effectRef>
          <a:fontRef idx="minor"/>
        </p:style>
      </p:sp>
      <p:sp>
        <p:nvSpPr>
          <p:cNvPr id="190" name="TextShape 2"/>
          <p:cNvSpPr txBox="1"/>
          <p:nvPr/>
        </p:nvSpPr>
        <p:spPr>
          <a:xfrm>
            <a:off x="7168320" y="2072520"/>
            <a:ext cx="457200" cy="546120"/>
          </a:xfrm>
          <a:prstGeom prst="rect">
            <a:avLst/>
          </a:prstGeom>
          <a:noFill/>
          <a:ln>
            <a:noFill/>
          </a:ln>
        </p:spPr>
        <p:txBody>
          <a:bodyPr lIns="90000" tIns="45000" rIns="90000" bIns="45000" anchor="ctr">
            <a:noAutofit/>
          </a:bodyPr>
          <a:lstStyle/>
          <a:p>
            <a:pPr algn="ctr"/>
            <a:r>
              <a:rPr lang="en-US" sz="3200" b="0" strike="noStrike" spc="-1">
                <a:latin typeface="Arial"/>
              </a:rPr>
              <a:t>+</a:t>
            </a:r>
          </a:p>
        </p:txBody>
      </p:sp>
      <p:sp>
        <p:nvSpPr>
          <p:cNvPr id="191" name="TextShape 3"/>
          <p:cNvSpPr txBox="1"/>
          <p:nvPr/>
        </p:nvSpPr>
        <p:spPr>
          <a:xfrm>
            <a:off x="7187760" y="3261240"/>
            <a:ext cx="457200" cy="546120"/>
          </a:xfrm>
          <a:prstGeom prst="rect">
            <a:avLst/>
          </a:prstGeom>
          <a:noFill/>
          <a:ln>
            <a:noFill/>
          </a:ln>
        </p:spPr>
        <p:txBody>
          <a:bodyPr lIns="90000" tIns="45000" rIns="90000" bIns="45000" anchor="ctr">
            <a:noAutofit/>
          </a:bodyPr>
          <a:lstStyle/>
          <a:p>
            <a:pPr algn="ctr"/>
            <a:r>
              <a:rPr lang="en-US" sz="3200" b="0" strike="noStrike" spc="-1">
                <a:latin typeface="Arial"/>
              </a:rPr>
              <a:t>+</a:t>
            </a:r>
          </a:p>
        </p:txBody>
      </p:sp>
      <p:pic>
        <p:nvPicPr>
          <p:cNvPr id="192" name="Grafik 191"/>
          <p:cNvPicPr/>
          <p:nvPr/>
        </p:nvPicPr>
        <p:blipFill>
          <a:blip r:embed="rId5"/>
          <a:srcRect l="29921" t="18154" r="13745" b="38144"/>
          <a:stretch/>
        </p:blipFill>
        <p:spPr>
          <a:xfrm>
            <a:off x="5577840" y="3809880"/>
            <a:ext cx="3635640" cy="909720"/>
          </a:xfrm>
          <a:prstGeom prst="rect">
            <a:avLst/>
          </a:prstGeom>
          <a:ln>
            <a:noFill/>
          </a:ln>
        </p:spPr>
      </p:pic>
      <p:sp>
        <p:nvSpPr>
          <p:cNvPr id="193" name="TextShape 4"/>
          <p:cNvSpPr txBox="1"/>
          <p:nvPr/>
        </p:nvSpPr>
        <p:spPr>
          <a:xfrm>
            <a:off x="693000" y="30204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Fourier Transform</a:t>
            </a:r>
            <a:endParaRPr lang="en-US" sz="44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Grafik 193"/>
          <p:cNvPicPr/>
          <p:nvPr/>
        </p:nvPicPr>
        <p:blipFill>
          <a:blip r:embed="rId2"/>
          <a:stretch/>
        </p:blipFill>
        <p:spPr>
          <a:xfrm>
            <a:off x="892080" y="2056680"/>
            <a:ext cx="3602880" cy="2295000"/>
          </a:xfrm>
          <a:prstGeom prst="rect">
            <a:avLst/>
          </a:prstGeom>
          <a:ln>
            <a:noFill/>
          </a:ln>
        </p:spPr>
      </p:pic>
      <p:pic>
        <p:nvPicPr>
          <p:cNvPr id="195" name="Grafik 194"/>
          <p:cNvPicPr/>
          <p:nvPr/>
        </p:nvPicPr>
        <p:blipFill>
          <a:blip r:embed="rId3"/>
          <a:srcRect l="19359" t="36603" r="22547" b="35919"/>
          <a:stretch/>
        </p:blipFill>
        <p:spPr>
          <a:xfrm>
            <a:off x="5253840" y="1737360"/>
            <a:ext cx="3749040" cy="681480"/>
          </a:xfrm>
          <a:prstGeom prst="rect">
            <a:avLst/>
          </a:prstGeom>
          <a:ln>
            <a:noFill/>
          </a:ln>
        </p:spPr>
      </p:pic>
      <p:pic>
        <p:nvPicPr>
          <p:cNvPr id="196" name="Grafik 195"/>
          <p:cNvPicPr/>
          <p:nvPr/>
        </p:nvPicPr>
        <p:blipFill>
          <a:blip r:embed="rId4"/>
          <a:srcRect l="20778" t="22140" r="22894" b="33541"/>
          <a:stretch/>
        </p:blipFill>
        <p:spPr>
          <a:xfrm>
            <a:off x="5253840" y="2632320"/>
            <a:ext cx="3634920" cy="908640"/>
          </a:xfrm>
          <a:prstGeom prst="rect">
            <a:avLst/>
          </a:prstGeom>
          <a:ln>
            <a:noFill/>
          </a:ln>
        </p:spPr>
      </p:pic>
      <p:sp>
        <p:nvSpPr>
          <p:cNvPr id="197" name="Line 1"/>
          <p:cNvSpPr/>
          <p:nvPr/>
        </p:nvSpPr>
        <p:spPr>
          <a:xfrm>
            <a:off x="4160520" y="3108960"/>
            <a:ext cx="822960" cy="0"/>
          </a:xfrm>
          <a:prstGeom prst="line">
            <a:avLst/>
          </a:prstGeom>
          <a:ln w="57240">
            <a:solidFill>
              <a:srgbClr val="000000"/>
            </a:solidFill>
            <a:round/>
            <a:tailEnd type="triangle" w="med" len="med"/>
          </a:ln>
        </p:spPr>
        <p:style>
          <a:lnRef idx="0">
            <a:scrgbClr r="0" g="0" b="0"/>
          </a:lnRef>
          <a:fillRef idx="0">
            <a:scrgbClr r="0" g="0" b="0"/>
          </a:fillRef>
          <a:effectRef idx="0">
            <a:scrgbClr r="0" g="0" b="0"/>
          </a:effectRef>
          <a:fontRef idx="minor"/>
        </p:style>
      </p:sp>
      <p:sp>
        <p:nvSpPr>
          <p:cNvPr id="198" name="TextShape 2"/>
          <p:cNvSpPr txBox="1"/>
          <p:nvPr/>
        </p:nvSpPr>
        <p:spPr>
          <a:xfrm>
            <a:off x="6844320" y="2072520"/>
            <a:ext cx="457200" cy="546120"/>
          </a:xfrm>
          <a:prstGeom prst="rect">
            <a:avLst/>
          </a:prstGeom>
          <a:noFill/>
          <a:ln>
            <a:noFill/>
          </a:ln>
        </p:spPr>
        <p:txBody>
          <a:bodyPr lIns="90000" tIns="45000" rIns="90000" bIns="45000" anchor="ctr">
            <a:noAutofit/>
          </a:bodyPr>
          <a:lstStyle/>
          <a:p>
            <a:pPr algn="ctr"/>
            <a:r>
              <a:rPr lang="en-US" sz="3200" b="0" strike="noStrike" spc="-1">
                <a:latin typeface="Arial"/>
              </a:rPr>
              <a:t>+</a:t>
            </a:r>
          </a:p>
        </p:txBody>
      </p:sp>
      <p:sp>
        <p:nvSpPr>
          <p:cNvPr id="199" name="TextShape 3"/>
          <p:cNvSpPr txBox="1"/>
          <p:nvPr/>
        </p:nvSpPr>
        <p:spPr>
          <a:xfrm>
            <a:off x="6863760" y="3261240"/>
            <a:ext cx="457200" cy="546120"/>
          </a:xfrm>
          <a:prstGeom prst="rect">
            <a:avLst/>
          </a:prstGeom>
          <a:noFill/>
          <a:ln>
            <a:noFill/>
          </a:ln>
        </p:spPr>
        <p:txBody>
          <a:bodyPr lIns="90000" tIns="45000" rIns="90000" bIns="45000" anchor="ctr">
            <a:noAutofit/>
          </a:bodyPr>
          <a:lstStyle/>
          <a:p>
            <a:pPr algn="ctr"/>
            <a:r>
              <a:rPr lang="en-US" sz="3200" b="0" strike="noStrike" spc="-1">
                <a:latin typeface="Arial"/>
              </a:rPr>
              <a:t>+</a:t>
            </a:r>
          </a:p>
        </p:txBody>
      </p:sp>
      <p:pic>
        <p:nvPicPr>
          <p:cNvPr id="200" name="Grafik 199"/>
          <p:cNvPicPr/>
          <p:nvPr/>
        </p:nvPicPr>
        <p:blipFill>
          <a:blip r:embed="rId5"/>
          <a:srcRect l="29921" t="18154" r="13745" b="38144"/>
          <a:stretch/>
        </p:blipFill>
        <p:spPr>
          <a:xfrm>
            <a:off x="5253840" y="3809880"/>
            <a:ext cx="3635640" cy="909720"/>
          </a:xfrm>
          <a:prstGeom prst="rect">
            <a:avLst/>
          </a:prstGeom>
          <a:ln>
            <a:noFill/>
          </a:ln>
        </p:spPr>
      </p:pic>
      <p:sp>
        <p:nvSpPr>
          <p:cNvPr id="201" name="TextShape 4"/>
          <p:cNvSpPr txBox="1"/>
          <p:nvPr/>
        </p:nvSpPr>
        <p:spPr>
          <a:xfrm>
            <a:off x="693000" y="30204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Discrete Fourier Transform</a:t>
            </a:r>
            <a:endParaRPr lang="en-US" sz="44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Grafik 201"/>
          <p:cNvPicPr/>
          <p:nvPr/>
        </p:nvPicPr>
        <p:blipFill>
          <a:blip r:embed="rId2"/>
          <a:srcRect l="13342"/>
          <a:stretch/>
        </p:blipFill>
        <p:spPr>
          <a:xfrm>
            <a:off x="238320" y="2021760"/>
            <a:ext cx="3309480" cy="2432880"/>
          </a:xfrm>
          <a:prstGeom prst="rect">
            <a:avLst/>
          </a:prstGeom>
          <a:ln>
            <a:noFill/>
          </a:ln>
        </p:spPr>
      </p:pic>
      <p:pic>
        <p:nvPicPr>
          <p:cNvPr id="203" name="Grafik 202"/>
          <p:cNvPicPr/>
          <p:nvPr/>
        </p:nvPicPr>
        <p:blipFill>
          <a:blip r:embed="rId3"/>
          <a:srcRect l="30774" t="36603" r="32212" b="35919"/>
          <a:stretch/>
        </p:blipFill>
        <p:spPr>
          <a:xfrm>
            <a:off x="3820680" y="1684800"/>
            <a:ext cx="2531520" cy="722520"/>
          </a:xfrm>
          <a:prstGeom prst="rect">
            <a:avLst/>
          </a:prstGeom>
          <a:ln>
            <a:noFill/>
          </a:ln>
        </p:spPr>
      </p:pic>
      <p:pic>
        <p:nvPicPr>
          <p:cNvPr id="204" name="Grafik 203"/>
          <p:cNvPicPr/>
          <p:nvPr/>
        </p:nvPicPr>
        <p:blipFill>
          <a:blip r:embed="rId4"/>
          <a:srcRect l="31308" t="22140" r="31681" b="33541"/>
          <a:stretch/>
        </p:blipFill>
        <p:spPr>
          <a:xfrm>
            <a:off x="3820680" y="2633400"/>
            <a:ext cx="2531520" cy="964080"/>
          </a:xfrm>
          <a:prstGeom prst="rect">
            <a:avLst/>
          </a:prstGeom>
          <a:ln>
            <a:noFill/>
          </a:ln>
        </p:spPr>
      </p:pic>
      <p:sp>
        <p:nvSpPr>
          <p:cNvPr id="205" name="Line 1"/>
          <p:cNvSpPr/>
          <p:nvPr/>
        </p:nvSpPr>
        <p:spPr>
          <a:xfrm>
            <a:off x="3145680" y="3137400"/>
            <a:ext cx="463320" cy="0"/>
          </a:xfrm>
          <a:prstGeom prst="line">
            <a:avLst/>
          </a:prstGeom>
          <a:ln w="57240">
            <a:solidFill>
              <a:srgbClr val="000000"/>
            </a:solidFill>
            <a:round/>
            <a:tailEnd type="triangle" w="med" len="med"/>
          </a:ln>
        </p:spPr>
        <p:style>
          <a:lnRef idx="0">
            <a:scrgbClr r="0" g="0" b="0"/>
          </a:lnRef>
          <a:fillRef idx="0">
            <a:scrgbClr r="0" g="0" b="0"/>
          </a:fillRef>
          <a:effectRef idx="0">
            <a:scrgbClr r="0" g="0" b="0"/>
          </a:effectRef>
          <a:fontRef idx="minor"/>
        </p:style>
      </p:sp>
      <p:sp>
        <p:nvSpPr>
          <p:cNvPr id="206" name="TextShape 2"/>
          <p:cNvSpPr txBox="1"/>
          <p:nvPr/>
        </p:nvSpPr>
        <p:spPr>
          <a:xfrm>
            <a:off x="4784760" y="1987920"/>
            <a:ext cx="484920" cy="684000"/>
          </a:xfrm>
          <a:prstGeom prst="rect">
            <a:avLst/>
          </a:prstGeom>
          <a:noFill/>
          <a:ln>
            <a:noFill/>
          </a:ln>
        </p:spPr>
        <p:txBody>
          <a:bodyPr lIns="90000" tIns="45000" rIns="90000" bIns="45000" anchor="ctr">
            <a:noAutofit/>
          </a:bodyPr>
          <a:lstStyle/>
          <a:p>
            <a:pPr algn="ctr"/>
            <a:r>
              <a:rPr lang="en-US" sz="3200" b="0" strike="noStrike" spc="-1">
                <a:latin typeface="Arial"/>
              </a:rPr>
              <a:t>+</a:t>
            </a:r>
          </a:p>
        </p:txBody>
      </p:sp>
      <p:sp>
        <p:nvSpPr>
          <p:cNvPr id="207" name="TextShape 3"/>
          <p:cNvSpPr txBox="1"/>
          <p:nvPr/>
        </p:nvSpPr>
        <p:spPr>
          <a:xfrm>
            <a:off x="4784760" y="3247560"/>
            <a:ext cx="484920" cy="685080"/>
          </a:xfrm>
          <a:prstGeom prst="rect">
            <a:avLst/>
          </a:prstGeom>
          <a:noFill/>
          <a:ln>
            <a:noFill/>
          </a:ln>
        </p:spPr>
        <p:txBody>
          <a:bodyPr lIns="90000" tIns="45000" rIns="90000" bIns="45000" anchor="ctr">
            <a:noAutofit/>
          </a:bodyPr>
          <a:lstStyle/>
          <a:p>
            <a:pPr algn="ctr"/>
            <a:r>
              <a:rPr lang="en-US" sz="3200" b="0" strike="noStrike" spc="-1">
                <a:latin typeface="Arial"/>
              </a:rPr>
              <a:t>+</a:t>
            </a:r>
          </a:p>
        </p:txBody>
      </p:sp>
      <p:pic>
        <p:nvPicPr>
          <p:cNvPr id="208" name="Grafik 207"/>
          <p:cNvPicPr/>
          <p:nvPr/>
        </p:nvPicPr>
        <p:blipFill>
          <a:blip r:embed="rId5"/>
          <a:srcRect l="40450" t="18154" r="22361" b="38144"/>
          <a:stretch/>
        </p:blipFill>
        <p:spPr>
          <a:xfrm>
            <a:off x="3820680" y="3882240"/>
            <a:ext cx="2543760" cy="964080"/>
          </a:xfrm>
          <a:prstGeom prst="rect">
            <a:avLst/>
          </a:prstGeom>
          <a:ln>
            <a:noFill/>
          </a:ln>
        </p:spPr>
      </p:pic>
      <p:sp>
        <p:nvSpPr>
          <p:cNvPr id="209" name="Line 4"/>
          <p:cNvSpPr/>
          <p:nvPr/>
        </p:nvSpPr>
        <p:spPr>
          <a:xfrm>
            <a:off x="6467760" y="3137400"/>
            <a:ext cx="463320" cy="0"/>
          </a:xfrm>
          <a:prstGeom prst="line">
            <a:avLst/>
          </a:prstGeom>
          <a:ln w="57240">
            <a:solidFill>
              <a:srgbClr val="000000"/>
            </a:solidFill>
            <a:round/>
            <a:tailEnd type="triangle" w="med" len="med"/>
          </a:ln>
        </p:spPr>
        <p:style>
          <a:lnRef idx="0">
            <a:scrgbClr r="0" g="0" b="0"/>
          </a:lnRef>
          <a:fillRef idx="0">
            <a:scrgbClr r="0" g="0" b="0"/>
          </a:fillRef>
          <a:effectRef idx="0">
            <a:scrgbClr r="0" g="0" b="0"/>
          </a:effectRef>
          <a:fontRef idx="minor"/>
        </p:style>
      </p:sp>
      <p:pic>
        <p:nvPicPr>
          <p:cNvPr id="210" name="Grafik 209"/>
          <p:cNvPicPr/>
          <p:nvPr/>
        </p:nvPicPr>
        <p:blipFill>
          <a:blip r:embed="rId6"/>
          <a:srcRect r="4238"/>
          <a:stretch/>
        </p:blipFill>
        <p:spPr>
          <a:xfrm>
            <a:off x="7041240" y="2103480"/>
            <a:ext cx="2732040" cy="2295000"/>
          </a:xfrm>
          <a:prstGeom prst="rect">
            <a:avLst/>
          </a:prstGeom>
          <a:ln>
            <a:noFill/>
          </a:ln>
        </p:spPr>
      </p:pic>
      <p:sp>
        <p:nvSpPr>
          <p:cNvPr id="211" name="TextShape 5"/>
          <p:cNvSpPr txBox="1"/>
          <p:nvPr/>
        </p:nvSpPr>
        <p:spPr>
          <a:xfrm>
            <a:off x="693000" y="30204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Discrete Fourier Transform</a:t>
            </a:r>
            <a:endParaRPr lang="en-US" sz="44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2" name="Formula 1"/>
              <p:cNvSpPr txBox="1"/>
              <p:nvPr/>
            </p:nvSpPr>
            <p:spPr>
              <a:xfrm>
                <a:off x="3566160" y="2093400"/>
                <a:ext cx="3059640" cy="83268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𝑘</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nary>
                        <m:naryPr>
                          <m:chr m:val="∑"/>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sub>
                        <m:sup>
                          <m:r>
                            <a:rPr>
                              <a:latin typeface="Cambria Math" panose="02040503050406030204" pitchFamily="18" charset="0"/>
                            </a:rPr>
                            <m:t>𝑁</m:t>
                          </m:r>
                          <m:r>
                            <a:rPr>
                              <a:latin typeface="Cambria Math" panose="02040503050406030204" pitchFamily="18" charset="0"/>
                            </a:rPr>
                            <m:t>−</m:t>
                          </m:r>
                          <m:r>
                            <a:rPr>
                              <a:latin typeface="Cambria Math" panose="02040503050406030204" pitchFamily="18" charset="0"/>
                            </a:rPr>
                            <m:t>1</m:t>
                          </m:r>
                        </m:sup>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e>
                      </m:nary>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13" name="Formula 2"/>
              <p:cNvSpPr txBox="1"/>
              <p:nvPr/>
            </p:nvSpPr>
            <p:spPr>
              <a:xfrm>
                <a:off x="1422720" y="3108960"/>
                <a:ext cx="6898320" cy="7945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𝑘</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1</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2</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r>
                        <a:rPr>
                          <a:latin typeface="Cambria Math" panose="02040503050406030204" pitchFamily="18" charset="0"/>
                        </a:rPr>
                        <m:t>+…</m:t>
                      </m:r>
                    </m:oMath>
                  </m:oMathPara>
                </a14:m>
                <a:endParaRPr/>
              </a:p>
            </p:txBody>
          </p:sp>
        </mc:Choice>
        <mc:Fallback xmlns="" xmlns:p14="http://schemas.microsoft.com/office/powerpoint/2010/main" xmlns:p15="http://schemas.microsoft.com/office/powerpoint/2012/main"/>
      </mc:AlternateContent>
      <p:sp>
        <p:nvSpPr>
          <p:cNvPr id="214" name="TextShape 3"/>
          <p:cNvSpPr txBox="1"/>
          <p:nvPr/>
        </p:nvSpPr>
        <p:spPr>
          <a:xfrm>
            <a:off x="693000" y="30204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 name="Formula 1"/>
              <p:cNvSpPr txBox="1"/>
              <p:nvPr/>
            </p:nvSpPr>
            <p:spPr>
              <a:xfrm>
                <a:off x="4206240" y="2011680"/>
                <a:ext cx="1774080" cy="79452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up>
                      </m:sSup>
                    </m:oMath>
                  </m:oMathPara>
                </a14:m>
                <a:endParaRPr/>
              </a:p>
            </p:txBody>
          </p:sp>
        </mc:Choice>
        <mc:Fallback xmlns="" xmlns:p14="http://schemas.microsoft.com/office/powerpoint/2010/main" xmlns:p15="http://schemas.microsoft.com/office/powerpoint/2012/main"/>
      </mc:AlternateContent>
      <mc:AlternateContent xmlns:mc="http://schemas.openxmlformats.org/markup-compatibility/2006" xmlns:a14="http://schemas.microsoft.com/office/drawing/2010/main">
        <mc:Choice Requires="a14">
          <p:sp>
            <p:nvSpPr>
              <p:cNvPr id="216" name="Formula 2"/>
              <p:cNvSpPr txBox="1"/>
              <p:nvPr/>
            </p:nvSpPr>
            <p:spPr>
              <a:xfrm>
                <a:off x="2468880" y="3216240"/>
                <a:ext cx="5104800" cy="71568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m:t>
                          </m:r>
                        </m:sub>
                      </m:sSub>
                      <m:d>
                        <m:dPr>
                          <m:ctrlPr>
                            <a:rPr i="1">
                              <a:latin typeface="Cambria Math" panose="02040503050406030204" pitchFamily="18" charset="0"/>
                            </a:rPr>
                          </m:ctrlPr>
                        </m:dPr>
                        <m:e>
                          <m:r>
                            <a:rPr>
                              <a:latin typeface="Cambria Math" panose="02040503050406030204" pitchFamily="18" charset="0"/>
                            </a:rPr>
                            <m:t>𝑐𝑜𝑠</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e>
                          </m:d>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𝑠𝑖𝑛</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𝑁</m:t>
                                  </m:r>
                                </m:den>
                              </m:f>
                            </m:e>
                          </m:d>
                        </m:e>
                      </m:d>
                    </m:oMath>
                  </m:oMathPara>
                </a14:m>
                <a:endParaRPr/>
              </a:p>
            </p:txBody>
          </p:sp>
        </mc:Choice>
        <mc:Fallback xmlns="" xmlns:p14="http://schemas.microsoft.com/office/powerpoint/2010/main" xmlns:p15="http://schemas.microsoft.com/office/powerpoint/2012/main"/>
      </mc:AlternateContent>
      <p:sp>
        <p:nvSpPr>
          <p:cNvPr id="217" name="TextShape 3"/>
          <p:cNvSpPr txBox="1"/>
          <p:nvPr/>
        </p:nvSpPr>
        <p:spPr>
          <a:xfrm>
            <a:off x="693360" y="302400"/>
            <a:ext cx="8693640" cy="1095480"/>
          </a:xfrm>
          <a:prstGeom prst="rect">
            <a:avLst/>
          </a:prstGeom>
          <a:noFill/>
          <a:ln>
            <a:noFill/>
          </a:ln>
        </p:spPr>
        <p:txBody>
          <a:bodyPr anchor="ctr">
            <a:noAutofit/>
          </a:bodyPr>
          <a:lstStyle/>
          <a:p>
            <a:pPr>
              <a:lnSpc>
                <a:spcPct val="90000"/>
              </a:lnSpc>
            </a:pPr>
            <a:r>
              <a:rPr lang="de-CH" sz="4400" b="0" strike="noStrike" spc="-1">
                <a:solidFill>
                  <a:srgbClr val="000000"/>
                </a:solidFill>
                <a:latin typeface="Garamond"/>
              </a:rPr>
              <a:t>Inverse Discrete Fourier Transform</a:t>
            </a:r>
            <a:endParaRPr lang="en-US" sz="4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508</Words>
  <Application>Microsoft Office PowerPoint</Application>
  <PresentationFormat>Benutzerdefiniert</PresentationFormat>
  <Paragraphs>79</Paragraphs>
  <Slides>19</Slides>
  <Notes>4</Notes>
  <HiddenSlides>0</HiddenSlides>
  <MMClips>4</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19</vt:i4>
      </vt:variant>
    </vt:vector>
  </HeadingPairs>
  <TitlesOfParts>
    <vt:vector size="30" baseType="lpstr">
      <vt:lpstr>Arial</vt:lpstr>
      <vt:lpstr>Calibri</vt:lpstr>
      <vt:lpstr>Cambria Math</vt:lpstr>
      <vt:lpstr>Garamond</vt:lpstr>
      <vt:lpstr>Symbol</vt:lpstr>
      <vt:lpstr>Times New Roman</vt:lpstr>
      <vt:lpstr>Wingdings</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
  <dc:description/>
  <cp:lastModifiedBy>Noah Birmanns (KLW)</cp:lastModifiedBy>
  <cp:revision>15</cp:revision>
  <dcterms:created xsi:type="dcterms:W3CDTF">2022-09-03T18:28:40Z</dcterms:created>
  <dcterms:modified xsi:type="dcterms:W3CDTF">2022-09-16T13:39:38Z</dcterms:modified>
  <dc:language>en-US</dc:language>
</cp:coreProperties>
</file>