
<file path=[Content_Types].xml><?xml version="1.0" encoding="utf-8"?>
<Types xmlns="http://schemas.openxmlformats.org/package/2006/content-types">
  <Default Extension="png" ContentType="image/png"/>
  <Default Extension="tmp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3"/>
  </p:notesMasterIdLst>
  <p:handoutMasterIdLst>
    <p:handoutMasterId r:id="rId74"/>
  </p:handoutMasterIdLst>
  <p:sldIdLst>
    <p:sldId id="256" r:id="rId2"/>
    <p:sldId id="341" r:id="rId3"/>
    <p:sldId id="371" r:id="rId4"/>
    <p:sldId id="372" r:id="rId5"/>
    <p:sldId id="349" r:id="rId6"/>
    <p:sldId id="350" r:id="rId7"/>
    <p:sldId id="351" r:id="rId8"/>
    <p:sldId id="342" r:id="rId9"/>
    <p:sldId id="343" r:id="rId10"/>
    <p:sldId id="344" r:id="rId11"/>
    <p:sldId id="345" r:id="rId12"/>
    <p:sldId id="346" r:id="rId13"/>
    <p:sldId id="347" r:id="rId14"/>
    <p:sldId id="337" r:id="rId15"/>
    <p:sldId id="340" r:id="rId16"/>
    <p:sldId id="352" r:id="rId17"/>
    <p:sldId id="313" r:id="rId18"/>
    <p:sldId id="261" r:id="rId19"/>
    <p:sldId id="262" r:id="rId20"/>
    <p:sldId id="263" r:id="rId21"/>
    <p:sldId id="264" r:id="rId22"/>
    <p:sldId id="292" r:id="rId23"/>
    <p:sldId id="290" r:id="rId24"/>
    <p:sldId id="291" r:id="rId25"/>
    <p:sldId id="265" r:id="rId26"/>
    <p:sldId id="266" r:id="rId27"/>
    <p:sldId id="267" r:id="rId28"/>
    <p:sldId id="268" r:id="rId29"/>
    <p:sldId id="269" r:id="rId30"/>
    <p:sldId id="270" r:id="rId31"/>
    <p:sldId id="271" r:id="rId32"/>
    <p:sldId id="272" r:id="rId33"/>
    <p:sldId id="273" r:id="rId34"/>
    <p:sldId id="274" r:id="rId35"/>
    <p:sldId id="275" r:id="rId36"/>
    <p:sldId id="276" r:id="rId37"/>
    <p:sldId id="277" r:id="rId38"/>
    <p:sldId id="278" r:id="rId39"/>
    <p:sldId id="279" r:id="rId40"/>
    <p:sldId id="280" r:id="rId41"/>
    <p:sldId id="281" r:id="rId42"/>
    <p:sldId id="282" r:id="rId43"/>
    <p:sldId id="368" r:id="rId44"/>
    <p:sldId id="325" r:id="rId45"/>
    <p:sldId id="322" r:id="rId46"/>
    <p:sldId id="323" r:id="rId47"/>
    <p:sldId id="324" r:id="rId48"/>
    <p:sldId id="326" r:id="rId49"/>
    <p:sldId id="327" r:id="rId50"/>
    <p:sldId id="328" r:id="rId51"/>
    <p:sldId id="283" r:id="rId52"/>
    <p:sldId id="329" r:id="rId53"/>
    <p:sldId id="330" r:id="rId54"/>
    <p:sldId id="334" r:id="rId55"/>
    <p:sldId id="348" r:id="rId56"/>
    <p:sldId id="353" r:id="rId57"/>
    <p:sldId id="354" r:id="rId58"/>
    <p:sldId id="358" r:id="rId59"/>
    <p:sldId id="359" r:id="rId60"/>
    <p:sldId id="370" r:id="rId61"/>
    <p:sldId id="362" r:id="rId62"/>
    <p:sldId id="366" r:id="rId63"/>
    <p:sldId id="360" r:id="rId64"/>
    <p:sldId id="355" r:id="rId65"/>
    <p:sldId id="361" r:id="rId66"/>
    <p:sldId id="357" r:id="rId67"/>
    <p:sldId id="364" r:id="rId68"/>
    <p:sldId id="363" r:id="rId69"/>
    <p:sldId id="367" r:id="rId70"/>
    <p:sldId id="365" r:id="rId71"/>
    <p:sldId id="369" r:id="rId72"/>
  </p:sldIdLst>
  <p:sldSz cx="9144000" cy="6858000" type="screen4x3"/>
  <p:notesSz cx="9931400" cy="67945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1">
          <p15:clr>
            <a:srgbClr val="A4A3A4"/>
          </p15:clr>
        </p15:guide>
        <p15:guide id="2" orient="horz" pos="1275">
          <p15:clr>
            <a:srgbClr val="A4A3A4"/>
          </p15:clr>
        </p15:guide>
        <p15:guide id="3" orient="horz" pos="3929">
          <p15:clr>
            <a:srgbClr val="A4A3A4"/>
          </p15:clr>
        </p15:guide>
        <p15:guide id="4" orient="horz" pos="2160">
          <p15:clr>
            <a:srgbClr val="A4A3A4"/>
          </p15:clr>
        </p15:guide>
        <p15:guide id="5" orient="horz" pos="3045">
          <p15:clr>
            <a:srgbClr val="A4A3A4"/>
          </p15:clr>
        </p15:guide>
        <p15:guide id="6" orient="horz" pos="4269">
          <p15:clr>
            <a:srgbClr val="A4A3A4"/>
          </p15:clr>
        </p15:guide>
        <p15:guide id="7" orient="horz" pos="3974">
          <p15:clr>
            <a:srgbClr val="A4A3A4"/>
          </p15:clr>
        </p15:guide>
        <p15:guide id="8" pos="204">
          <p15:clr>
            <a:srgbClr val="A4A3A4"/>
          </p15:clr>
        </p15:guide>
        <p15:guide id="9" pos="5556">
          <p15:clr>
            <a:srgbClr val="A4A3A4"/>
          </p15:clr>
        </p15:guide>
        <p15:guide id="10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9AFF"/>
    <a:srgbClr val="D33F6A"/>
    <a:srgbClr val="4A6FE3"/>
    <a:srgbClr val="D60093"/>
    <a:srgbClr val="0000FF"/>
    <a:srgbClr val="1F40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 snapToObjects="1">
      <p:cViewPr varScale="1">
        <p:scale>
          <a:sx n="67" d="100"/>
          <a:sy n="67" d="100"/>
        </p:scale>
        <p:origin x="1128" y="40"/>
      </p:cViewPr>
      <p:guideLst>
        <p:guide orient="horz" pos="391"/>
        <p:guide orient="horz" pos="1275"/>
        <p:guide orient="horz" pos="3929"/>
        <p:guide orient="horz" pos="2160"/>
        <p:guide orient="horz" pos="3045"/>
        <p:guide orient="horz" pos="4269"/>
        <p:guide orient="horz" pos="3974"/>
        <p:guide pos="204"/>
        <p:guide pos="5556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notesMaster" Target="notesMasters/notesMaster1.xml"/><Relationship Id="rId78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3903" cy="340411"/>
          </a:xfrm>
          <a:prstGeom prst="rect">
            <a:avLst/>
          </a:prstGeom>
        </p:spPr>
        <p:txBody>
          <a:bodyPr vert="horz" lIns="88230" tIns="44115" rIns="88230" bIns="44115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25278" y="0"/>
            <a:ext cx="4303903" cy="340411"/>
          </a:xfrm>
          <a:prstGeom prst="rect">
            <a:avLst/>
          </a:prstGeom>
        </p:spPr>
        <p:txBody>
          <a:bodyPr vert="horz" lIns="88230" tIns="44115" rIns="88230" bIns="44115" rtlCol="0"/>
          <a:lstStyle>
            <a:lvl1pPr algn="r">
              <a:defRPr sz="1200"/>
            </a:lvl1pPr>
          </a:lstStyle>
          <a:p>
            <a:fld id="{7FE36CBF-A1B1-4239-B7AC-6EA4EA5A6AD9}" type="datetimeFigureOut">
              <a:rPr lang="de-CH" smtClean="0"/>
              <a:t>07.09.2016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454090"/>
            <a:ext cx="4303903" cy="340411"/>
          </a:xfrm>
          <a:prstGeom prst="rect">
            <a:avLst/>
          </a:prstGeom>
        </p:spPr>
        <p:txBody>
          <a:bodyPr vert="horz" lIns="88230" tIns="44115" rIns="88230" bIns="44115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25278" y="6454090"/>
            <a:ext cx="4303903" cy="340411"/>
          </a:xfrm>
          <a:prstGeom prst="rect">
            <a:avLst/>
          </a:prstGeom>
        </p:spPr>
        <p:txBody>
          <a:bodyPr vert="horz" lIns="88230" tIns="44115" rIns="88230" bIns="44115" rtlCol="0" anchor="b"/>
          <a:lstStyle>
            <a:lvl1pPr algn="r">
              <a:defRPr sz="1200"/>
            </a:lvl1pPr>
          </a:lstStyle>
          <a:p>
            <a:fld id="{BAFD3FCD-1C60-4569-B9C1-8D8A5FDB5640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04881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4303606" cy="339725"/>
          </a:xfrm>
          <a:prstGeom prst="rect">
            <a:avLst/>
          </a:prstGeom>
        </p:spPr>
        <p:txBody>
          <a:bodyPr vert="horz" lIns="95564" tIns="47782" rIns="95564" bIns="47782" rtlCol="0"/>
          <a:lstStyle>
            <a:lvl1pPr algn="l">
              <a:defRPr sz="13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625498" y="1"/>
            <a:ext cx="4303606" cy="339725"/>
          </a:xfrm>
          <a:prstGeom prst="rect">
            <a:avLst/>
          </a:prstGeom>
        </p:spPr>
        <p:txBody>
          <a:bodyPr vert="horz" lIns="95564" tIns="47782" rIns="95564" bIns="47782" rtlCol="0"/>
          <a:lstStyle>
            <a:lvl1pPr algn="r">
              <a:defRPr sz="1300"/>
            </a:lvl1pPr>
          </a:lstStyle>
          <a:p>
            <a:fld id="{BCDB334D-D17F-49C4-91DD-37BB7E818209}" type="datetimeFigureOut">
              <a:rPr lang="de-CH" smtClean="0"/>
              <a:t>07.09.2016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268663" y="511175"/>
            <a:ext cx="3394075" cy="2546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64" tIns="47782" rIns="95564" bIns="47782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993141" y="3227388"/>
            <a:ext cx="7945120" cy="3057525"/>
          </a:xfrm>
          <a:prstGeom prst="rect">
            <a:avLst/>
          </a:prstGeom>
        </p:spPr>
        <p:txBody>
          <a:bodyPr vert="horz" lIns="95564" tIns="47782" rIns="95564" bIns="47782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2" y="6453597"/>
            <a:ext cx="4303606" cy="339725"/>
          </a:xfrm>
          <a:prstGeom prst="rect">
            <a:avLst/>
          </a:prstGeom>
        </p:spPr>
        <p:txBody>
          <a:bodyPr vert="horz" lIns="95564" tIns="47782" rIns="95564" bIns="47782" rtlCol="0" anchor="b"/>
          <a:lstStyle>
            <a:lvl1pPr algn="l">
              <a:defRPr sz="13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625498" y="6453597"/>
            <a:ext cx="4303606" cy="339725"/>
          </a:xfrm>
          <a:prstGeom prst="rect">
            <a:avLst/>
          </a:prstGeom>
        </p:spPr>
        <p:txBody>
          <a:bodyPr vert="horz" lIns="95564" tIns="47782" rIns="95564" bIns="47782" rtlCol="0" anchor="b"/>
          <a:lstStyle>
            <a:lvl1pPr algn="r">
              <a:defRPr sz="1300"/>
            </a:lvl1pPr>
          </a:lstStyle>
          <a:p>
            <a:fld id="{A51C0C35-A9A2-4EFD-9BAF-1E52E29E03D1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73599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067414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t>54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874936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23850" y="4563876"/>
            <a:ext cx="8496300" cy="1673412"/>
          </a:xfrm>
          <a:solidFill>
            <a:schemeClr val="bg2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Friday, 2.6.2009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Markus Kalisch, ETH Zurich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‹#›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8" t="19025" r="112" b="21320"/>
          <a:stretch/>
        </p:blipFill>
        <p:spPr>
          <a:xfrm>
            <a:off x="323850" y="620713"/>
            <a:ext cx="8496300" cy="2808287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23850" y="3429000"/>
            <a:ext cx="8496300" cy="1152128"/>
          </a:xfrm>
          <a:solidFill>
            <a:schemeClr val="bg2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2600996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apitelauftakt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23850" y="612000"/>
            <a:ext cx="8496300" cy="5616575"/>
          </a:xfrm>
          <a:solidFill>
            <a:schemeClr val="tx1"/>
          </a:solidFill>
        </p:spPr>
        <p:txBody>
          <a:bodyPr lIns="144000" tIns="450000" bIns="0" anchor="t" anchorCtr="0"/>
          <a:lstStyle>
            <a:lvl1pPr>
              <a:lnSpc>
                <a:spcPct val="113000"/>
              </a:lnSpc>
              <a:defRPr sz="3200" baseline="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Titel und Hintergrundfarbe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Friday, 2.6.2009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Markus Kalisch, ETH Zurich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8044121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Friday, 2.6.2009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C576A38-9ED5-47EA-8F4B-032E003524A9}" type="slidenum">
              <a:rPr lang="de-DE"/>
              <a:pPr/>
              <a:t>‹#›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Markus Kalisch, ETH Zurich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08967462"/>
      </p:ext>
    </p:extLst>
  </p:cSld>
  <p:clrMapOvr>
    <a:masterClrMapping/>
  </p:clrMapOvr>
  <p:transition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Friday, 2.6.2009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69F85DD-1765-4155-BE31-DCDCF098BCB6}" type="slidenum">
              <a:rPr lang="de-DE"/>
              <a:pPr/>
              <a:t>‹#›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Markus Kalisch, ETH Zurich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603509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23850" y="4823305"/>
            <a:ext cx="8496300" cy="1013969"/>
          </a:xfrm>
          <a:solidFill>
            <a:schemeClr val="bg2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23850" y="5809753"/>
            <a:ext cx="8496300" cy="427535"/>
          </a:xfrm>
          <a:solidFill>
            <a:schemeClr val="bg2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Friday, 2.6.2009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Markus Kalisch, ETH Zurich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‹#›</a:t>
            </a:fld>
            <a:endParaRPr lang="de-DE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/>
          </p:nvPr>
        </p:nvSpPr>
        <p:spPr>
          <a:xfrm>
            <a:off x="323850" y="620713"/>
            <a:ext cx="849630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82600996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23850" y="4823305"/>
            <a:ext cx="849630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23850" y="5809753"/>
            <a:ext cx="849630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Friday, 2.6.2009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Markus Kalisch, ETH Zurich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‹#›</a:t>
            </a:fld>
            <a:endParaRPr lang="de-DE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/>
          </p:nvPr>
        </p:nvSpPr>
        <p:spPr>
          <a:xfrm>
            <a:off x="323850" y="620713"/>
            <a:ext cx="849630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49029171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23850" y="620714"/>
            <a:ext cx="8496298" cy="465726"/>
          </a:xfrm>
          <a:solidFill>
            <a:schemeClr val="bg1"/>
          </a:solidFill>
          <a:ln>
            <a:noFill/>
          </a:ln>
        </p:spPr>
        <p:txBody>
          <a:bodyPr lIns="144000" tIns="108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DE" dirty="0"/>
          </a:p>
        </p:txBody>
      </p:sp>
      <p:grpSp>
        <p:nvGrpSpPr>
          <p:cNvPr id="6" name="Gruppieren 5"/>
          <p:cNvGrpSpPr/>
          <p:nvPr userDrawn="1"/>
        </p:nvGrpSpPr>
        <p:grpSpPr>
          <a:xfrm>
            <a:off x="142875" y="152400"/>
            <a:ext cx="8858250" cy="612775"/>
            <a:chOff x="142875" y="152400"/>
            <a:chExt cx="8858250" cy="612775"/>
          </a:xfrm>
        </p:grpSpPr>
        <p:sp>
          <p:nvSpPr>
            <p:cNvPr id="7" name="Rechteck 6"/>
            <p:cNvSpPr/>
            <p:nvPr userDrawn="1"/>
          </p:nvSpPr>
          <p:spPr>
            <a:xfrm>
              <a:off x="142875" y="152400"/>
              <a:ext cx="8858250" cy="468314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9" name="Rechteck 8"/>
            <p:cNvSpPr/>
            <p:nvPr userDrawn="1"/>
          </p:nvSpPr>
          <p:spPr>
            <a:xfrm>
              <a:off x="142875" y="597694"/>
              <a:ext cx="180975" cy="16748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1" name="Rechteck 10"/>
            <p:cNvSpPr/>
            <p:nvPr userDrawn="1"/>
          </p:nvSpPr>
          <p:spPr>
            <a:xfrm>
              <a:off x="8820150" y="597693"/>
              <a:ext cx="180975" cy="16748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pic>
          <p:nvPicPr>
            <p:cNvPr id="12" name="Bild 18" descr="g_eth_logo_kurz_neg_Schutzraum.eps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</p:spPr>
        </p:pic>
      </p:grp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23850" y="1063254"/>
            <a:ext cx="8496299" cy="960809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8072313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23850" y="2024064"/>
            <a:ext cx="8496300" cy="421004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Friday, 2.6.2009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Markus Kalisch, ETH Zurich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‹#›</a:t>
            </a:fld>
            <a:endParaRPr lang="de-DE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0" y="2024063"/>
            <a:ext cx="4104000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716016" y="2024063"/>
            <a:ext cx="410413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Friday, 2.6.2009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Markus Kalisch, ETH Zurich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‹#›</a:t>
            </a:fld>
            <a:endParaRPr lang="de-DE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Friday, 2.6.2009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Markus Kalisch, ETH Zurich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‹#›</a:t>
            </a:fld>
            <a:endParaRPr lang="de-DE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Friday, 2.6.2009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Markus Kalisch, ETH Zurich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‹#›</a:t>
            </a:fld>
            <a:endParaRPr lang="de-DE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/>
          </p:nvPr>
        </p:nvSpPr>
        <p:spPr>
          <a:xfrm>
            <a:off x="323850" y="620713"/>
            <a:ext cx="849630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35389624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auftakt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Friday, 2.6.2009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Markus Kalisch, ETH Zurich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‹#›</a:t>
            </a:fld>
            <a:endParaRPr lang="de-DE"/>
          </a:p>
        </p:txBody>
      </p:sp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323850" y="1565138"/>
            <a:ext cx="8496300" cy="4672150"/>
          </a:xfrm>
          <a:solidFill>
            <a:schemeClr val="tx1"/>
          </a:solidFill>
        </p:spPr>
        <p:txBody>
          <a:bodyPr lIns="144000" tIns="450000"/>
          <a:lstStyle>
            <a:lvl1pPr marL="0" indent="0">
              <a:lnSpc>
                <a:spcPct val="114000"/>
              </a:lnSpc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Inhalt und Hintergrundfarbe bearbeiten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23850" y="612000"/>
            <a:ext cx="8496300" cy="972000"/>
          </a:xfrm>
          <a:solidFill>
            <a:schemeClr val="tx1"/>
          </a:solidFill>
        </p:spPr>
        <p:txBody>
          <a:bodyPr lIns="140400"/>
          <a:lstStyle>
            <a:lvl1pPr>
              <a:lnSpc>
                <a:spcPct val="100000"/>
              </a:lnSpc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Titel und Hintergrundfarbe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296274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pieren 10"/>
          <p:cNvGrpSpPr/>
          <p:nvPr userDrawn="1"/>
        </p:nvGrpSpPr>
        <p:grpSpPr>
          <a:xfrm>
            <a:off x="142874" y="152400"/>
            <a:ext cx="8859601" cy="612775"/>
            <a:chOff x="142874" y="152400"/>
            <a:chExt cx="8859601" cy="612775"/>
          </a:xfrm>
        </p:grpSpPr>
        <p:sp>
          <p:nvSpPr>
            <p:cNvPr id="24" name="Rechteck 23"/>
            <p:cNvSpPr/>
            <p:nvPr userDrawn="1"/>
          </p:nvSpPr>
          <p:spPr>
            <a:xfrm>
              <a:off x="142875" y="152400"/>
              <a:ext cx="8859600" cy="4716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25" name="Rechteck 24"/>
            <p:cNvSpPr/>
            <p:nvPr userDrawn="1"/>
          </p:nvSpPr>
          <p:spPr>
            <a:xfrm>
              <a:off x="142874" y="597694"/>
              <a:ext cx="187200" cy="16748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26" name="Rechteck 25"/>
            <p:cNvSpPr/>
            <p:nvPr userDrawn="1"/>
          </p:nvSpPr>
          <p:spPr>
            <a:xfrm>
              <a:off x="8814997" y="597693"/>
              <a:ext cx="187200" cy="16748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pic>
          <p:nvPicPr>
            <p:cNvPr id="27" name="Bild 18" descr="g_eth_logo_kurz_neg_Schutzraum.eps"/>
            <p:cNvPicPr>
              <a:picLocks noChangeAspect="1"/>
            </p:cNvPicPr>
            <p:nvPr userDrawn="1"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</p:spPr>
        </p:pic>
      </p:grp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7937624" y="6308726"/>
            <a:ext cx="612068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Friday, 2.6.2009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572000" y="6308726"/>
            <a:ext cx="3208613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Markus Kalisch, ETH Zurich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26351" y="6308726"/>
            <a:ext cx="2667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23850" y="2024064"/>
            <a:ext cx="8483938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6" name="Textfeld 15"/>
          <p:cNvSpPr txBox="1"/>
          <p:nvPr/>
        </p:nvSpPr>
        <p:spPr>
          <a:xfrm>
            <a:off x="8559849" y="6300190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de-CH" sz="800" dirty="0" smtClean="0"/>
              <a:t>|</a:t>
            </a:r>
            <a:endParaRPr lang="de-CH" sz="800" dirty="0"/>
          </a:p>
        </p:txBody>
      </p:sp>
      <p:sp>
        <p:nvSpPr>
          <p:cNvPr id="18" name="Textfeld 17"/>
          <p:cNvSpPr txBox="1"/>
          <p:nvPr/>
        </p:nvSpPr>
        <p:spPr>
          <a:xfrm>
            <a:off x="7834508" y="6300189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de-CH" sz="800" dirty="0" smtClean="0"/>
              <a:t>|</a:t>
            </a:r>
            <a:endParaRPr lang="de-CH" sz="800" dirty="0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23850" y="620714"/>
            <a:ext cx="849630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0400" tIns="0" rIns="144000" bIns="0" rtlCol="0" anchor="b" anchorCtr="0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feld 6"/>
          <p:cNvSpPr txBox="1"/>
          <p:nvPr userDrawn="1"/>
        </p:nvSpPr>
        <p:spPr>
          <a:xfrm>
            <a:off x="324000" y="6308725"/>
            <a:ext cx="4248000" cy="459775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r>
              <a:rPr lang="de-CH" sz="800" b="1" dirty="0" smtClean="0"/>
              <a:t>Seminar fü</a:t>
            </a:r>
            <a:r>
              <a:rPr lang="en-US" sz="800" b="1" dirty="0" smtClean="0"/>
              <a:t>r</a:t>
            </a:r>
            <a:r>
              <a:rPr lang="en-US" sz="800" b="1" baseline="0" dirty="0" smtClean="0"/>
              <a:t> </a:t>
            </a:r>
            <a:r>
              <a:rPr lang="en-US" sz="800" b="1" baseline="0" dirty="0" err="1" smtClean="0"/>
              <a:t>Statistik</a:t>
            </a:r>
            <a:endParaRPr lang="de-CH" sz="8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7" r:id="rId3"/>
    <p:sldLayoutId id="2147483666" r:id="rId4"/>
    <p:sldLayoutId id="2147483650" r:id="rId5"/>
    <p:sldLayoutId id="2147483652" r:id="rId6"/>
    <p:sldLayoutId id="2147483655" r:id="rId7"/>
    <p:sldLayoutId id="2147483665" r:id="rId8"/>
    <p:sldLayoutId id="2147483664" r:id="rId9"/>
    <p:sldLayoutId id="2147483663" r:id="rId10"/>
    <p:sldLayoutId id="2147483668" r:id="rId11"/>
    <p:sldLayoutId id="2147483669" r:id="rId12"/>
  </p:sldLayoutIdLst>
  <p:transition>
    <p:fade/>
  </p:transition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bg2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bg2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bg2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bg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bg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jm.org/doi/full/10.1056/NEJMon1211064" TargetMode="Externa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6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ylervigen.com/spurious-correlations" TargetMode="Externa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7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7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6.gi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6.gi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8.jpeg"/><Relationship Id="rId5" Type="http://schemas.openxmlformats.org/officeDocument/2006/relationships/image" Target="../media/image16.gif"/><Relationship Id="rId4" Type="http://schemas.openxmlformats.org/officeDocument/2006/relationships/image" Target="../media/image15.gi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8.jpeg"/><Relationship Id="rId5" Type="http://schemas.openxmlformats.org/officeDocument/2006/relationships/image" Target="../media/image16.gif"/><Relationship Id="rId4" Type="http://schemas.openxmlformats.org/officeDocument/2006/relationships/image" Target="../media/image15.gi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1.jpeg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8.jpeg"/><Relationship Id="rId5" Type="http://schemas.openxmlformats.org/officeDocument/2006/relationships/image" Target="../media/image16.gif"/><Relationship Id="rId4" Type="http://schemas.openxmlformats.org/officeDocument/2006/relationships/image" Target="../media/image15.gif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20.jpeg"/><Relationship Id="rId7" Type="http://schemas.openxmlformats.org/officeDocument/2006/relationships/image" Target="../media/image21.jpeg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8.jpeg"/><Relationship Id="rId5" Type="http://schemas.openxmlformats.org/officeDocument/2006/relationships/image" Target="../media/image16.gif"/><Relationship Id="rId4" Type="http://schemas.openxmlformats.org/officeDocument/2006/relationships/image" Target="../media/image15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1.jpeg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8.jpeg"/><Relationship Id="rId5" Type="http://schemas.openxmlformats.org/officeDocument/2006/relationships/image" Target="../media/image16.gif"/><Relationship Id="rId4" Type="http://schemas.openxmlformats.org/officeDocument/2006/relationships/image" Target="../media/image15.gi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ags" Target="../tags/tag9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tmp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5.jpe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1.xml"/><Relationship Id="rId4" Type="http://schemas.openxmlformats.org/officeDocument/2006/relationships/image" Target="../media/image5.jpe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0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tm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3.tmp"/><Relationship Id="rId4" Type="http://schemas.openxmlformats.org/officeDocument/2006/relationships/image" Target="../media/image32.tmp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tmp"/><Relationship Id="rId2" Type="http://schemas.openxmlformats.org/officeDocument/2006/relationships/image" Target="../media/image34.tmp"/><Relationship Id="rId1" Type="http://schemas.openxmlformats.org/officeDocument/2006/relationships/slideLayout" Target="../slideLayouts/slideLayout1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5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2.xml"/><Relationship Id="rId5" Type="http://schemas.openxmlformats.org/officeDocument/2006/relationships/image" Target="../media/image6.gif"/><Relationship Id="rId4" Type="http://schemas.openxmlformats.org/officeDocument/2006/relationships/image" Target="../media/image5.jpe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tmp"/><Relationship Id="rId1" Type="http://schemas.openxmlformats.org/officeDocument/2006/relationships/slideLayout" Target="../slideLayouts/slideLayout5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studio.com/" TargetMode="External"/><Relationship Id="rId2" Type="http://schemas.openxmlformats.org/officeDocument/2006/relationships/hyperlink" Target="https://cran.r-project.org/index.html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7.jpg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5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piegel.de/wissenschaft/mensch/trachtenberg-schnellrechensystem-zaubern-mit-zahlen-a-906373.html" TargetMode="Externa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mp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.xml"/><Relationship Id="rId4" Type="http://schemas.openxmlformats.org/officeDocument/2006/relationships/hyperlink" Target="http://www.businessweek.com/magazine/correlation-or-causation-12012011-gfx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1</a:t>
            </a:fld>
            <a:endParaRPr lang="de-DE"/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Von </a:t>
            </a:r>
            <a:r>
              <a:rPr lang="en-US" dirty="0" err="1" smtClean="0"/>
              <a:t>Ursache</a:t>
            </a:r>
            <a:r>
              <a:rPr lang="en-US" dirty="0" smtClean="0"/>
              <a:t> und </a:t>
            </a:r>
            <a:r>
              <a:rPr lang="en-US" dirty="0" err="1" smtClean="0"/>
              <a:t>Wirkung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Markus Kalisch, ETH Zurich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3859287"/>
      </p:ext>
    </p:extLst>
  </p:cSld>
  <p:clrMapOvr>
    <a:masterClrMapping/>
  </p:clrMapOvr>
  <p:transition advTm="3096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Wer sich gegen Polio impfen lässt, hat ein geringeres Risiko für Polio.</a:t>
            </a:r>
            <a:endParaRPr lang="de-CH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9F85DD-1765-4155-BE31-DCDCF098BCB6}" type="slidenum">
              <a:rPr lang="de-DE" smtClean="0"/>
              <a:pPr/>
              <a:t>10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Markus Kalisch</a:t>
            </a:r>
            <a:endParaRPr lang="de-DE"/>
          </a:p>
        </p:txBody>
      </p:sp>
      <p:sp>
        <p:nvSpPr>
          <p:cNvPr id="7" name="TextBox 6"/>
          <p:cNvSpPr txBox="1"/>
          <p:nvPr/>
        </p:nvSpPr>
        <p:spPr>
          <a:xfrm>
            <a:off x="1726250" y="4534955"/>
            <a:ext cx="1082348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dirty="0" err="1" smtClean="0"/>
              <a:t>Impfung</a:t>
            </a:r>
            <a:r>
              <a:rPr lang="en-US" dirty="0" smtClean="0"/>
              <a:t> </a:t>
            </a:r>
          </a:p>
          <a:p>
            <a:pPr algn="ctr"/>
            <a:r>
              <a:rPr lang="en-US" dirty="0" err="1" smtClean="0"/>
              <a:t>gegen</a:t>
            </a:r>
            <a:r>
              <a:rPr lang="en-US" dirty="0" smtClean="0"/>
              <a:t> </a:t>
            </a:r>
          </a:p>
          <a:p>
            <a:pPr algn="ctr"/>
            <a:r>
              <a:rPr lang="en-US" dirty="0" smtClean="0"/>
              <a:t>Polio</a:t>
            </a:r>
            <a:endParaRPr lang="de-CH" dirty="0"/>
          </a:p>
        </p:txBody>
      </p:sp>
      <p:sp>
        <p:nvSpPr>
          <p:cNvPr id="8" name="TextBox 7"/>
          <p:cNvSpPr txBox="1"/>
          <p:nvPr/>
        </p:nvSpPr>
        <p:spPr>
          <a:xfrm>
            <a:off x="5403175" y="4396455"/>
            <a:ext cx="1415772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de-CH" dirty="0" smtClean="0"/>
              <a:t>Reduziertes</a:t>
            </a:r>
          </a:p>
          <a:p>
            <a:pPr algn="ctr"/>
            <a:r>
              <a:rPr lang="de-CH" dirty="0" smtClean="0"/>
              <a:t>Risiko</a:t>
            </a:r>
          </a:p>
          <a:p>
            <a:pPr algn="ctr"/>
            <a:r>
              <a:rPr lang="de-CH" dirty="0" smtClean="0"/>
              <a:t>für</a:t>
            </a:r>
          </a:p>
          <a:p>
            <a:pPr algn="ctr"/>
            <a:r>
              <a:rPr lang="de-CH" dirty="0" smtClean="0"/>
              <a:t>Polio</a:t>
            </a:r>
            <a:endParaRPr lang="de-CH" dirty="0"/>
          </a:p>
        </p:txBody>
      </p:sp>
      <p:sp>
        <p:nvSpPr>
          <p:cNvPr id="9" name="Right Arrow 8"/>
          <p:cNvSpPr/>
          <p:nvPr/>
        </p:nvSpPr>
        <p:spPr>
          <a:xfrm>
            <a:off x="2905570" y="4534955"/>
            <a:ext cx="2435551" cy="316194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1" name="Left-Right Arrow 10"/>
          <p:cNvSpPr/>
          <p:nvPr/>
        </p:nvSpPr>
        <p:spPr>
          <a:xfrm>
            <a:off x="2870651" y="4973653"/>
            <a:ext cx="2470469" cy="270795"/>
          </a:xfrm>
          <a:prstGeom prst="left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3074" name="Picture 2" descr="http://www.zeckenschule.de/img/schutz_vor_zecken_impfung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7326" y="2097791"/>
            <a:ext cx="16764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oup 12"/>
          <p:cNvGrpSpPr/>
          <p:nvPr/>
        </p:nvGrpSpPr>
        <p:grpSpPr>
          <a:xfrm>
            <a:off x="7664148" y="1562418"/>
            <a:ext cx="1198830" cy="452150"/>
            <a:chOff x="1351873" y="3895172"/>
            <a:chExt cx="1198830" cy="452150"/>
          </a:xfrm>
        </p:grpSpPr>
        <p:sp>
          <p:nvSpPr>
            <p:cNvPr id="14" name="Oval 13"/>
            <p:cNvSpPr/>
            <p:nvPr/>
          </p:nvSpPr>
          <p:spPr>
            <a:xfrm>
              <a:off x="1461330" y="3895172"/>
              <a:ext cx="119641" cy="11109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5" name="Oval 14"/>
            <p:cNvSpPr/>
            <p:nvPr/>
          </p:nvSpPr>
          <p:spPr>
            <a:xfrm>
              <a:off x="2321605" y="3895172"/>
              <a:ext cx="119641" cy="11109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>
              <a:off x="1580971" y="3950720"/>
              <a:ext cx="740634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1351873" y="3977990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dirty="0" smtClean="0"/>
                <a:t>A</a:t>
              </a:r>
              <a:endParaRPr lang="de-CH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212149" y="3950720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dirty="0"/>
                <a:t>B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719676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55"/>
    </mc:Choice>
    <mc:Fallback xmlns="">
      <p:transition advTm="35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Wer</a:t>
            </a:r>
            <a:r>
              <a:rPr lang="en-US" dirty="0" smtClean="0"/>
              <a:t> </a:t>
            </a:r>
            <a:r>
              <a:rPr lang="en-US" dirty="0" err="1" smtClean="0"/>
              <a:t>sich</a:t>
            </a:r>
            <a:r>
              <a:rPr lang="en-US" dirty="0" smtClean="0"/>
              <a:t> </a:t>
            </a:r>
            <a:r>
              <a:rPr lang="en-US" dirty="0" err="1" smtClean="0"/>
              <a:t>einen</a:t>
            </a:r>
            <a:r>
              <a:rPr lang="en-US" dirty="0" smtClean="0"/>
              <a:t> Mercedes </a:t>
            </a:r>
            <a:r>
              <a:rPr lang="en-US" dirty="0" err="1" smtClean="0"/>
              <a:t>kauft</a:t>
            </a:r>
            <a:r>
              <a:rPr lang="en-US" dirty="0" smtClean="0"/>
              <a:t>, </a:t>
            </a:r>
            <a:r>
              <a:rPr lang="en-US" dirty="0" err="1" smtClean="0"/>
              <a:t>wird</a:t>
            </a:r>
            <a:r>
              <a:rPr lang="en-US" dirty="0" smtClean="0"/>
              <a:t> </a:t>
            </a:r>
            <a:r>
              <a:rPr lang="en-US" dirty="0" err="1" smtClean="0"/>
              <a:t>reich</a:t>
            </a:r>
            <a:r>
              <a:rPr lang="en-US" dirty="0" smtClean="0"/>
              <a:t>.</a:t>
            </a:r>
            <a:endParaRPr lang="de-CH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9F85DD-1765-4155-BE31-DCDCF098BCB6}" type="slidenum">
              <a:rPr lang="de-DE" smtClean="0"/>
              <a:pPr/>
              <a:t>11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Markus Kalisch</a:t>
            </a:r>
            <a:endParaRPr lang="de-DE"/>
          </a:p>
        </p:txBody>
      </p:sp>
      <p:sp>
        <p:nvSpPr>
          <p:cNvPr id="7" name="TextBox 6"/>
          <p:cNvSpPr txBox="1"/>
          <p:nvPr/>
        </p:nvSpPr>
        <p:spPr>
          <a:xfrm>
            <a:off x="1931350" y="5136022"/>
            <a:ext cx="1159292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err="1" smtClean="0"/>
              <a:t>Reichtum</a:t>
            </a:r>
            <a:endParaRPr lang="de-CH" dirty="0"/>
          </a:p>
        </p:txBody>
      </p:sp>
      <p:sp>
        <p:nvSpPr>
          <p:cNvPr id="8" name="TextBox 7"/>
          <p:cNvSpPr txBox="1"/>
          <p:nvPr/>
        </p:nvSpPr>
        <p:spPr>
          <a:xfrm>
            <a:off x="5896598" y="5136022"/>
            <a:ext cx="1197764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Mercedes</a:t>
            </a:r>
            <a:endParaRPr lang="de-CH" dirty="0"/>
          </a:p>
        </p:txBody>
      </p:sp>
      <p:sp>
        <p:nvSpPr>
          <p:cNvPr id="12" name="Right Arrow 11"/>
          <p:cNvSpPr/>
          <p:nvPr/>
        </p:nvSpPr>
        <p:spPr>
          <a:xfrm>
            <a:off x="3375589" y="5045360"/>
            <a:ext cx="2350093" cy="275328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3" name="Left-Right Arrow 12"/>
          <p:cNvSpPr/>
          <p:nvPr/>
        </p:nvSpPr>
        <p:spPr>
          <a:xfrm>
            <a:off x="3315400" y="5369956"/>
            <a:ext cx="2470469" cy="270795"/>
          </a:xfrm>
          <a:prstGeom prst="left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2052" name="Picture 4" descr="http://s3.amazonaws.com/rapgenius/scrooge-mcduck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4413" y="2159010"/>
            <a:ext cx="3052442" cy="2229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5" name="Group 14"/>
          <p:cNvGrpSpPr/>
          <p:nvPr/>
        </p:nvGrpSpPr>
        <p:grpSpPr>
          <a:xfrm>
            <a:off x="7694222" y="1937002"/>
            <a:ext cx="1198829" cy="459084"/>
            <a:chOff x="1351873" y="4859422"/>
            <a:chExt cx="1198829" cy="459084"/>
          </a:xfrm>
        </p:grpSpPr>
        <p:sp>
          <p:nvSpPr>
            <p:cNvPr id="16" name="Oval 15"/>
            <p:cNvSpPr/>
            <p:nvPr/>
          </p:nvSpPr>
          <p:spPr>
            <a:xfrm>
              <a:off x="1461330" y="4859422"/>
              <a:ext cx="119641" cy="11109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7" name="Oval 16"/>
            <p:cNvSpPr/>
            <p:nvPr/>
          </p:nvSpPr>
          <p:spPr>
            <a:xfrm>
              <a:off x="2321605" y="4859422"/>
              <a:ext cx="119641" cy="11109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>
              <a:off x="1580971" y="4914970"/>
              <a:ext cx="740634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 w="med" len="me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1351873" y="4942239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dirty="0" smtClean="0"/>
                <a:t>A</a:t>
              </a:r>
              <a:endParaRPr lang="de-CH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212148" y="4949174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dirty="0"/>
                <a:t>B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339098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47"/>
    </mc:Choice>
    <mc:Fallback xmlns="">
      <p:transition advTm="34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Schokolade macht Nobelpreisträger</a:t>
            </a:r>
            <a:r>
              <a:rPr lang="en-US" dirty="0" smtClean="0"/>
              <a:t>.</a:t>
            </a:r>
            <a:endParaRPr lang="de-CH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9F85DD-1765-4155-BE31-DCDCF098BCB6}" type="slidenum">
              <a:rPr lang="de-DE" smtClean="0"/>
              <a:pPr/>
              <a:t>12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Markus Kalisch</a:t>
            </a:r>
            <a:endParaRPr lang="de-DE"/>
          </a:p>
        </p:txBody>
      </p:sp>
      <p:sp>
        <p:nvSpPr>
          <p:cNvPr id="7" name="TextBox 6"/>
          <p:cNvSpPr txBox="1"/>
          <p:nvPr/>
        </p:nvSpPr>
        <p:spPr>
          <a:xfrm>
            <a:off x="1461332" y="5867956"/>
            <a:ext cx="6464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Quelle: </a:t>
            </a:r>
            <a:r>
              <a:rPr lang="de-CH" dirty="0" smtClean="0">
                <a:hlinkClick r:id="rId3"/>
              </a:rPr>
              <a:t>http</a:t>
            </a:r>
            <a:r>
              <a:rPr lang="de-CH" dirty="0">
                <a:hlinkClick r:id="rId3"/>
              </a:rPr>
              <a:t>://www.nejm.org/doi/full/10.1056/NEJMon1211064</a:t>
            </a:r>
            <a:endParaRPr lang="de-CH" dirty="0"/>
          </a:p>
        </p:txBody>
      </p:sp>
      <p:pic>
        <p:nvPicPr>
          <p:cNvPr id="4098" name="Picture 2" descr="http://blogs.scientificamerican.com/the-curious-wavefunction/files/2012/11/Screen-Shot-2012-11-20-at-4.46.58-PM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926" y="2327011"/>
            <a:ext cx="3562672" cy="3080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933571" y="2828197"/>
            <a:ext cx="1270541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CH" dirty="0" smtClean="0"/>
              <a:t>Wohlstand</a:t>
            </a:r>
            <a:endParaRPr lang="de-CH" dirty="0"/>
          </a:p>
        </p:txBody>
      </p:sp>
      <p:sp>
        <p:nvSpPr>
          <p:cNvPr id="11" name="TextBox 10"/>
          <p:cNvSpPr txBox="1"/>
          <p:nvPr/>
        </p:nvSpPr>
        <p:spPr>
          <a:xfrm>
            <a:off x="4415316" y="4713110"/>
            <a:ext cx="1595309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CH" dirty="0" smtClean="0"/>
              <a:t>Schokoladen-</a:t>
            </a:r>
            <a:br>
              <a:rPr lang="de-CH" dirty="0" smtClean="0"/>
            </a:br>
            <a:r>
              <a:rPr lang="de-CH" dirty="0" smtClean="0"/>
              <a:t>konsum</a:t>
            </a:r>
            <a:endParaRPr lang="de-CH" dirty="0"/>
          </a:p>
        </p:txBody>
      </p:sp>
      <p:sp>
        <p:nvSpPr>
          <p:cNvPr id="12" name="TextBox 11"/>
          <p:cNvSpPr txBox="1"/>
          <p:nvPr/>
        </p:nvSpPr>
        <p:spPr>
          <a:xfrm>
            <a:off x="7223986" y="4851611"/>
            <a:ext cx="1287532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CH" dirty="0" smtClean="0"/>
              <a:t>Nobelpreis</a:t>
            </a:r>
            <a:endParaRPr lang="de-CH" dirty="0"/>
          </a:p>
        </p:txBody>
      </p:sp>
      <p:cxnSp>
        <p:nvCxnSpPr>
          <p:cNvPr id="13" name="Straight Arrow Connector 12"/>
          <p:cNvCxnSpPr>
            <a:stCxn id="10" idx="2"/>
            <a:endCxn id="11" idx="0"/>
          </p:cNvCxnSpPr>
          <p:nvPr/>
        </p:nvCxnSpPr>
        <p:spPr>
          <a:xfrm flipH="1">
            <a:off x="5212971" y="3197529"/>
            <a:ext cx="1355871" cy="1515581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6647869" y="3222163"/>
            <a:ext cx="1219883" cy="1654082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Left-Right Arrow 14"/>
          <p:cNvSpPr/>
          <p:nvPr/>
        </p:nvSpPr>
        <p:spPr>
          <a:xfrm>
            <a:off x="6093150" y="4900879"/>
            <a:ext cx="1073903" cy="270795"/>
          </a:xfrm>
          <a:prstGeom prst="left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grpSp>
        <p:nvGrpSpPr>
          <p:cNvPr id="17" name="Group 16"/>
          <p:cNvGrpSpPr/>
          <p:nvPr/>
        </p:nvGrpSpPr>
        <p:grpSpPr>
          <a:xfrm>
            <a:off x="7780613" y="854451"/>
            <a:ext cx="1029552" cy="1246778"/>
            <a:chOff x="1493088" y="4143722"/>
            <a:chExt cx="1029552" cy="1246778"/>
          </a:xfrm>
        </p:grpSpPr>
        <p:sp>
          <p:nvSpPr>
            <p:cNvPr id="18" name="TextBox 17"/>
            <p:cNvSpPr txBox="1"/>
            <p:nvPr/>
          </p:nvSpPr>
          <p:spPr>
            <a:xfrm>
              <a:off x="1493088" y="5021168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dirty="0" smtClean="0"/>
                <a:t>A</a:t>
              </a:r>
              <a:endParaRPr lang="de-CH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184086" y="5021168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dirty="0"/>
                <a:t>B</a:t>
              </a:r>
            </a:p>
          </p:txBody>
        </p:sp>
        <p:sp>
          <p:nvSpPr>
            <p:cNvPr id="20" name="Oval 19"/>
            <p:cNvSpPr/>
            <p:nvPr/>
          </p:nvSpPr>
          <p:spPr>
            <a:xfrm>
              <a:off x="1966375" y="4469810"/>
              <a:ext cx="119641" cy="11109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21" name="Oval 20"/>
            <p:cNvSpPr/>
            <p:nvPr/>
          </p:nvSpPr>
          <p:spPr>
            <a:xfrm>
              <a:off x="2301506" y="4950238"/>
              <a:ext cx="119641" cy="11109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22" name="Oval 21"/>
            <p:cNvSpPr/>
            <p:nvPr/>
          </p:nvSpPr>
          <p:spPr>
            <a:xfrm>
              <a:off x="1604599" y="4950238"/>
              <a:ext cx="119641" cy="11109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cxnSp>
          <p:nvCxnSpPr>
            <p:cNvPr id="23" name="Straight Arrow Connector 22"/>
            <p:cNvCxnSpPr>
              <a:stCxn id="20" idx="3"/>
              <a:endCxn id="22" idx="7"/>
            </p:cNvCxnSpPr>
            <p:nvPr/>
          </p:nvCxnSpPr>
          <p:spPr>
            <a:xfrm flipH="1">
              <a:off x="1706719" y="4564636"/>
              <a:ext cx="277177" cy="401872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>
              <a:stCxn id="20" idx="5"/>
              <a:endCxn id="21" idx="0"/>
            </p:cNvCxnSpPr>
            <p:nvPr/>
          </p:nvCxnSpPr>
          <p:spPr>
            <a:xfrm>
              <a:off x="2068495" y="4564636"/>
              <a:ext cx="292832" cy="385602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1868497" y="4143722"/>
              <a:ext cx="3513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dirty="0" smtClean="0"/>
                <a:t>C</a:t>
              </a:r>
              <a:endParaRPr lang="de-CH" dirty="0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329009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55"/>
    </mc:Choice>
    <mc:Fallback xmlns="">
      <p:transition advTm="35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Notaufnahmen</a:t>
            </a:r>
            <a:r>
              <a:rPr lang="en-US" dirty="0" smtClean="0"/>
              <a:t> </a:t>
            </a:r>
            <a:r>
              <a:rPr lang="en-US" dirty="0" err="1" smtClean="0"/>
              <a:t>bringen</a:t>
            </a:r>
            <a:r>
              <a:rPr lang="en-US" dirty="0" smtClean="0"/>
              <a:t> </a:t>
            </a:r>
            <a:r>
              <a:rPr lang="en-US" dirty="0" err="1" smtClean="0"/>
              <a:t>Patienten</a:t>
            </a:r>
            <a:r>
              <a:rPr lang="en-US" dirty="0" smtClean="0"/>
              <a:t> um.</a:t>
            </a:r>
            <a:endParaRPr lang="de-CH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9F85DD-1765-4155-BE31-DCDCF098BCB6}" type="slidenum">
              <a:rPr lang="de-DE" smtClean="0"/>
              <a:pPr/>
              <a:t>13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Markus Kalisch</a:t>
            </a:r>
            <a:endParaRPr lang="de-DE"/>
          </a:p>
        </p:txBody>
      </p:sp>
      <p:sp>
        <p:nvSpPr>
          <p:cNvPr id="7" name="TextBox 6"/>
          <p:cNvSpPr txBox="1"/>
          <p:nvPr/>
        </p:nvSpPr>
        <p:spPr>
          <a:xfrm>
            <a:off x="5047796" y="3177390"/>
            <a:ext cx="2287806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CH" dirty="0" smtClean="0"/>
              <a:t>Gesundheitszustand</a:t>
            </a:r>
            <a:endParaRPr lang="de-CH" dirty="0"/>
          </a:p>
        </p:txBody>
      </p:sp>
      <p:sp>
        <p:nvSpPr>
          <p:cNvPr id="8" name="TextBox 7"/>
          <p:cNvSpPr txBox="1"/>
          <p:nvPr/>
        </p:nvSpPr>
        <p:spPr>
          <a:xfrm>
            <a:off x="4047939" y="4874972"/>
            <a:ext cx="156966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CH" dirty="0" smtClean="0"/>
              <a:t>Notaufnahme</a:t>
            </a:r>
            <a:endParaRPr lang="de-CH" dirty="0"/>
          </a:p>
        </p:txBody>
      </p:sp>
      <p:sp>
        <p:nvSpPr>
          <p:cNvPr id="9" name="TextBox 8"/>
          <p:cNvSpPr txBox="1"/>
          <p:nvPr/>
        </p:nvSpPr>
        <p:spPr>
          <a:xfrm>
            <a:off x="7654264" y="4874972"/>
            <a:ext cx="556627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CH" dirty="0" smtClean="0"/>
              <a:t>Tod</a:t>
            </a:r>
            <a:endParaRPr lang="de-CH" dirty="0"/>
          </a:p>
        </p:txBody>
      </p:sp>
      <p:cxnSp>
        <p:nvCxnSpPr>
          <p:cNvPr id="11" name="Straight Arrow Connector 10"/>
          <p:cNvCxnSpPr>
            <a:stCxn id="7" idx="2"/>
            <a:endCxn id="8" idx="0"/>
          </p:cNvCxnSpPr>
          <p:nvPr/>
        </p:nvCxnSpPr>
        <p:spPr>
          <a:xfrm flipH="1">
            <a:off x="4832769" y="3546722"/>
            <a:ext cx="1358930" cy="132825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7" idx="2"/>
            <a:endCxn id="9" idx="0"/>
          </p:cNvCxnSpPr>
          <p:nvPr/>
        </p:nvCxnSpPr>
        <p:spPr>
          <a:xfrm>
            <a:off x="6191699" y="3546722"/>
            <a:ext cx="1740879" cy="132825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Left-Right Arrow 22"/>
          <p:cNvSpPr/>
          <p:nvPr/>
        </p:nvSpPr>
        <p:spPr>
          <a:xfrm>
            <a:off x="5674530" y="4924240"/>
            <a:ext cx="1922802" cy="270795"/>
          </a:xfrm>
          <a:prstGeom prst="left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6146" name="Picture 2" descr="http://beforeitsnews.com/contributor/upload/3529/images/Crazy-doctor-using-a-stethoscop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5" y="2925256"/>
            <a:ext cx="3157947" cy="2368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Group 16"/>
          <p:cNvGrpSpPr/>
          <p:nvPr/>
        </p:nvGrpSpPr>
        <p:grpSpPr>
          <a:xfrm>
            <a:off x="7780613" y="854451"/>
            <a:ext cx="1029552" cy="1246778"/>
            <a:chOff x="1493088" y="4143722"/>
            <a:chExt cx="1029552" cy="1246778"/>
          </a:xfrm>
        </p:grpSpPr>
        <p:sp>
          <p:nvSpPr>
            <p:cNvPr id="18" name="TextBox 17"/>
            <p:cNvSpPr txBox="1"/>
            <p:nvPr/>
          </p:nvSpPr>
          <p:spPr>
            <a:xfrm>
              <a:off x="1493088" y="5021168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dirty="0" smtClean="0"/>
                <a:t>A</a:t>
              </a:r>
              <a:endParaRPr lang="de-CH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184086" y="5021168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dirty="0"/>
                <a:t>B</a:t>
              </a:r>
            </a:p>
          </p:txBody>
        </p:sp>
        <p:sp>
          <p:nvSpPr>
            <p:cNvPr id="20" name="Oval 19"/>
            <p:cNvSpPr/>
            <p:nvPr/>
          </p:nvSpPr>
          <p:spPr>
            <a:xfrm>
              <a:off x="1966375" y="4469810"/>
              <a:ext cx="119641" cy="11109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21" name="Oval 20"/>
            <p:cNvSpPr/>
            <p:nvPr/>
          </p:nvSpPr>
          <p:spPr>
            <a:xfrm>
              <a:off x="2301506" y="4950238"/>
              <a:ext cx="119641" cy="11109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22" name="Oval 21"/>
            <p:cNvSpPr/>
            <p:nvPr/>
          </p:nvSpPr>
          <p:spPr>
            <a:xfrm>
              <a:off x="1604599" y="4950238"/>
              <a:ext cx="119641" cy="11109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cxnSp>
          <p:nvCxnSpPr>
            <p:cNvPr id="24" name="Straight Arrow Connector 23"/>
            <p:cNvCxnSpPr>
              <a:stCxn id="20" idx="3"/>
              <a:endCxn id="22" idx="7"/>
            </p:cNvCxnSpPr>
            <p:nvPr/>
          </p:nvCxnSpPr>
          <p:spPr>
            <a:xfrm flipH="1">
              <a:off x="1706719" y="4564636"/>
              <a:ext cx="277177" cy="401872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>
              <a:stCxn id="20" idx="5"/>
              <a:endCxn id="21" idx="0"/>
            </p:cNvCxnSpPr>
            <p:nvPr/>
          </p:nvCxnSpPr>
          <p:spPr>
            <a:xfrm>
              <a:off x="2068495" y="4564636"/>
              <a:ext cx="292832" cy="385602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1868497" y="4143722"/>
              <a:ext cx="3513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dirty="0" smtClean="0"/>
                <a:t>C</a:t>
              </a:r>
              <a:endParaRPr lang="de-CH" dirty="0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606706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64"/>
    </mc:Choice>
    <mc:Fallback xmlns="">
      <p:transition advTm="36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CH" dirty="0" smtClean="0"/>
              <a:t>Für </a:t>
            </a:r>
            <a:r>
              <a:rPr lang="de-CH" dirty="0"/>
              <a:t>lange Winterabende: </a:t>
            </a:r>
            <a:r>
              <a:rPr lang="de-CH" dirty="0">
                <a:hlinkClick r:id="rId2"/>
              </a:rPr>
              <a:t>http://</a:t>
            </a:r>
            <a:r>
              <a:rPr lang="de-CH" dirty="0" smtClean="0">
                <a:hlinkClick r:id="rId2"/>
              </a:rPr>
              <a:t>www.tylervigen.com/spurious-correlations</a:t>
            </a:r>
            <a:endParaRPr lang="de-CH" dirty="0" smtClean="0"/>
          </a:p>
          <a:p>
            <a:pPr marL="0" indent="0">
              <a:buNone/>
            </a:pPr>
            <a:endParaRPr lang="de-CH" dirty="0"/>
          </a:p>
          <a:p>
            <a:pPr marL="0" indent="0">
              <a:buNone/>
            </a:pPr>
            <a:endParaRPr lang="de-CH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Markus Kalisch, ETH Zurich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14</a:t>
            </a:fld>
            <a:endParaRPr lang="de-DE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Mehr «</a:t>
            </a:r>
            <a:r>
              <a:rPr lang="de-CH" dirty="0" err="1" smtClean="0"/>
              <a:t>Spurious</a:t>
            </a:r>
            <a:r>
              <a:rPr lang="de-CH" dirty="0" smtClean="0"/>
              <a:t> </a:t>
            </a:r>
            <a:r>
              <a:rPr lang="de-CH" dirty="0" err="1" smtClean="0"/>
              <a:t>Correlation</a:t>
            </a:r>
            <a:r>
              <a:rPr lang="de-CH" dirty="0" smtClean="0"/>
              <a:t>»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831349843"/>
      </p:ext>
    </p:extLst>
  </p:cSld>
  <p:clrMapOvr>
    <a:masterClrMapping/>
  </p:clrMapOvr>
  <p:transition advTm="183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309246" y="4554136"/>
            <a:ext cx="1796796" cy="1988746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Wenn</a:t>
            </a:r>
            <a:r>
              <a:rPr lang="en-US" dirty="0" smtClean="0"/>
              <a:t> </a:t>
            </a:r>
            <a:r>
              <a:rPr lang="en-US" dirty="0" err="1" smtClean="0"/>
              <a:t>wir</a:t>
            </a:r>
            <a:r>
              <a:rPr lang="en-US" dirty="0" smtClean="0"/>
              <a:t> A </a:t>
            </a:r>
            <a:r>
              <a:rPr lang="en-US" dirty="0" err="1" smtClean="0"/>
              <a:t>als</a:t>
            </a:r>
            <a:r>
              <a:rPr lang="en-US" dirty="0" smtClean="0"/>
              <a:t> </a:t>
            </a:r>
            <a:r>
              <a:rPr lang="en-US" dirty="0" err="1" smtClean="0"/>
              <a:t>Ursache</a:t>
            </a:r>
            <a:r>
              <a:rPr lang="en-US" dirty="0" smtClean="0"/>
              <a:t> von B </a:t>
            </a:r>
            <a:r>
              <a:rPr lang="en-US" dirty="0" err="1" smtClean="0"/>
              <a:t>beweisen</a:t>
            </a:r>
            <a:r>
              <a:rPr lang="en-US" dirty="0" smtClean="0"/>
              <a:t> </a:t>
            </a:r>
            <a:r>
              <a:rPr lang="en-US" dirty="0" err="1" smtClean="0"/>
              <a:t>wollen</a:t>
            </a:r>
            <a:r>
              <a:rPr lang="en-US" dirty="0" smtClean="0"/>
              <a:t>, </a:t>
            </a:r>
            <a:r>
              <a:rPr lang="de-CH" dirty="0" smtClean="0"/>
              <a:t>ist die Korrelation zwischen A und B nicht genug.</a:t>
            </a:r>
          </a:p>
          <a:p>
            <a:endParaRPr lang="de-CH" dirty="0"/>
          </a:p>
          <a:p>
            <a:r>
              <a:rPr lang="de-CH" dirty="0" smtClean="0">
                <a:solidFill>
                  <a:srgbClr val="FF0000"/>
                </a:solidFill>
              </a:rPr>
              <a:t>Experiment</a:t>
            </a:r>
            <a:r>
              <a:rPr lang="de-CH" dirty="0" smtClean="0"/>
              <a:t>: Wir müssen aktiv A verändern und schauen, ob das eine Auswirkung auf B hat</a:t>
            </a:r>
          </a:p>
          <a:p>
            <a:endParaRPr lang="de-CH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Markus Kalisch, ETH Zurich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15</a:t>
            </a:fld>
            <a:endParaRPr lang="de-DE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Fazit</a:t>
            </a:r>
            <a:endParaRPr lang="de-CH" dirty="0"/>
          </a:p>
        </p:txBody>
      </p:sp>
      <p:grpSp>
        <p:nvGrpSpPr>
          <p:cNvPr id="9" name="Group 8"/>
          <p:cNvGrpSpPr/>
          <p:nvPr/>
        </p:nvGrpSpPr>
        <p:grpSpPr>
          <a:xfrm>
            <a:off x="3726262" y="5196206"/>
            <a:ext cx="2729532" cy="1112520"/>
            <a:chOff x="1351873" y="3895172"/>
            <a:chExt cx="1198830" cy="452150"/>
          </a:xfrm>
        </p:grpSpPr>
        <p:sp>
          <p:nvSpPr>
            <p:cNvPr id="10" name="Oval 9"/>
            <p:cNvSpPr/>
            <p:nvPr/>
          </p:nvSpPr>
          <p:spPr>
            <a:xfrm>
              <a:off x="1461330" y="3895172"/>
              <a:ext cx="119641" cy="11109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1" name="Oval 10"/>
            <p:cNvSpPr/>
            <p:nvPr/>
          </p:nvSpPr>
          <p:spPr>
            <a:xfrm>
              <a:off x="2321605" y="3895172"/>
              <a:ext cx="119641" cy="11109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>
              <a:off x="1580971" y="3950720"/>
              <a:ext cx="740634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1351873" y="3977990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dirty="0" smtClean="0"/>
                <a:t>A</a:t>
              </a:r>
              <a:endParaRPr lang="de-CH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212149" y="3950720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dirty="0"/>
                <a:t>B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19782825"/>
      </p:ext>
    </p:extLst>
  </p:cSld>
  <p:clrMapOvr>
    <a:masterClrMapping/>
  </p:clrMapOvr>
  <p:transition advTm="369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7"/>
              <p:cNvSpPr>
                <a:spLocks noGrp="1"/>
              </p:cNvSpPr>
              <p:nvPr>
                <p:ph idx="1"/>
              </p:nvPr>
            </p:nvSpPr>
            <p:spPr>
              <a:xfrm>
                <a:off x="323850" y="1851660"/>
                <a:ext cx="8496300" cy="4382450"/>
              </a:xfrm>
            </p:spPr>
            <p:txBody>
              <a:bodyPr/>
              <a:lstStyle/>
              <a:p>
                <a:r>
                  <a:rPr lang="de-CH" dirty="0" smtClean="0">
                    <a:solidFill>
                      <a:schemeClr val="bg1">
                        <a:lumMod val="85000"/>
                      </a:schemeClr>
                    </a:solidFill>
                  </a:rPr>
                  <a:t>Korrelation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bg1">
                            <a:lumMod val="85000"/>
                          </a:schemeClr>
                        </a:solidFill>
                        <a:latin typeface="Cambria Math" panose="02040503050406030204" pitchFamily="18" charset="0"/>
                      </a:rPr>
                      <m:t>≠</m:t>
                    </m:r>
                  </m:oMath>
                </a14:m>
                <a:r>
                  <a:rPr lang="de-CH" dirty="0" smtClean="0">
                    <a:solidFill>
                      <a:schemeClr val="bg1">
                        <a:lumMod val="85000"/>
                      </a:schemeClr>
                    </a:solidFill>
                  </a:rPr>
                  <a:t> Kausalität</a:t>
                </a:r>
                <a:endParaRPr lang="en-US" dirty="0" smtClean="0">
                  <a:solidFill>
                    <a:schemeClr val="bg1">
                      <a:lumMod val="85000"/>
                    </a:schemeClr>
                  </a:solidFill>
                </a:endParaRPr>
              </a:p>
              <a:p>
                <a:r>
                  <a:rPr lang="en-US" dirty="0" err="1" smtClean="0"/>
                  <a:t>Ursache</a:t>
                </a:r>
                <a:r>
                  <a:rPr lang="en-US" dirty="0" smtClean="0"/>
                  <a:t> und </a:t>
                </a:r>
                <a:r>
                  <a:rPr lang="en-US" dirty="0" err="1" smtClean="0"/>
                  <a:t>Wirkung</a:t>
                </a:r>
                <a:r>
                  <a:rPr lang="en-US" dirty="0" smtClean="0"/>
                  <a:t> </a:t>
                </a:r>
                <a:r>
                  <a:rPr lang="en-US" dirty="0" err="1" smtClean="0"/>
                  <a:t>herausfinden</a:t>
                </a:r>
                <a:r>
                  <a:rPr lang="en-US" dirty="0" smtClean="0"/>
                  <a:t>:</a:t>
                </a:r>
                <a:br>
                  <a:rPr lang="en-US" dirty="0" smtClean="0"/>
                </a:br>
                <a:r>
                  <a:rPr lang="en-US" b="1" dirty="0" smtClean="0">
                    <a:solidFill>
                      <a:schemeClr val="accent6"/>
                    </a:solidFill>
                  </a:rPr>
                  <a:t>R</a:t>
                </a:r>
                <a:r>
                  <a:rPr lang="en-US" dirty="0" smtClean="0">
                    <a:solidFill>
                      <a:schemeClr val="accent6"/>
                    </a:solidFill>
                  </a:rPr>
                  <a:t>andomized </a:t>
                </a:r>
                <a:r>
                  <a:rPr lang="en-US" b="1" dirty="0" smtClean="0">
                    <a:solidFill>
                      <a:schemeClr val="accent6"/>
                    </a:solidFill>
                  </a:rPr>
                  <a:t>C</a:t>
                </a:r>
                <a:r>
                  <a:rPr lang="en-US" dirty="0" smtClean="0">
                    <a:solidFill>
                      <a:schemeClr val="accent6"/>
                    </a:solidFill>
                  </a:rPr>
                  <a:t>ontrolled </a:t>
                </a:r>
                <a:r>
                  <a:rPr lang="en-US" b="1" dirty="0" smtClean="0">
                    <a:solidFill>
                      <a:schemeClr val="accent6"/>
                    </a:solidFill>
                  </a:rPr>
                  <a:t>T</a:t>
                </a:r>
                <a:r>
                  <a:rPr lang="en-US" dirty="0" smtClean="0">
                    <a:solidFill>
                      <a:schemeClr val="accent6"/>
                    </a:solidFill>
                  </a:rPr>
                  <a:t>rial (</a:t>
                </a:r>
                <a:r>
                  <a:rPr lang="en-US" b="1" dirty="0" smtClean="0">
                    <a:solidFill>
                      <a:schemeClr val="accent6"/>
                    </a:solidFill>
                  </a:rPr>
                  <a:t>RCT</a:t>
                </a:r>
                <a:r>
                  <a:rPr lang="en-US" dirty="0" smtClean="0">
                    <a:solidFill>
                      <a:schemeClr val="accent6"/>
                    </a:solidFill>
                  </a:rPr>
                  <a:t>)</a:t>
                </a:r>
              </a:p>
              <a:p>
                <a:r>
                  <a:rPr lang="en-US" dirty="0" err="1" smtClean="0"/>
                  <a:t>Klassenzimmerexperiment</a:t>
                </a:r>
                <a:r>
                  <a:rPr lang="en-US" dirty="0"/>
                  <a:t/>
                </a:r>
                <a:br>
                  <a:rPr lang="en-US" dirty="0"/>
                </a:br>
                <a:r>
                  <a:rPr lang="en-US" dirty="0"/>
                  <a:t>(&amp; </a:t>
                </a:r>
                <a:r>
                  <a:rPr lang="en-US" dirty="0" err="1"/>
                  <a:t>Statistische</a:t>
                </a:r>
                <a:r>
                  <a:rPr lang="en-US" dirty="0"/>
                  <a:t> </a:t>
                </a:r>
                <a:r>
                  <a:rPr lang="en-US" dirty="0" err="1"/>
                  <a:t>Auswertung</a:t>
                </a:r>
                <a:r>
                  <a:rPr lang="en-US" dirty="0"/>
                  <a:t> </a:t>
                </a:r>
                <a:r>
                  <a:rPr lang="en-US" dirty="0" err="1"/>
                  <a:t>als</a:t>
                </a:r>
                <a:r>
                  <a:rPr lang="en-US" dirty="0"/>
                  <a:t> </a:t>
                </a:r>
                <a:r>
                  <a:rPr lang="en-US" dirty="0" err="1"/>
                  <a:t>Ausblick</a:t>
                </a:r>
                <a:r>
                  <a:rPr lang="en-US" dirty="0"/>
                  <a:t>)</a:t>
                </a:r>
                <a:endParaRPr lang="de-CH" dirty="0"/>
              </a:p>
              <a:p>
                <a:endParaRPr lang="de-CH" dirty="0"/>
              </a:p>
            </p:txBody>
          </p:sp>
        </mc:Choice>
        <mc:Fallback xmlns="">
          <p:sp>
            <p:nvSpPr>
              <p:cNvPr id="8" name="Content Placeholder 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850" y="1851660"/>
                <a:ext cx="8496300" cy="4382450"/>
              </a:xfrm>
              <a:blipFill>
                <a:blip r:embed="rId2"/>
                <a:stretch>
                  <a:fillRect l="-359" t="-2086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Markus Kalisch, ETH Zurich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16</a:t>
            </a:fld>
            <a:endParaRPr lang="de-DE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Überblick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223828262"/>
      </p:ext>
    </p:extLst>
  </p:cSld>
  <p:clrMapOvr>
    <a:masterClrMapping/>
  </p:clrMapOvr>
  <p:transition advTm="15873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accent4"/>
                </a:solidFill>
              </a:rPr>
              <a:t>K</a:t>
            </a:r>
            <a:r>
              <a:rPr lang="en-US" dirty="0" err="1" smtClean="0"/>
              <a:t>ontrolle</a:t>
            </a:r>
            <a:endParaRPr lang="en-US" dirty="0" smtClean="0"/>
          </a:p>
          <a:p>
            <a:r>
              <a:rPr lang="en-US" dirty="0" smtClean="0">
                <a:solidFill>
                  <a:schemeClr val="accent4"/>
                </a:solidFill>
              </a:rPr>
              <a:t>E</a:t>
            </a:r>
            <a:r>
              <a:rPr lang="en-US" dirty="0" smtClean="0"/>
              <a:t>xperiment: </a:t>
            </a:r>
            <a:r>
              <a:rPr lang="en-US" dirty="0" err="1" smtClean="0"/>
              <a:t>Kausalit</a:t>
            </a:r>
            <a:r>
              <a:rPr lang="de-CH" dirty="0" smtClean="0"/>
              <a:t>ät</a:t>
            </a:r>
            <a:r>
              <a:rPr lang="en-US" dirty="0" smtClean="0"/>
              <a:t>; </a:t>
            </a:r>
            <a:r>
              <a:rPr lang="en-US" dirty="0" err="1" smtClean="0"/>
              <a:t>Beobachtung</a:t>
            </a:r>
            <a:r>
              <a:rPr lang="en-US" dirty="0" smtClean="0"/>
              <a:t>: </a:t>
            </a:r>
            <a:r>
              <a:rPr lang="en-US" dirty="0" err="1" smtClean="0"/>
              <a:t>Assoziation</a:t>
            </a:r>
            <a:endParaRPr lang="en-US" dirty="0" smtClean="0"/>
          </a:p>
          <a:p>
            <a:r>
              <a:rPr lang="en-US" dirty="0" err="1" smtClean="0">
                <a:solidFill>
                  <a:schemeClr val="accent4"/>
                </a:solidFill>
              </a:rPr>
              <a:t>R</a:t>
            </a:r>
            <a:r>
              <a:rPr lang="en-US" dirty="0" err="1" smtClean="0"/>
              <a:t>eplikate</a:t>
            </a:r>
            <a:endParaRPr lang="en-US" dirty="0" smtClean="0"/>
          </a:p>
          <a:p>
            <a:r>
              <a:rPr lang="en-US" dirty="0" err="1" smtClean="0">
                <a:solidFill>
                  <a:schemeClr val="accent4"/>
                </a:solidFill>
              </a:rPr>
              <a:t>Z</a:t>
            </a:r>
            <a:r>
              <a:rPr lang="en-US" dirty="0" err="1" smtClean="0"/>
              <a:t>ufall</a:t>
            </a:r>
            <a:r>
              <a:rPr lang="en-US" dirty="0" smtClean="0"/>
              <a:t> / </a:t>
            </a:r>
            <a:r>
              <a:rPr lang="en-US" dirty="0" err="1" smtClean="0"/>
              <a:t>Randomisierung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F85DD-1765-4155-BE31-DCDCF098BCB6}" type="slidenum">
              <a:rPr lang="de-DE" smtClean="0"/>
              <a:pPr/>
              <a:t>17</a:t>
            </a:fld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>
                <a:solidFill>
                  <a:schemeClr val="bg2"/>
                </a:solidFill>
              </a:rPr>
              <a:t>Prinzipien</a:t>
            </a:r>
            <a:r>
              <a:rPr lang="de-CH" smtClean="0"/>
              <a:t> </a:t>
            </a:r>
            <a:r>
              <a:rPr lang="en-US" smtClean="0"/>
              <a:t>für gutes experimentelles Design</a:t>
            </a:r>
            <a:endParaRPr lang="de-CH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Markus Kalisch, ETH Zurich</a:t>
            </a:r>
            <a:endParaRPr lang="de-DE" dirty="0"/>
          </a:p>
        </p:txBody>
      </p:sp>
      <p:sp>
        <p:nvSpPr>
          <p:cNvPr id="7" name="TextBox 6"/>
          <p:cNvSpPr txBox="1"/>
          <p:nvPr/>
        </p:nvSpPr>
        <p:spPr>
          <a:xfrm>
            <a:off x="819052" y="4670798"/>
            <a:ext cx="4074192" cy="83099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Randomized Controlled Trial</a:t>
            </a:r>
          </a:p>
          <a:p>
            <a:pPr algn="ctr"/>
            <a:r>
              <a:rPr lang="en-US" sz="2400" dirty="0" smtClean="0"/>
              <a:t>(RCT)</a:t>
            </a:r>
            <a:endParaRPr lang="en-US" sz="2400" dirty="0"/>
          </a:p>
        </p:txBody>
      </p:sp>
      <p:pic>
        <p:nvPicPr>
          <p:cNvPr id="8" name="Picture 7" descr="Trophy-Gold-ic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40151" y="3833018"/>
            <a:ext cx="24384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612590"/>
      </p:ext>
    </p:extLst>
  </p:cSld>
  <p:clrMapOvr>
    <a:masterClrMapping/>
  </p:clrMapOvr>
  <p:transition advTm="65393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flower_teas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71113" y="2363549"/>
            <a:ext cx="3313260" cy="24720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7763" y="4954360"/>
            <a:ext cx="7768473" cy="1077218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3200" dirty="0" err="1" smtClean="0">
                <a:solidFill>
                  <a:srgbClr val="FF0000"/>
                </a:solidFill>
              </a:rPr>
              <a:t>Randomisiertes</a:t>
            </a:r>
            <a:r>
              <a:rPr lang="en-US" sz="3200" dirty="0" smtClean="0"/>
              <a:t>, </a:t>
            </a:r>
            <a:r>
              <a:rPr lang="en-US" sz="3200" dirty="0" err="1" smtClean="0">
                <a:solidFill>
                  <a:schemeClr val="accent1">
                    <a:lumMod val="75000"/>
                    <a:lumOff val="25000"/>
                  </a:schemeClr>
                </a:solidFill>
              </a:rPr>
              <a:t>kontrolliertes</a:t>
            </a:r>
            <a:r>
              <a:rPr lang="en-US" sz="3200" dirty="0" smtClean="0"/>
              <a:t> Experiment</a:t>
            </a:r>
          </a:p>
          <a:p>
            <a:r>
              <a:rPr lang="en-US" sz="3200" dirty="0" err="1" smtClean="0"/>
              <a:t>mit</a:t>
            </a:r>
            <a:r>
              <a:rPr lang="en-US" sz="3200" dirty="0" smtClean="0"/>
              <a:t> </a:t>
            </a:r>
            <a:r>
              <a:rPr lang="en-US" sz="3200" dirty="0" err="1" smtClean="0">
                <a:solidFill>
                  <a:schemeClr val="accent6"/>
                </a:solidFill>
              </a:rPr>
              <a:t>Replikaten</a:t>
            </a:r>
            <a:endParaRPr lang="en-US" sz="3200" dirty="0">
              <a:solidFill>
                <a:schemeClr val="accent6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Bsp</a:t>
            </a:r>
            <a:r>
              <a:rPr lang="en-US" dirty="0" smtClean="0">
                <a:solidFill>
                  <a:srgbClr val="FF0000"/>
                </a:solidFill>
              </a:rPr>
              <a:t>: </a:t>
            </a:r>
            <a:r>
              <a:rPr lang="en-US" dirty="0" err="1" smtClean="0">
                <a:solidFill>
                  <a:srgbClr val="FF0000"/>
                </a:solidFill>
              </a:rPr>
              <a:t>Wie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findet</a:t>
            </a:r>
            <a:r>
              <a:rPr lang="en-US" dirty="0" smtClean="0">
                <a:solidFill>
                  <a:srgbClr val="FF0000"/>
                </a:solidFill>
              </a:rPr>
              <a:t> man </a:t>
            </a:r>
            <a:r>
              <a:rPr lang="en-US" dirty="0" err="1" smtClean="0">
                <a:solidFill>
                  <a:srgbClr val="FF0000"/>
                </a:solidFill>
              </a:rPr>
              <a:t>Kausalzusammenhänge</a:t>
            </a:r>
            <a:r>
              <a:rPr lang="en-US" dirty="0" smtClean="0">
                <a:solidFill>
                  <a:srgbClr val="FF0000"/>
                </a:solidFill>
              </a:rPr>
              <a:t>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98229F4-D04A-4D3F-B0C5-1ADC171ACFA0}" type="slidenum">
              <a:rPr lang="de-DE" smtClean="0"/>
              <a:pPr/>
              <a:t>18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Markus Kalisch, ETH Zurich</a:t>
            </a:r>
            <a:endParaRPr lang="de-DE"/>
          </a:p>
        </p:txBody>
      </p:sp>
      <p:pic>
        <p:nvPicPr>
          <p:cNvPr id="7" name="Picture 6" descr="farmer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41793" y="2741323"/>
            <a:ext cx="1586023" cy="1586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4463505"/>
      </p:ext>
    </p:extLst>
  </p:cSld>
  <p:clrMapOvr>
    <a:masterClrMapping/>
  </p:clrMapOvr>
  <p:transition advTm="20729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 err="1" smtClean="0">
                <a:solidFill>
                  <a:schemeClr val="tx1"/>
                </a:solidFill>
              </a:rPr>
              <a:t>Kausaleffekt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finden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98229F4-D04A-4D3F-B0C5-1ADC171ACFA0}" type="slidenum">
              <a:rPr lang="de-DE" smtClean="0"/>
              <a:pPr/>
              <a:t>19</a:t>
            </a:fld>
            <a:endParaRPr lang="de-DE" dirty="0"/>
          </a:p>
        </p:txBody>
      </p:sp>
      <p:sp>
        <p:nvSpPr>
          <p:cNvPr id="7" name="TextBox 6"/>
          <p:cNvSpPr txBox="1"/>
          <p:nvPr/>
        </p:nvSpPr>
        <p:spPr>
          <a:xfrm>
            <a:off x="6049925" y="701749"/>
            <a:ext cx="1742785" cy="4001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dirty="0" smtClean="0"/>
              <a:t>Experiment</a:t>
            </a:r>
          </a:p>
        </p:txBody>
      </p:sp>
      <p:pic>
        <p:nvPicPr>
          <p:cNvPr id="17" name="Picture 16" descr="Fertilize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9354" y="1914413"/>
            <a:ext cx="2619375" cy="2752725"/>
          </a:xfrm>
          <a:prstGeom prst="rect">
            <a:avLst/>
          </a:prstGeom>
        </p:spPr>
      </p:pic>
      <p:sp>
        <p:nvSpPr>
          <p:cNvPr id="18" name="Right Arrow 17"/>
          <p:cNvSpPr/>
          <p:nvPr/>
        </p:nvSpPr>
        <p:spPr bwMode="auto">
          <a:xfrm>
            <a:off x="3880883" y="2998381"/>
            <a:ext cx="1488558" cy="552893"/>
          </a:xfrm>
          <a:prstGeom prst="rightArrow">
            <a:avLst/>
          </a:prstGeom>
          <a:solidFill>
            <a:schemeClr val="accent1">
              <a:lumMod val="75000"/>
              <a:lumOff val="2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pic>
        <p:nvPicPr>
          <p:cNvPr id="19" name="Picture 18" descr="flower_teas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85478" y="2041450"/>
            <a:ext cx="3313260" cy="247207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210493" y="2392326"/>
            <a:ext cx="470000" cy="4399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chemeClr val="accent1">
                    <a:lumMod val="90000"/>
                    <a:lumOff val="10000"/>
                  </a:schemeClr>
                </a:solidFill>
              </a:rPr>
              <a:t>?</a:t>
            </a:r>
            <a:endParaRPr lang="en-US" sz="4000" dirty="0">
              <a:solidFill>
                <a:schemeClr val="accent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Markus Kalisch, ETH Zurich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5512088"/>
      </p:ext>
    </p:extLst>
  </p:cSld>
  <p:clrMapOvr>
    <a:masterClrMapping/>
  </p:clrMapOvr>
  <p:transition advTm="7075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7"/>
              <p:cNvSpPr>
                <a:spLocks noGrp="1"/>
              </p:cNvSpPr>
              <p:nvPr>
                <p:ph idx="1"/>
              </p:nvPr>
            </p:nvSpPr>
            <p:spPr>
              <a:xfrm>
                <a:off x="323850" y="1851660"/>
                <a:ext cx="8496300" cy="4382450"/>
              </a:xfrm>
            </p:spPr>
            <p:txBody>
              <a:bodyPr/>
              <a:lstStyle/>
              <a:p>
                <a:r>
                  <a:rPr lang="de-CH" dirty="0" smtClean="0"/>
                  <a:t>Korrelation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≠</m:t>
                    </m:r>
                  </m:oMath>
                </a14:m>
                <a:r>
                  <a:rPr lang="de-CH" dirty="0" smtClean="0"/>
                  <a:t> Kausalität</a:t>
                </a:r>
                <a:endParaRPr lang="en-US" dirty="0" smtClean="0"/>
              </a:p>
              <a:p>
                <a:r>
                  <a:rPr lang="en-US" dirty="0" err="1" smtClean="0"/>
                  <a:t>Ursache</a:t>
                </a:r>
                <a:r>
                  <a:rPr lang="en-US" dirty="0" smtClean="0"/>
                  <a:t> und </a:t>
                </a:r>
                <a:r>
                  <a:rPr lang="en-US" dirty="0" err="1" smtClean="0"/>
                  <a:t>Wirkung</a:t>
                </a:r>
                <a:r>
                  <a:rPr lang="en-US" dirty="0" smtClean="0"/>
                  <a:t> </a:t>
                </a:r>
                <a:r>
                  <a:rPr lang="en-US" dirty="0" err="1" smtClean="0"/>
                  <a:t>herausfinden</a:t>
                </a:r>
                <a:r>
                  <a:rPr lang="en-US" dirty="0" smtClean="0"/>
                  <a:t>:</a:t>
                </a:r>
                <a:br>
                  <a:rPr lang="en-US" dirty="0" smtClean="0"/>
                </a:br>
                <a:r>
                  <a:rPr lang="en-US" b="1" dirty="0" smtClean="0">
                    <a:solidFill>
                      <a:schemeClr val="accent6"/>
                    </a:solidFill>
                  </a:rPr>
                  <a:t>R</a:t>
                </a:r>
                <a:r>
                  <a:rPr lang="en-US" dirty="0" smtClean="0">
                    <a:solidFill>
                      <a:schemeClr val="accent6"/>
                    </a:solidFill>
                  </a:rPr>
                  <a:t>andomized </a:t>
                </a:r>
                <a:r>
                  <a:rPr lang="en-US" b="1" dirty="0" smtClean="0">
                    <a:solidFill>
                      <a:schemeClr val="accent6"/>
                    </a:solidFill>
                  </a:rPr>
                  <a:t>C</a:t>
                </a:r>
                <a:r>
                  <a:rPr lang="en-US" dirty="0" smtClean="0">
                    <a:solidFill>
                      <a:schemeClr val="accent6"/>
                    </a:solidFill>
                  </a:rPr>
                  <a:t>ontrolled </a:t>
                </a:r>
                <a:r>
                  <a:rPr lang="en-US" b="1" dirty="0" smtClean="0">
                    <a:solidFill>
                      <a:schemeClr val="accent6"/>
                    </a:solidFill>
                  </a:rPr>
                  <a:t>T</a:t>
                </a:r>
                <a:r>
                  <a:rPr lang="en-US" dirty="0" smtClean="0">
                    <a:solidFill>
                      <a:schemeClr val="accent6"/>
                    </a:solidFill>
                  </a:rPr>
                  <a:t>rial (</a:t>
                </a:r>
                <a:r>
                  <a:rPr lang="en-US" b="1" dirty="0" smtClean="0">
                    <a:solidFill>
                      <a:schemeClr val="accent6"/>
                    </a:solidFill>
                  </a:rPr>
                  <a:t>RCT</a:t>
                </a:r>
                <a:r>
                  <a:rPr lang="en-US" dirty="0" smtClean="0">
                    <a:solidFill>
                      <a:schemeClr val="accent6"/>
                    </a:solidFill>
                  </a:rPr>
                  <a:t>)</a:t>
                </a:r>
              </a:p>
              <a:p>
                <a:r>
                  <a:rPr lang="en-US" dirty="0" err="1" smtClean="0"/>
                  <a:t>Klassenzimmerexperiment</a:t>
                </a:r>
                <a:r>
                  <a:rPr lang="en-US" dirty="0"/>
                  <a:t/>
                </a:r>
                <a:br>
                  <a:rPr lang="en-US" dirty="0"/>
                </a:br>
                <a:r>
                  <a:rPr lang="en-US" dirty="0"/>
                  <a:t>(&amp; </a:t>
                </a:r>
                <a:r>
                  <a:rPr lang="en-US" dirty="0" err="1"/>
                  <a:t>Statistische</a:t>
                </a:r>
                <a:r>
                  <a:rPr lang="en-US" dirty="0"/>
                  <a:t> </a:t>
                </a:r>
                <a:r>
                  <a:rPr lang="en-US" dirty="0" err="1"/>
                  <a:t>Auswertung</a:t>
                </a:r>
                <a:r>
                  <a:rPr lang="en-US" dirty="0"/>
                  <a:t> </a:t>
                </a:r>
                <a:r>
                  <a:rPr lang="en-US" dirty="0" err="1"/>
                  <a:t>als</a:t>
                </a:r>
                <a:r>
                  <a:rPr lang="en-US" dirty="0"/>
                  <a:t> </a:t>
                </a:r>
                <a:r>
                  <a:rPr lang="en-US" dirty="0" err="1"/>
                  <a:t>Ausblick</a:t>
                </a:r>
                <a:r>
                  <a:rPr lang="en-US" dirty="0"/>
                  <a:t>)</a:t>
                </a:r>
                <a:endParaRPr lang="de-CH" dirty="0"/>
              </a:p>
              <a:p>
                <a:endParaRPr lang="de-CH" dirty="0"/>
              </a:p>
            </p:txBody>
          </p:sp>
        </mc:Choice>
        <mc:Fallback xmlns="">
          <p:sp>
            <p:nvSpPr>
              <p:cNvPr id="8" name="Content Placeholder 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850" y="1851660"/>
                <a:ext cx="8496300" cy="4382450"/>
              </a:xfrm>
              <a:blipFill>
                <a:blip r:embed="rId2"/>
                <a:stretch>
                  <a:fillRect l="-359" t="-2086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Markus Kalisch, ETH Zurich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2</a:t>
            </a:fld>
            <a:endParaRPr lang="de-DE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Überblick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408179241"/>
      </p:ext>
    </p:extLst>
  </p:cSld>
  <p:clrMapOvr>
    <a:masterClrMapping/>
  </p:clrMapOvr>
  <p:transition advTm="139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 err="1" smtClean="0">
                <a:solidFill>
                  <a:schemeClr val="tx1"/>
                </a:solidFill>
              </a:rPr>
              <a:t>Kausaleffekt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finden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98229F4-D04A-4D3F-B0C5-1ADC171ACFA0}" type="slidenum">
              <a:rPr lang="de-DE" smtClean="0"/>
              <a:pPr/>
              <a:t>20</a:t>
            </a:fld>
            <a:endParaRPr lang="de-DE"/>
          </a:p>
        </p:txBody>
      </p:sp>
      <p:sp>
        <p:nvSpPr>
          <p:cNvPr id="9" name="Rectangle 8"/>
          <p:cNvSpPr/>
          <p:nvPr/>
        </p:nvSpPr>
        <p:spPr bwMode="auto">
          <a:xfrm>
            <a:off x="4306186" y="2385100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049925" y="701749"/>
            <a:ext cx="1742785" cy="4001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dirty="0" smtClean="0"/>
              <a:t>Experiment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Markus Kalisch, ETH Zurich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78453046"/>
      </p:ext>
    </p:extLst>
  </p:cSld>
  <p:clrMapOvr>
    <a:masterClrMapping/>
  </p:clrMapOvr>
  <p:transition advTm="4306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Fertilize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23942" y="2118816"/>
            <a:ext cx="596869" cy="62725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 err="1" smtClean="0">
                <a:solidFill>
                  <a:schemeClr val="tx1"/>
                </a:solidFill>
              </a:rPr>
              <a:t>Kausaleffekt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finden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98229F4-D04A-4D3F-B0C5-1ADC171ACFA0}" type="slidenum">
              <a:rPr lang="de-DE" smtClean="0"/>
              <a:pPr/>
              <a:t>21</a:t>
            </a:fld>
            <a:endParaRPr lang="de-DE"/>
          </a:p>
        </p:txBody>
      </p:sp>
      <p:sp>
        <p:nvSpPr>
          <p:cNvPr id="9" name="Rectangle 8"/>
          <p:cNvSpPr/>
          <p:nvPr/>
        </p:nvSpPr>
        <p:spPr bwMode="auto">
          <a:xfrm>
            <a:off x="4306186" y="2512155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049925" y="701749"/>
            <a:ext cx="1742785" cy="4001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dirty="0" smtClean="0"/>
              <a:t>Experiment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Markus Kalisch, ETH Zurich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3034531"/>
      </p:ext>
    </p:extLst>
  </p:cSld>
  <p:clrMapOvr>
    <a:masterClrMapping/>
  </p:clrMapOvr>
  <p:transition advTm="1621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 err="1" smtClean="0">
                <a:solidFill>
                  <a:schemeClr val="tx1"/>
                </a:solidFill>
              </a:rPr>
              <a:t>Kausaleffekt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finden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98229F4-D04A-4D3F-B0C5-1ADC171ACFA0}" type="slidenum">
              <a:rPr lang="de-DE" smtClean="0"/>
              <a:pPr/>
              <a:t>22</a:t>
            </a:fld>
            <a:endParaRPr lang="de-DE"/>
          </a:p>
        </p:txBody>
      </p:sp>
      <p:pic>
        <p:nvPicPr>
          <p:cNvPr id="26" name="Picture 25" descr="flower_teas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91289" y="2256913"/>
            <a:ext cx="1161422" cy="866553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6049925" y="701749"/>
            <a:ext cx="1742785" cy="4001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dirty="0" smtClean="0"/>
              <a:t>Experiment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870842" y="3531475"/>
            <a:ext cx="5909771" cy="646331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In der </a:t>
            </a:r>
            <a:r>
              <a:rPr lang="en-US" dirty="0" err="1" smtClean="0"/>
              <a:t>Realit</a:t>
            </a:r>
            <a:r>
              <a:rPr lang="de-CH" dirty="0" smtClean="0"/>
              <a:t>ät sind alle Felder leicht unterschiedlich:</a:t>
            </a:r>
          </a:p>
          <a:p>
            <a:r>
              <a:rPr lang="de-CH" dirty="0" smtClean="0"/>
              <a:t>Wie wäre das Ergebnis auf einem anderen Feld ?</a:t>
            </a:r>
            <a:endParaRPr lang="en-US" dirty="0" smtClean="0"/>
          </a:p>
        </p:txBody>
      </p:sp>
      <p:sp>
        <p:nvSpPr>
          <p:cNvPr id="33" name="TextBox 32"/>
          <p:cNvSpPr txBox="1"/>
          <p:nvPr/>
        </p:nvSpPr>
        <p:spPr>
          <a:xfrm>
            <a:off x="2655902" y="5299154"/>
            <a:ext cx="43396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err="1" smtClean="0"/>
              <a:t>Brauchen</a:t>
            </a:r>
            <a:r>
              <a:rPr lang="en-US" sz="3600" dirty="0" smtClean="0"/>
              <a:t> </a:t>
            </a:r>
            <a:r>
              <a:rPr lang="en-US" sz="3600" dirty="0" err="1" smtClean="0">
                <a:solidFill>
                  <a:schemeClr val="accent6"/>
                </a:solidFill>
              </a:rPr>
              <a:t>Replikate</a:t>
            </a:r>
            <a:r>
              <a:rPr lang="en-US" sz="3600" dirty="0" smtClean="0">
                <a:solidFill>
                  <a:schemeClr val="accent6"/>
                </a:solidFill>
              </a:rPr>
              <a:t>.</a:t>
            </a:r>
            <a:endParaRPr lang="en-US" sz="3600" dirty="0">
              <a:solidFill>
                <a:schemeClr val="accent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Markus Kalisch, ETH Zurich</a:t>
            </a:r>
            <a:endParaRPr lang="de-DE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33420666"/>
      </p:ext>
    </p:extLst>
  </p:cSld>
  <p:clrMapOvr>
    <a:masterClrMapping/>
  </p:clrMapOvr>
  <p:transition advTm="29376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 err="1" smtClean="0">
                <a:solidFill>
                  <a:schemeClr val="tx1"/>
                </a:solidFill>
              </a:rPr>
              <a:t>Kausaleffekt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finden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98229F4-D04A-4D3F-B0C5-1ADC171ACFA0}" type="slidenum">
              <a:rPr lang="de-DE" smtClean="0"/>
              <a:pPr/>
              <a:t>23</a:t>
            </a:fld>
            <a:endParaRPr lang="de-DE"/>
          </a:p>
        </p:txBody>
      </p:sp>
      <p:sp>
        <p:nvSpPr>
          <p:cNvPr id="8" name="Rectangle 7"/>
          <p:cNvSpPr/>
          <p:nvPr/>
        </p:nvSpPr>
        <p:spPr bwMode="auto">
          <a:xfrm>
            <a:off x="2050007" y="2262046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1267597" y="2256913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7789388" y="2328408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7005635" y="2320588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6206848" y="2309343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2880324" y="2283067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3736917" y="2256792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4572489" y="2283067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5429083" y="2288322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049925" y="701749"/>
            <a:ext cx="1742785" cy="4001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dirty="0" smtClean="0"/>
              <a:t>Experiment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Markus Kalisch, ETH Zurich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9170688"/>
      </p:ext>
    </p:extLst>
  </p:cSld>
  <p:clrMapOvr>
    <a:masterClrMapping/>
  </p:clrMapOvr>
  <p:transition advTm="5861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Fertilize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40429" y="1770991"/>
            <a:ext cx="596869" cy="627255"/>
          </a:xfrm>
          <a:prstGeom prst="rect">
            <a:avLst/>
          </a:prstGeom>
        </p:spPr>
      </p:pic>
      <p:pic>
        <p:nvPicPr>
          <p:cNvPr id="21" name="Picture 20" descr="Fertilize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49573" y="1786758"/>
            <a:ext cx="596869" cy="627255"/>
          </a:xfrm>
          <a:prstGeom prst="rect">
            <a:avLst/>
          </a:prstGeom>
        </p:spPr>
      </p:pic>
      <p:pic>
        <p:nvPicPr>
          <p:cNvPr id="24" name="Picture 23" descr="Fertilize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85145" y="1823544"/>
            <a:ext cx="596869" cy="627255"/>
          </a:xfrm>
          <a:prstGeom prst="rect">
            <a:avLst/>
          </a:prstGeom>
        </p:spPr>
      </p:pic>
      <p:pic>
        <p:nvPicPr>
          <p:cNvPr id="25" name="Picture 24" descr="Fertilize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10207" y="1765737"/>
            <a:ext cx="596869" cy="627255"/>
          </a:xfrm>
          <a:prstGeom prst="rect">
            <a:avLst/>
          </a:prstGeom>
        </p:spPr>
      </p:pic>
      <p:pic>
        <p:nvPicPr>
          <p:cNvPr id="26" name="Picture 25" descr="Fertilize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56290" y="1813034"/>
            <a:ext cx="596869" cy="627255"/>
          </a:xfrm>
          <a:prstGeom prst="rect">
            <a:avLst/>
          </a:prstGeom>
        </p:spPr>
      </p:pic>
      <p:pic>
        <p:nvPicPr>
          <p:cNvPr id="28" name="Picture 27" descr="Fertilize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18290" y="1828799"/>
            <a:ext cx="596869" cy="627255"/>
          </a:xfrm>
          <a:prstGeom prst="rect">
            <a:avLst/>
          </a:prstGeom>
        </p:spPr>
      </p:pic>
      <p:pic>
        <p:nvPicPr>
          <p:cNvPr id="29" name="Picture 28" descr="Fertilize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80290" y="1813034"/>
            <a:ext cx="596869" cy="627255"/>
          </a:xfrm>
          <a:prstGeom prst="rect">
            <a:avLst/>
          </a:prstGeom>
        </p:spPr>
      </p:pic>
      <p:pic>
        <p:nvPicPr>
          <p:cNvPr id="16" name="Picture 15" descr="Fertilize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41947" y="1834054"/>
            <a:ext cx="596869" cy="627255"/>
          </a:xfrm>
          <a:prstGeom prst="rect">
            <a:avLst/>
          </a:prstGeom>
        </p:spPr>
      </p:pic>
      <p:pic>
        <p:nvPicPr>
          <p:cNvPr id="15" name="Picture 14" descr="Fertilize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85353" y="1839309"/>
            <a:ext cx="596869" cy="62725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 err="1" smtClean="0">
                <a:solidFill>
                  <a:schemeClr val="tx1"/>
                </a:solidFill>
              </a:rPr>
              <a:t>Kausaleffekt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finden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98229F4-D04A-4D3F-B0C5-1ADC171ACFA0}" type="slidenum">
              <a:rPr lang="de-DE" smtClean="0"/>
              <a:pPr/>
              <a:t>24</a:t>
            </a:fld>
            <a:endParaRPr lang="de-DE"/>
          </a:p>
        </p:txBody>
      </p:sp>
      <p:sp>
        <p:nvSpPr>
          <p:cNvPr id="8" name="Rectangle 7"/>
          <p:cNvSpPr/>
          <p:nvPr/>
        </p:nvSpPr>
        <p:spPr bwMode="auto">
          <a:xfrm>
            <a:off x="2050007" y="2262046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1267597" y="2256913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7789388" y="2328408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7005635" y="2320588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6206848" y="2309343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2880324" y="2283067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3736917" y="2256792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4572489" y="2283067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5429083" y="2288322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049925" y="701749"/>
            <a:ext cx="1742785" cy="4001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dirty="0" smtClean="0"/>
              <a:t>Experiment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Markus Kalisch, ETH Zurich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14828318"/>
      </p:ext>
    </p:extLst>
  </p:cSld>
  <p:clrMapOvr>
    <a:masterClrMapping/>
  </p:clrMapOvr>
  <p:transition advTm="1010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 descr="flower_teas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90032" y="2168919"/>
            <a:ext cx="1161422" cy="86655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 err="1" smtClean="0">
                <a:solidFill>
                  <a:schemeClr val="tx1"/>
                </a:solidFill>
              </a:rPr>
              <a:t>Kausaleffekt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finden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98229F4-D04A-4D3F-B0C5-1ADC171ACFA0}" type="slidenum">
              <a:rPr lang="de-DE" smtClean="0"/>
              <a:pPr/>
              <a:t>25</a:t>
            </a:fld>
            <a:endParaRPr lang="de-DE"/>
          </a:p>
        </p:txBody>
      </p:sp>
      <p:sp>
        <p:nvSpPr>
          <p:cNvPr id="8" name="Rectangle 7"/>
          <p:cNvSpPr/>
          <p:nvPr/>
        </p:nvSpPr>
        <p:spPr bwMode="auto">
          <a:xfrm>
            <a:off x="2050007" y="2262046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1267597" y="2256913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7789388" y="2328408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7005635" y="2320588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2880324" y="2283067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3736917" y="2256792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4572489" y="2283067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5429083" y="2288322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pic>
        <p:nvPicPr>
          <p:cNvPr id="26" name="Picture 25" descr="flower_teas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55425" y="2090092"/>
            <a:ext cx="1161422" cy="866553"/>
          </a:xfrm>
          <a:prstGeom prst="rect">
            <a:avLst/>
          </a:prstGeom>
        </p:spPr>
      </p:pic>
      <p:pic>
        <p:nvPicPr>
          <p:cNvPr id="28" name="Picture 27" descr="deadFlow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99316" y="1943920"/>
            <a:ext cx="795910" cy="1065703"/>
          </a:xfrm>
          <a:prstGeom prst="rect">
            <a:avLst/>
          </a:prstGeom>
        </p:spPr>
      </p:pic>
      <p:pic>
        <p:nvPicPr>
          <p:cNvPr id="17" name="Picture 16" descr="deadFlow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40295" y="1928153"/>
            <a:ext cx="795910" cy="1065703"/>
          </a:xfrm>
          <a:prstGeom prst="rect">
            <a:avLst/>
          </a:prstGeom>
        </p:spPr>
      </p:pic>
      <p:pic>
        <p:nvPicPr>
          <p:cNvPr id="21" name="Picture 20" descr="deadFlow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31095" y="1954430"/>
            <a:ext cx="795910" cy="1065703"/>
          </a:xfrm>
          <a:prstGeom prst="rect">
            <a:avLst/>
          </a:prstGeom>
        </p:spPr>
      </p:pic>
      <p:pic>
        <p:nvPicPr>
          <p:cNvPr id="24" name="Picture 23" descr="flower_teas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09591" y="2105857"/>
            <a:ext cx="1161422" cy="866553"/>
          </a:xfrm>
          <a:prstGeom prst="rect">
            <a:avLst/>
          </a:prstGeom>
        </p:spPr>
      </p:pic>
      <p:pic>
        <p:nvPicPr>
          <p:cNvPr id="25" name="Picture 24" descr="flower_teas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13632" y="2111112"/>
            <a:ext cx="1161422" cy="866553"/>
          </a:xfrm>
          <a:prstGeom prst="rect">
            <a:avLst/>
          </a:prstGeom>
        </p:spPr>
      </p:pic>
      <p:pic>
        <p:nvPicPr>
          <p:cNvPr id="30" name="Picture 29" descr="flower_teas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62542" y="2163664"/>
            <a:ext cx="1161422" cy="866553"/>
          </a:xfrm>
          <a:prstGeom prst="rect">
            <a:avLst/>
          </a:prstGeom>
        </p:spPr>
      </p:pic>
      <p:pic>
        <p:nvPicPr>
          <p:cNvPr id="31" name="Picture 30" descr="flower_teas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13728" y="2189940"/>
            <a:ext cx="1161422" cy="866553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6049925" y="701749"/>
            <a:ext cx="1742785" cy="4001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dirty="0" smtClean="0"/>
              <a:t>Experiment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Markus Kalisch, ETH Zurich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9722763"/>
      </p:ext>
    </p:extLst>
  </p:cSld>
  <p:clrMapOvr>
    <a:masterClrMapping/>
  </p:clrMapOvr>
  <p:transition advTm="7080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 descr="flower_teas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90032" y="2168919"/>
            <a:ext cx="1161422" cy="86655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 err="1" smtClean="0">
                <a:solidFill>
                  <a:schemeClr val="tx1"/>
                </a:solidFill>
              </a:rPr>
              <a:t>Kausaleffekt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finden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98229F4-D04A-4D3F-B0C5-1ADC171ACFA0}" type="slidenum">
              <a:rPr lang="de-DE" smtClean="0"/>
              <a:pPr/>
              <a:t>26</a:t>
            </a:fld>
            <a:endParaRPr lang="de-DE"/>
          </a:p>
        </p:txBody>
      </p:sp>
      <p:sp>
        <p:nvSpPr>
          <p:cNvPr id="8" name="Rectangle 7"/>
          <p:cNvSpPr/>
          <p:nvPr/>
        </p:nvSpPr>
        <p:spPr bwMode="auto">
          <a:xfrm>
            <a:off x="2050007" y="2262046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1267597" y="2256913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7789388" y="2328408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7005635" y="2320588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2880324" y="2283067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3736917" y="2256792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4572489" y="2283067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5429083" y="2288322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pic>
        <p:nvPicPr>
          <p:cNvPr id="26" name="Picture 25" descr="flower_teas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55425" y="2090092"/>
            <a:ext cx="1161422" cy="866553"/>
          </a:xfrm>
          <a:prstGeom prst="rect">
            <a:avLst/>
          </a:prstGeom>
        </p:spPr>
      </p:pic>
      <p:pic>
        <p:nvPicPr>
          <p:cNvPr id="28" name="Picture 27" descr="deadFlow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99316" y="1943920"/>
            <a:ext cx="795910" cy="1065703"/>
          </a:xfrm>
          <a:prstGeom prst="rect">
            <a:avLst/>
          </a:prstGeom>
        </p:spPr>
      </p:pic>
      <p:pic>
        <p:nvPicPr>
          <p:cNvPr id="17" name="Picture 16" descr="deadFlow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40295" y="1928153"/>
            <a:ext cx="795910" cy="1065703"/>
          </a:xfrm>
          <a:prstGeom prst="rect">
            <a:avLst/>
          </a:prstGeom>
        </p:spPr>
      </p:pic>
      <p:pic>
        <p:nvPicPr>
          <p:cNvPr id="21" name="Picture 20" descr="deadFlow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31095" y="1954430"/>
            <a:ext cx="795910" cy="1065703"/>
          </a:xfrm>
          <a:prstGeom prst="rect">
            <a:avLst/>
          </a:prstGeom>
        </p:spPr>
      </p:pic>
      <p:pic>
        <p:nvPicPr>
          <p:cNvPr id="24" name="Picture 23" descr="flower_teas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09591" y="2105857"/>
            <a:ext cx="1161422" cy="866553"/>
          </a:xfrm>
          <a:prstGeom prst="rect">
            <a:avLst/>
          </a:prstGeom>
        </p:spPr>
      </p:pic>
      <p:pic>
        <p:nvPicPr>
          <p:cNvPr id="25" name="Picture 24" descr="flower_teas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13632" y="2111112"/>
            <a:ext cx="1161422" cy="866553"/>
          </a:xfrm>
          <a:prstGeom prst="rect">
            <a:avLst/>
          </a:prstGeom>
        </p:spPr>
      </p:pic>
      <p:pic>
        <p:nvPicPr>
          <p:cNvPr id="30" name="Picture 29" descr="flower_teas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62542" y="2163664"/>
            <a:ext cx="1161422" cy="866553"/>
          </a:xfrm>
          <a:prstGeom prst="rect">
            <a:avLst/>
          </a:prstGeom>
        </p:spPr>
      </p:pic>
      <p:pic>
        <p:nvPicPr>
          <p:cNvPr id="31" name="Picture 30" descr="flower_teas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13728" y="2189940"/>
            <a:ext cx="1161422" cy="866553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1870842" y="3531475"/>
            <a:ext cx="5909771" cy="9233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err="1" smtClean="0"/>
              <a:t>Dünger</a:t>
            </a:r>
            <a:r>
              <a:rPr lang="en-US" dirty="0" smtClean="0"/>
              <a:t> </a:t>
            </a:r>
            <a:r>
              <a:rPr lang="en-US" dirty="0" err="1" smtClean="0"/>
              <a:t>besser</a:t>
            </a:r>
            <a:r>
              <a:rPr lang="en-US" dirty="0" smtClean="0"/>
              <a:t> </a:t>
            </a:r>
            <a:r>
              <a:rPr lang="en-US" dirty="0" err="1" smtClean="0"/>
              <a:t>als</a:t>
            </a:r>
            <a:r>
              <a:rPr lang="en-US" dirty="0" smtClean="0"/>
              <a:t> </a:t>
            </a:r>
            <a:r>
              <a:rPr lang="en-US" dirty="0" err="1" smtClean="0"/>
              <a:t>kein</a:t>
            </a:r>
            <a:r>
              <a:rPr lang="en-US" dirty="0" smtClean="0"/>
              <a:t> </a:t>
            </a:r>
            <a:r>
              <a:rPr lang="en-US" dirty="0" err="1" smtClean="0"/>
              <a:t>Dünger</a:t>
            </a:r>
            <a:r>
              <a:rPr lang="en-US" dirty="0" smtClean="0"/>
              <a:t>?</a:t>
            </a:r>
          </a:p>
          <a:p>
            <a:r>
              <a:rPr lang="en-US" dirty="0" err="1" smtClean="0"/>
              <a:t>Keine</a:t>
            </a:r>
            <a:r>
              <a:rPr lang="en-US" dirty="0" smtClean="0"/>
              <a:t> </a:t>
            </a:r>
            <a:r>
              <a:rPr lang="en-US" dirty="0" err="1" smtClean="0"/>
              <a:t>Ahnung</a:t>
            </a:r>
            <a:r>
              <a:rPr lang="en-US" dirty="0" smtClean="0"/>
              <a:t>!</a:t>
            </a:r>
          </a:p>
          <a:p>
            <a:r>
              <a:rPr lang="en-US" dirty="0" err="1" smtClean="0"/>
              <a:t>Wie</a:t>
            </a:r>
            <a:r>
              <a:rPr lang="en-US" dirty="0" smtClean="0"/>
              <a:t> </a:t>
            </a:r>
            <a:r>
              <a:rPr lang="en-US" dirty="0" err="1" smtClean="0"/>
              <a:t>viele</a:t>
            </a:r>
            <a:r>
              <a:rPr lang="en-US" dirty="0" smtClean="0"/>
              <a:t> rote </a:t>
            </a:r>
            <a:r>
              <a:rPr lang="en-US" dirty="0" err="1" smtClean="0"/>
              <a:t>Blumen</a:t>
            </a:r>
            <a:r>
              <a:rPr lang="en-US" dirty="0" smtClean="0"/>
              <a:t> </a:t>
            </a:r>
            <a:r>
              <a:rPr lang="en-US" dirty="0" err="1" smtClean="0"/>
              <a:t>hätte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ohne</a:t>
            </a:r>
            <a:r>
              <a:rPr lang="en-US" dirty="0" smtClean="0"/>
              <a:t> </a:t>
            </a:r>
            <a:r>
              <a:rPr lang="en-US" dirty="0" err="1" smtClean="0"/>
              <a:t>Dünger</a:t>
            </a:r>
            <a:r>
              <a:rPr lang="en-US" dirty="0" smtClean="0"/>
              <a:t> </a:t>
            </a:r>
            <a:r>
              <a:rPr lang="en-US" dirty="0" err="1" smtClean="0"/>
              <a:t>gegeben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1597572" y="5559973"/>
            <a:ext cx="62889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err="1" smtClean="0"/>
              <a:t>Brauchen</a:t>
            </a:r>
            <a:r>
              <a:rPr lang="en-US" sz="3600" dirty="0" smtClean="0"/>
              <a:t> </a:t>
            </a:r>
            <a:r>
              <a:rPr lang="en-US" sz="3600" dirty="0" err="1" smtClean="0"/>
              <a:t>eine</a:t>
            </a:r>
            <a:r>
              <a:rPr lang="en-US" sz="3600" dirty="0" smtClean="0"/>
              <a:t> </a:t>
            </a:r>
            <a:r>
              <a:rPr lang="en-US" sz="3600" dirty="0" err="1" smtClean="0">
                <a:solidFill>
                  <a:schemeClr val="accent1"/>
                </a:solidFill>
              </a:rPr>
              <a:t>Kontrollgruppe</a:t>
            </a:r>
            <a:endParaRPr lang="en-US" sz="3600" dirty="0">
              <a:solidFill>
                <a:schemeClr val="accent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049925" y="701749"/>
            <a:ext cx="1742785" cy="4001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dirty="0" smtClean="0"/>
              <a:t>Experiment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Markus Kalisch, ETH Zurich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8128001"/>
      </p:ext>
    </p:extLst>
  </p:cSld>
  <p:clrMapOvr>
    <a:masterClrMapping/>
  </p:clrMapOvr>
  <p:transition advTm="16214"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Fertilize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01428" y="1502735"/>
            <a:ext cx="910046" cy="956375"/>
          </a:xfrm>
          <a:prstGeom prst="rect">
            <a:avLst/>
          </a:prstGeom>
        </p:spPr>
      </p:pic>
      <p:sp>
        <p:nvSpPr>
          <p:cNvPr id="26" name="Multiply 25"/>
          <p:cNvSpPr/>
          <p:nvPr/>
        </p:nvSpPr>
        <p:spPr bwMode="auto">
          <a:xfrm>
            <a:off x="7559744" y="1424762"/>
            <a:ext cx="861237" cy="1031359"/>
          </a:xfrm>
          <a:prstGeom prst="mathMultiply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pic>
        <p:nvPicPr>
          <p:cNvPr id="22" name="Picture 21" descr="Fertilize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5847" y="1541721"/>
            <a:ext cx="910046" cy="9563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 err="1" smtClean="0">
                <a:solidFill>
                  <a:schemeClr val="tx1"/>
                </a:solidFill>
              </a:rPr>
              <a:t>Kausaleffekt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finden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98229F4-D04A-4D3F-B0C5-1ADC171ACFA0}" type="slidenum">
              <a:rPr lang="de-DE" smtClean="0"/>
              <a:pPr/>
              <a:t>27</a:t>
            </a:fld>
            <a:endParaRPr lang="de-DE"/>
          </a:p>
        </p:txBody>
      </p:sp>
      <p:sp>
        <p:nvSpPr>
          <p:cNvPr id="8" name="Rectangle 7"/>
          <p:cNvSpPr/>
          <p:nvPr/>
        </p:nvSpPr>
        <p:spPr bwMode="auto">
          <a:xfrm>
            <a:off x="1871331" y="2030819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1162494" y="3108251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6716233" y="4494029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5773479" y="4380615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1630326" y="4756298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6684335" y="3356345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2328531" y="3466215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5532475" y="3108252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6322828" y="2303721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680483" y="1648047"/>
            <a:ext cx="3115339" cy="3817088"/>
          </a:xfrm>
          <a:prstGeom prst="ellipse">
            <a:avLst/>
          </a:prstGeom>
          <a:noFill/>
          <a:ln w="2857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24" name="Oval 23"/>
          <p:cNvSpPr/>
          <p:nvPr/>
        </p:nvSpPr>
        <p:spPr bwMode="auto">
          <a:xfrm>
            <a:off x="4894520" y="1694122"/>
            <a:ext cx="3115339" cy="3817088"/>
          </a:xfrm>
          <a:prstGeom prst="ellipse">
            <a:avLst/>
          </a:prstGeom>
          <a:noFill/>
          <a:ln w="2857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49925" y="701749"/>
            <a:ext cx="1742785" cy="4001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dirty="0" smtClean="0"/>
              <a:t>Experiment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30617" y="5749158"/>
            <a:ext cx="29450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Behandlungsgruppe</a:t>
            </a:r>
            <a:endParaRPr lang="en-US" sz="2400" dirty="0"/>
          </a:p>
        </p:txBody>
      </p:sp>
      <p:sp>
        <p:nvSpPr>
          <p:cNvPr id="20" name="TextBox 19"/>
          <p:cNvSpPr txBox="1"/>
          <p:nvPr/>
        </p:nvSpPr>
        <p:spPr>
          <a:xfrm>
            <a:off x="5381297" y="5801711"/>
            <a:ext cx="21900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rgbClr val="0070C0"/>
                </a:solidFill>
              </a:rPr>
              <a:t>Kontrollgruppe</a:t>
            </a:r>
            <a:endParaRPr lang="en-US" sz="2400" dirty="0">
              <a:solidFill>
                <a:srgbClr val="0070C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Markus Kalisch, ETH Zurich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9543787"/>
      </p:ext>
    </p:extLst>
  </p:cSld>
  <p:clrMapOvr>
    <a:masterClrMapping/>
  </p:clrMapOvr>
  <p:transition advTm="13100"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Fertilize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5847" y="1541721"/>
            <a:ext cx="910046" cy="9563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 err="1" smtClean="0">
                <a:solidFill>
                  <a:schemeClr val="tx1"/>
                </a:solidFill>
              </a:rPr>
              <a:t>Kausaleffekt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finden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98229F4-D04A-4D3F-B0C5-1ADC171ACFA0}" type="slidenum">
              <a:rPr lang="de-DE" smtClean="0"/>
              <a:pPr/>
              <a:t>28</a:t>
            </a:fld>
            <a:endParaRPr lang="de-DE"/>
          </a:p>
        </p:txBody>
      </p:sp>
      <p:sp>
        <p:nvSpPr>
          <p:cNvPr id="8" name="Rectangle 7"/>
          <p:cNvSpPr/>
          <p:nvPr/>
        </p:nvSpPr>
        <p:spPr bwMode="auto">
          <a:xfrm>
            <a:off x="1871331" y="2030819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1162494" y="3108251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6716233" y="4494029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5773479" y="4380615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1630326" y="4756298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6684335" y="3356345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2328531" y="3466215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5532475" y="3108252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6322828" y="2303721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680483" y="1648047"/>
            <a:ext cx="3115339" cy="3817088"/>
          </a:xfrm>
          <a:prstGeom prst="ellipse">
            <a:avLst/>
          </a:prstGeom>
          <a:noFill/>
          <a:ln w="2857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101905" y="5636723"/>
            <a:ext cx="4918334" cy="7848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2000" dirty="0" err="1" smtClean="0"/>
              <a:t>Zwei</a:t>
            </a:r>
            <a:r>
              <a:rPr lang="en-US" sz="2000" dirty="0" smtClean="0"/>
              <a:t> </a:t>
            </a:r>
            <a:r>
              <a:rPr lang="en-US" sz="2000" dirty="0" err="1" smtClean="0"/>
              <a:t>Gruppen</a:t>
            </a:r>
            <a:r>
              <a:rPr lang="en-US" sz="2000" dirty="0" smtClean="0"/>
              <a:t> von </a:t>
            </a:r>
            <a:r>
              <a:rPr lang="en-US" sz="2000" dirty="0" err="1" smtClean="0"/>
              <a:t>Feldern</a:t>
            </a:r>
            <a:r>
              <a:rPr lang="en-US" sz="2000" dirty="0" smtClean="0"/>
              <a:t> in </a:t>
            </a:r>
            <a:r>
              <a:rPr lang="en-US" sz="2000" dirty="0" err="1" smtClean="0"/>
              <a:t>allem</a:t>
            </a:r>
            <a:r>
              <a:rPr lang="en-US" sz="2000" dirty="0" smtClean="0"/>
              <a:t> </a:t>
            </a:r>
            <a:r>
              <a:rPr lang="en-US" sz="2000" dirty="0" err="1" smtClean="0"/>
              <a:t>gleich</a:t>
            </a:r>
            <a:endParaRPr lang="en-US" sz="2000" dirty="0" smtClean="0"/>
          </a:p>
          <a:p>
            <a:pPr algn="ctr"/>
            <a:r>
              <a:rPr lang="en-US" sz="2000" dirty="0" smtClean="0"/>
              <a:t>(</a:t>
            </a:r>
            <a:r>
              <a:rPr lang="en-US" sz="2000" dirty="0" err="1" smtClean="0"/>
              <a:t>Bodenqualität</a:t>
            </a:r>
            <a:r>
              <a:rPr lang="en-US" sz="2000" dirty="0" smtClean="0"/>
              <a:t>, </a:t>
            </a:r>
            <a:r>
              <a:rPr lang="en-US" sz="2000" dirty="0" err="1" smtClean="0"/>
              <a:t>Wasser</a:t>
            </a:r>
            <a:r>
              <a:rPr lang="en-US" sz="2000" dirty="0" smtClean="0"/>
              <a:t>, </a:t>
            </a:r>
            <a:r>
              <a:rPr lang="en-US" sz="2000" dirty="0" err="1" smtClean="0"/>
              <a:t>Sonnenlicht</a:t>
            </a:r>
            <a:r>
              <a:rPr lang="en-US" sz="2000" dirty="0" smtClean="0"/>
              <a:t>, …)</a:t>
            </a:r>
            <a:endParaRPr lang="en-US" sz="2000" dirty="0"/>
          </a:p>
        </p:txBody>
      </p:sp>
      <p:sp>
        <p:nvSpPr>
          <p:cNvPr id="18" name="TextBox 17"/>
          <p:cNvSpPr txBox="1"/>
          <p:nvPr/>
        </p:nvSpPr>
        <p:spPr>
          <a:xfrm>
            <a:off x="6049925" y="701749"/>
            <a:ext cx="1742785" cy="4001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dirty="0" smtClean="0"/>
              <a:t>Experiment</a:t>
            </a:r>
          </a:p>
        </p:txBody>
      </p:sp>
      <p:pic>
        <p:nvPicPr>
          <p:cNvPr id="20" name="Picture 19" descr="Fertilize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01428" y="1502735"/>
            <a:ext cx="910046" cy="956375"/>
          </a:xfrm>
          <a:prstGeom prst="rect">
            <a:avLst/>
          </a:prstGeom>
        </p:spPr>
      </p:pic>
      <p:sp>
        <p:nvSpPr>
          <p:cNvPr id="22" name="Multiply 21"/>
          <p:cNvSpPr/>
          <p:nvPr/>
        </p:nvSpPr>
        <p:spPr bwMode="auto">
          <a:xfrm>
            <a:off x="7559744" y="1424762"/>
            <a:ext cx="861237" cy="1031359"/>
          </a:xfrm>
          <a:prstGeom prst="mathMultiply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24" name="Oval 23"/>
          <p:cNvSpPr/>
          <p:nvPr/>
        </p:nvSpPr>
        <p:spPr bwMode="auto">
          <a:xfrm>
            <a:off x="4894520" y="1694122"/>
            <a:ext cx="3115339" cy="3817088"/>
          </a:xfrm>
          <a:prstGeom prst="ellipse">
            <a:avLst/>
          </a:prstGeom>
          <a:noFill/>
          <a:ln w="2857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Markus Kalisch, ETH Zurich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0808063"/>
      </p:ext>
    </p:extLst>
  </p:cSld>
  <p:clrMapOvr>
    <a:masterClrMapping/>
  </p:clrMapOvr>
  <p:transition advTm="9153"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Fertilize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5847" y="1541721"/>
            <a:ext cx="910046" cy="9563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 err="1" smtClean="0">
                <a:solidFill>
                  <a:schemeClr val="tx1"/>
                </a:solidFill>
              </a:rPr>
              <a:t>Kausaleffekt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finden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98229F4-D04A-4D3F-B0C5-1ADC171ACFA0}" type="slidenum">
              <a:rPr lang="de-DE" smtClean="0"/>
              <a:pPr/>
              <a:t>29</a:t>
            </a:fld>
            <a:endParaRPr lang="de-DE"/>
          </a:p>
        </p:txBody>
      </p:sp>
      <p:sp>
        <p:nvSpPr>
          <p:cNvPr id="8" name="Rectangle 7"/>
          <p:cNvSpPr/>
          <p:nvPr/>
        </p:nvSpPr>
        <p:spPr bwMode="auto">
          <a:xfrm>
            <a:off x="1871331" y="2030819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1162494" y="3108251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6716233" y="4494029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5773479" y="4380615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1630326" y="4756298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6684335" y="3356345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2328531" y="3466215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5532475" y="3108252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6322828" y="2303721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680483" y="1648047"/>
            <a:ext cx="3115339" cy="3769201"/>
          </a:xfrm>
          <a:prstGeom prst="ellipse">
            <a:avLst/>
          </a:prstGeom>
          <a:noFill/>
          <a:ln w="2857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049925" y="701749"/>
            <a:ext cx="1742785" cy="4001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dirty="0" smtClean="0"/>
              <a:t>Experiment</a:t>
            </a:r>
          </a:p>
        </p:txBody>
      </p:sp>
      <p:pic>
        <p:nvPicPr>
          <p:cNvPr id="20" name="Picture 19" descr="Fertilize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01428" y="1502735"/>
            <a:ext cx="910046" cy="956375"/>
          </a:xfrm>
          <a:prstGeom prst="rect">
            <a:avLst/>
          </a:prstGeom>
        </p:spPr>
      </p:pic>
      <p:sp>
        <p:nvSpPr>
          <p:cNvPr id="22" name="Multiply 21"/>
          <p:cNvSpPr/>
          <p:nvPr/>
        </p:nvSpPr>
        <p:spPr bwMode="auto">
          <a:xfrm>
            <a:off x="7559744" y="1424762"/>
            <a:ext cx="861237" cy="1031359"/>
          </a:xfrm>
          <a:prstGeom prst="mathMultiply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24" name="Oval 23"/>
          <p:cNvSpPr/>
          <p:nvPr/>
        </p:nvSpPr>
        <p:spPr bwMode="auto">
          <a:xfrm>
            <a:off x="4894520" y="1694122"/>
            <a:ext cx="3115339" cy="3723126"/>
          </a:xfrm>
          <a:prstGeom prst="ellipse">
            <a:avLst/>
          </a:prstGeom>
          <a:noFill/>
          <a:ln w="2857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22650" y="5497399"/>
            <a:ext cx="5059397" cy="132343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2000" dirty="0" err="1" smtClean="0"/>
              <a:t>Zwei</a:t>
            </a:r>
            <a:r>
              <a:rPr lang="en-US" sz="2000" dirty="0" smtClean="0"/>
              <a:t> </a:t>
            </a:r>
            <a:r>
              <a:rPr lang="en-US" sz="2000" dirty="0" err="1" smtClean="0"/>
              <a:t>Gruppen</a:t>
            </a:r>
            <a:r>
              <a:rPr lang="en-US" sz="2000" dirty="0" smtClean="0"/>
              <a:t> von </a:t>
            </a:r>
            <a:r>
              <a:rPr lang="en-US" sz="2000" dirty="0" err="1" smtClean="0"/>
              <a:t>Feldern</a:t>
            </a:r>
            <a:r>
              <a:rPr lang="en-US" sz="2000" dirty="0" smtClean="0"/>
              <a:t> in </a:t>
            </a:r>
            <a:r>
              <a:rPr lang="en-US" sz="2000" dirty="0" err="1" smtClean="0"/>
              <a:t>allem</a:t>
            </a:r>
            <a:r>
              <a:rPr lang="en-US" sz="2000" dirty="0" smtClean="0"/>
              <a:t> </a:t>
            </a:r>
            <a:r>
              <a:rPr lang="en-US" sz="2000" dirty="0" err="1" smtClean="0"/>
              <a:t>gleich</a:t>
            </a:r>
            <a:r>
              <a:rPr lang="en-US" sz="2000" dirty="0" smtClean="0"/>
              <a:t>: </a:t>
            </a:r>
          </a:p>
          <a:p>
            <a:pPr algn="ctr"/>
            <a:r>
              <a:rPr lang="en-US" sz="2000" dirty="0" smtClean="0"/>
              <a:t>(</a:t>
            </a:r>
            <a:r>
              <a:rPr lang="en-US" sz="2000" dirty="0" err="1" smtClean="0"/>
              <a:t>Bodenqualität</a:t>
            </a:r>
            <a:r>
              <a:rPr lang="en-US" sz="2000" dirty="0" smtClean="0"/>
              <a:t>, </a:t>
            </a:r>
            <a:r>
              <a:rPr lang="en-US" sz="2000" dirty="0" err="1" smtClean="0"/>
              <a:t>Wasser</a:t>
            </a:r>
            <a:r>
              <a:rPr lang="en-US" sz="2000" dirty="0" smtClean="0"/>
              <a:t>, </a:t>
            </a:r>
            <a:r>
              <a:rPr lang="en-US" sz="2000" dirty="0" err="1" smtClean="0"/>
              <a:t>Sonnenlicht</a:t>
            </a:r>
            <a:r>
              <a:rPr lang="en-US" sz="2000" dirty="0" smtClean="0"/>
              <a:t>, …)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Praxis: </a:t>
            </a:r>
            <a:r>
              <a:rPr lang="en-US" sz="2000" b="1" dirty="0" err="1" smtClean="0">
                <a:solidFill>
                  <a:srgbClr val="FF0000"/>
                </a:solidFill>
              </a:rPr>
              <a:t>Randomisieren</a:t>
            </a:r>
            <a:r>
              <a:rPr lang="en-US" sz="2000" b="1" dirty="0" smtClean="0">
                <a:solidFill>
                  <a:srgbClr val="FF0000"/>
                </a:solidFill>
              </a:rPr>
              <a:t> = </a:t>
            </a:r>
            <a:br>
              <a:rPr lang="en-US" sz="2000" b="1" dirty="0" smtClean="0">
                <a:solidFill>
                  <a:srgbClr val="FF0000"/>
                </a:solidFill>
              </a:rPr>
            </a:br>
            <a:r>
              <a:rPr lang="en-US" sz="2000" b="1" dirty="0" err="1" smtClean="0">
                <a:solidFill>
                  <a:srgbClr val="FF0000"/>
                </a:solidFill>
              </a:rPr>
              <a:t>Zufällige</a:t>
            </a:r>
            <a:r>
              <a:rPr lang="en-US" sz="2000" b="1" dirty="0" smtClean="0">
                <a:solidFill>
                  <a:srgbClr val="FF0000"/>
                </a:solidFill>
              </a:rPr>
              <a:t> </a:t>
            </a:r>
            <a:r>
              <a:rPr lang="en-US" sz="2000" b="1" dirty="0" err="1" smtClean="0">
                <a:solidFill>
                  <a:srgbClr val="FF0000"/>
                </a:solidFill>
              </a:rPr>
              <a:t>Zuordnung</a:t>
            </a:r>
            <a:r>
              <a:rPr lang="en-US" sz="2000" b="1" dirty="0" smtClean="0">
                <a:solidFill>
                  <a:srgbClr val="FF0000"/>
                </a:solidFill>
              </a:rPr>
              <a:t> der Felder</a:t>
            </a:r>
            <a:endParaRPr lang="en-US" sz="2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Markus Kalisch, ETH Zurich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8501995"/>
      </p:ext>
    </p:extLst>
  </p:cSld>
  <p:clrMapOvr>
    <a:masterClrMapping/>
  </p:clrMapOvr>
  <p:transition advTm="33975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Statt Urne, Auslosung per Name: Denken Sie an den Anfangsbuchstaben Ihres Nachnamens</a:t>
            </a:r>
          </a:p>
          <a:p>
            <a:endParaRPr lang="de-CH" dirty="0"/>
          </a:p>
          <a:p>
            <a:r>
              <a:rPr lang="de-CH" dirty="0" smtClean="0"/>
              <a:t>Gruppe </a:t>
            </a:r>
            <a:r>
              <a:rPr lang="de-CH" dirty="0" smtClean="0">
                <a:solidFill>
                  <a:srgbClr val="FF0000"/>
                </a:solidFill>
              </a:rPr>
              <a:t>ROT</a:t>
            </a:r>
            <a:r>
              <a:rPr lang="de-CH" smtClean="0"/>
              <a:t>: Nachname </a:t>
            </a:r>
            <a:r>
              <a:rPr lang="de-CH" dirty="0" smtClean="0"/>
              <a:t>beginnt mit:</a:t>
            </a:r>
            <a:br>
              <a:rPr lang="de-CH" dirty="0" smtClean="0"/>
            </a:br>
            <a:r>
              <a:rPr lang="de-CH" dirty="0" smtClean="0">
                <a:solidFill>
                  <a:srgbClr val="FF0000"/>
                </a:solidFill>
              </a:rPr>
              <a:t>A, C, E, F, I, K, M, N, O, P, S, T, X</a:t>
            </a:r>
          </a:p>
          <a:p>
            <a:endParaRPr lang="de-CH" dirty="0"/>
          </a:p>
          <a:p>
            <a:r>
              <a:rPr lang="de-CH" dirty="0" smtClean="0"/>
              <a:t>Gruppe </a:t>
            </a:r>
            <a:r>
              <a:rPr lang="de-CH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GELB</a:t>
            </a:r>
            <a:r>
              <a:rPr lang="de-CH" dirty="0" smtClean="0"/>
              <a:t>: </a:t>
            </a:r>
            <a:r>
              <a:rPr lang="de-CH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Sonst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Markus Kalisch, ETH Zurich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3</a:t>
            </a:fld>
            <a:endParaRPr lang="de-DE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Aus Zeitgründen…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737023403"/>
      </p:ext>
    </p:extLst>
  </p:cSld>
  <p:clrMapOvr>
    <a:masterClrMapping/>
  </p:clrMapOvr>
  <p:transition advTm="150"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 descr="Fertilize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5847" y="1541721"/>
            <a:ext cx="910046" cy="956375"/>
          </a:xfrm>
          <a:prstGeom prst="rect">
            <a:avLst/>
          </a:prstGeom>
        </p:spPr>
      </p:pic>
      <p:pic>
        <p:nvPicPr>
          <p:cNvPr id="33" name="Picture 32" descr="Fertilize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01428" y="1502735"/>
            <a:ext cx="910046" cy="956375"/>
          </a:xfrm>
          <a:prstGeom prst="rect">
            <a:avLst/>
          </a:prstGeom>
        </p:spPr>
      </p:pic>
      <p:pic>
        <p:nvPicPr>
          <p:cNvPr id="30" name="Picture 29" descr="deadFlow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28389" y="4122985"/>
            <a:ext cx="795910" cy="1065703"/>
          </a:xfrm>
          <a:prstGeom prst="rect">
            <a:avLst/>
          </a:prstGeom>
        </p:spPr>
      </p:pic>
      <p:pic>
        <p:nvPicPr>
          <p:cNvPr id="26" name="Picture 25" descr="flower_tease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10944" y="4561367"/>
            <a:ext cx="1161422" cy="866553"/>
          </a:xfrm>
          <a:prstGeom prst="rect">
            <a:avLst/>
          </a:prstGeom>
        </p:spPr>
      </p:pic>
      <p:sp>
        <p:nvSpPr>
          <p:cNvPr id="21" name="Oval 20"/>
          <p:cNvSpPr/>
          <p:nvPr/>
        </p:nvSpPr>
        <p:spPr bwMode="auto">
          <a:xfrm>
            <a:off x="680483" y="1648047"/>
            <a:ext cx="3115339" cy="3817088"/>
          </a:xfrm>
          <a:prstGeom prst="ellipse">
            <a:avLst/>
          </a:prstGeom>
          <a:noFill/>
          <a:ln w="2857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 err="1" smtClean="0">
                <a:solidFill>
                  <a:schemeClr val="tx1"/>
                </a:solidFill>
              </a:rPr>
              <a:t>Kausaleffekt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finden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98229F4-D04A-4D3F-B0C5-1ADC171ACFA0}" type="slidenum">
              <a:rPr lang="de-DE" smtClean="0"/>
              <a:pPr/>
              <a:t>30</a:t>
            </a:fld>
            <a:endParaRPr lang="de-DE"/>
          </a:p>
        </p:txBody>
      </p:sp>
      <p:sp>
        <p:nvSpPr>
          <p:cNvPr id="8" name="Rectangle 7"/>
          <p:cNvSpPr/>
          <p:nvPr/>
        </p:nvSpPr>
        <p:spPr bwMode="auto">
          <a:xfrm>
            <a:off x="1871331" y="2030819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1162494" y="3108251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5773479" y="4380615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6684335" y="3356345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2328531" y="3466215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5532475" y="3108252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6322828" y="2303721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24" name="Oval 23"/>
          <p:cNvSpPr/>
          <p:nvPr/>
        </p:nvSpPr>
        <p:spPr bwMode="auto">
          <a:xfrm>
            <a:off x="4894520" y="1694122"/>
            <a:ext cx="3115339" cy="3817088"/>
          </a:xfrm>
          <a:prstGeom prst="ellipse">
            <a:avLst/>
          </a:prstGeom>
          <a:noFill/>
          <a:ln w="2857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pic>
        <p:nvPicPr>
          <p:cNvPr id="22" name="Picture 21" descr="flower_tease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76757" y="1892595"/>
            <a:ext cx="1161422" cy="866553"/>
          </a:xfrm>
          <a:prstGeom prst="rect">
            <a:avLst/>
          </a:prstGeom>
        </p:spPr>
      </p:pic>
      <p:pic>
        <p:nvPicPr>
          <p:cNvPr id="23" name="Picture 22" descr="flower_tease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005604" y="3267739"/>
            <a:ext cx="1161422" cy="866553"/>
          </a:xfrm>
          <a:prstGeom prst="rect">
            <a:avLst/>
          </a:prstGeom>
        </p:spPr>
      </p:pic>
      <p:pic>
        <p:nvPicPr>
          <p:cNvPr id="25" name="Picture 24" descr="flower_tease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60832" y="2920409"/>
            <a:ext cx="1161422" cy="866553"/>
          </a:xfrm>
          <a:prstGeom prst="rect">
            <a:avLst/>
          </a:prstGeom>
        </p:spPr>
      </p:pic>
      <p:pic>
        <p:nvPicPr>
          <p:cNvPr id="27" name="Picture 26" descr="deadFlow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34986" y="1996473"/>
            <a:ext cx="795910" cy="1065703"/>
          </a:xfrm>
          <a:prstGeom prst="rect">
            <a:avLst/>
          </a:prstGeom>
        </p:spPr>
      </p:pic>
      <p:pic>
        <p:nvPicPr>
          <p:cNvPr id="28" name="Picture 27" descr="deadFlow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31934" y="3063273"/>
            <a:ext cx="795910" cy="1065703"/>
          </a:xfrm>
          <a:prstGeom prst="rect">
            <a:avLst/>
          </a:prstGeom>
        </p:spPr>
      </p:pic>
      <p:pic>
        <p:nvPicPr>
          <p:cNvPr id="29" name="Picture 28" descr="deadFlow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76529" y="2801004"/>
            <a:ext cx="795910" cy="1065703"/>
          </a:xfrm>
          <a:prstGeom prst="rect">
            <a:avLst/>
          </a:prstGeom>
        </p:spPr>
      </p:pic>
      <p:pic>
        <p:nvPicPr>
          <p:cNvPr id="31" name="Picture 30" descr="deadFlow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17533" y="4009571"/>
            <a:ext cx="795910" cy="1065703"/>
          </a:xfrm>
          <a:prstGeom prst="rect">
            <a:avLst/>
          </a:prstGeom>
        </p:spPr>
      </p:pic>
      <p:sp>
        <p:nvSpPr>
          <p:cNvPr id="34" name="Multiply 33"/>
          <p:cNvSpPr/>
          <p:nvPr/>
        </p:nvSpPr>
        <p:spPr bwMode="auto">
          <a:xfrm>
            <a:off x="7559744" y="1424762"/>
            <a:ext cx="861237" cy="1031359"/>
          </a:xfrm>
          <a:prstGeom prst="mathMultiply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049925" y="701749"/>
            <a:ext cx="1742785" cy="4001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dirty="0" smtClean="0"/>
              <a:t>Experiment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Markus Kalisch, ETH Zurich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994424"/>
      </p:ext>
    </p:extLst>
  </p:cSld>
  <p:clrMapOvr>
    <a:masterClrMapping/>
  </p:clrMapOvr>
  <p:transition advTm="8001"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 descr="Fertilize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5847" y="1541721"/>
            <a:ext cx="910046" cy="956375"/>
          </a:xfrm>
          <a:prstGeom prst="rect">
            <a:avLst/>
          </a:prstGeom>
        </p:spPr>
      </p:pic>
      <p:pic>
        <p:nvPicPr>
          <p:cNvPr id="33" name="Picture 32" descr="Fertilize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01428" y="1502735"/>
            <a:ext cx="910046" cy="956375"/>
          </a:xfrm>
          <a:prstGeom prst="rect">
            <a:avLst/>
          </a:prstGeom>
        </p:spPr>
      </p:pic>
      <p:pic>
        <p:nvPicPr>
          <p:cNvPr id="30" name="Picture 29" descr="deadFlow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28389" y="4122985"/>
            <a:ext cx="795910" cy="1065703"/>
          </a:xfrm>
          <a:prstGeom prst="rect">
            <a:avLst/>
          </a:prstGeom>
        </p:spPr>
      </p:pic>
      <p:pic>
        <p:nvPicPr>
          <p:cNvPr id="26" name="Picture 25" descr="flower_tease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10944" y="4561367"/>
            <a:ext cx="1161422" cy="866553"/>
          </a:xfrm>
          <a:prstGeom prst="rect">
            <a:avLst/>
          </a:prstGeom>
        </p:spPr>
      </p:pic>
      <p:sp>
        <p:nvSpPr>
          <p:cNvPr id="21" name="Oval 20"/>
          <p:cNvSpPr/>
          <p:nvPr/>
        </p:nvSpPr>
        <p:spPr bwMode="auto">
          <a:xfrm>
            <a:off x="680483" y="1648047"/>
            <a:ext cx="3115339" cy="3817088"/>
          </a:xfrm>
          <a:prstGeom prst="ellipse">
            <a:avLst/>
          </a:prstGeom>
          <a:noFill/>
          <a:ln w="2857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 err="1" smtClean="0">
                <a:solidFill>
                  <a:schemeClr val="tx1"/>
                </a:solidFill>
              </a:rPr>
              <a:t>Kausaleffekt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finden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98229F4-D04A-4D3F-B0C5-1ADC171ACFA0}" type="slidenum">
              <a:rPr lang="de-DE" smtClean="0"/>
              <a:pPr/>
              <a:t>31</a:t>
            </a:fld>
            <a:endParaRPr lang="de-DE"/>
          </a:p>
        </p:txBody>
      </p:sp>
      <p:sp>
        <p:nvSpPr>
          <p:cNvPr id="8" name="Rectangle 7"/>
          <p:cNvSpPr/>
          <p:nvPr/>
        </p:nvSpPr>
        <p:spPr bwMode="auto">
          <a:xfrm>
            <a:off x="1871331" y="2030819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1162494" y="3108251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5773479" y="4380615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6684335" y="3356345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2328531" y="3466215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5532475" y="3108252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6322828" y="2303721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24" name="Oval 23"/>
          <p:cNvSpPr/>
          <p:nvPr/>
        </p:nvSpPr>
        <p:spPr bwMode="auto">
          <a:xfrm>
            <a:off x="4894520" y="1694122"/>
            <a:ext cx="3115339" cy="3817088"/>
          </a:xfrm>
          <a:prstGeom prst="ellipse">
            <a:avLst/>
          </a:prstGeom>
          <a:noFill/>
          <a:ln w="2857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pic>
        <p:nvPicPr>
          <p:cNvPr id="22" name="Picture 21" descr="flower_tease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76757" y="1892595"/>
            <a:ext cx="1161422" cy="866553"/>
          </a:xfrm>
          <a:prstGeom prst="rect">
            <a:avLst/>
          </a:prstGeom>
        </p:spPr>
      </p:pic>
      <p:pic>
        <p:nvPicPr>
          <p:cNvPr id="23" name="Picture 22" descr="flower_tease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005604" y="3267739"/>
            <a:ext cx="1161422" cy="866553"/>
          </a:xfrm>
          <a:prstGeom prst="rect">
            <a:avLst/>
          </a:prstGeom>
        </p:spPr>
      </p:pic>
      <p:pic>
        <p:nvPicPr>
          <p:cNvPr id="25" name="Picture 24" descr="flower_tease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60832" y="2920409"/>
            <a:ext cx="1161422" cy="866553"/>
          </a:xfrm>
          <a:prstGeom prst="rect">
            <a:avLst/>
          </a:prstGeom>
        </p:spPr>
      </p:pic>
      <p:pic>
        <p:nvPicPr>
          <p:cNvPr id="27" name="Picture 26" descr="deadFlow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34986" y="1996473"/>
            <a:ext cx="795910" cy="1065703"/>
          </a:xfrm>
          <a:prstGeom prst="rect">
            <a:avLst/>
          </a:prstGeom>
        </p:spPr>
      </p:pic>
      <p:pic>
        <p:nvPicPr>
          <p:cNvPr id="28" name="Picture 27" descr="deadFlow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31934" y="3063273"/>
            <a:ext cx="795910" cy="1065703"/>
          </a:xfrm>
          <a:prstGeom prst="rect">
            <a:avLst/>
          </a:prstGeom>
        </p:spPr>
      </p:pic>
      <p:pic>
        <p:nvPicPr>
          <p:cNvPr id="29" name="Picture 28" descr="deadFlow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76529" y="2801004"/>
            <a:ext cx="795910" cy="1065703"/>
          </a:xfrm>
          <a:prstGeom prst="rect">
            <a:avLst/>
          </a:prstGeom>
        </p:spPr>
      </p:pic>
      <p:pic>
        <p:nvPicPr>
          <p:cNvPr id="31" name="Picture 30" descr="deadFlow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17533" y="4009571"/>
            <a:ext cx="795910" cy="1065703"/>
          </a:xfrm>
          <a:prstGeom prst="rect">
            <a:avLst/>
          </a:prstGeom>
        </p:spPr>
      </p:pic>
      <p:sp>
        <p:nvSpPr>
          <p:cNvPr id="34" name="Multiply 33"/>
          <p:cNvSpPr/>
          <p:nvPr/>
        </p:nvSpPr>
        <p:spPr bwMode="auto">
          <a:xfrm>
            <a:off x="7559744" y="1424762"/>
            <a:ext cx="861237" cy="1031359"/>
          </a:xfrm>
          <a:prstGeom prst="mathMultiply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352865" y="5699051"/>
            <a:ext cx="3954929" cy="7848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2400" dirty="0" err="1" smtClean="0"/>
              <a:t>Ergebnis</a:t>
            </a:r>
            <a:r>
              <a:rPr lang="en-US" sz="2400" dirty="0" smtClean="0"/>
              <a:t> </a:t>
            </a:r>
            <a:r>
              <a:rPr lang="en-US" sz="2400" dirty="0" err="1" smtClean="0"/>
              <a:t>ist</a:t>
            </a:r>
            <a:r>
              <a:rPr lang="en-US" sz="2400" dirty="0" smtClean="0"/>
              <a:t> </a:t>
            </a:r>
            <a:r>
              <a:rPr lang="en-US" sz="2400" dirty="0" err="1" smtClean="0"/>
              <a:t>wegen</a:t>
            </a:r>
            <a:r>
              <a:rPr lang="en-US" sz="2400" dirty="0" smtClean="0"/>
              <a:t> </a:t>
            </a:r>
            <a:r>
              <a:rPr lang="en-US" sz="2400" dirty="0" err="1" smtClean="0"/>
              <a:t>Dünger</a:t>
            </a:r>
            <a:r>
              <a:rPr lang="en-US" sz="2400" dirty="0" smtClean="0"/>
              <a:t>,</a:t>
            </a:r>
          </a:p>
          <a:p>
            <a:pPr algn="ctr"/>
            <a:r>
              <a:rPr lang="en-US" sz="2400" dirty="0" err="1" smtClean="0"/>
              <a:t>weil</a:t>
            </a:r>
            <a:r>
              <a:rPr lang="en-US" sz="2400" dirty="0" smtClean="0"/>
              <a:t> </a:t>
            </a:r>
            <a:r>
              <a:rPr lang="en-US" sz="2400" dirty="0" err="1" smtClean="0"/>
              <a:t>alles</a:t>
            </a:r>
            <a:r>
              <a:rPr lang="en-US" sz="2400" dirty="0" smtClean="0"/>
              <a:t> </a:t>
            </a:r>
            <a:r>
              <a:rPr lang="en-US" sz="2400" dirty="0" err="1" smtClean="0"/>
              <a:t>andere</a:t>
            </a:r>
            <a:r>
              <a:rPr lang="en-US" sz="2400" dirty="0" smtClean="0"/>
              <a:t> </a:t>
            </a:r>
            <a:r>
              <a:rPr lang="en-US" sz="2400" dirty="0" err="1" smtClean="0"/>
              <a:t>gleich</a:t>
            </a:r>
            <a:r>
              <a:rPr lang="en-US" sz="2400" dirty="0" smtClean="0"/>
              <a:t> war</a:t>
            </a:r>
            <a:endParaRPr lang="en-US" sz="2400" dirty="0"/>
          </a:p>
        </p:txBody>
      </p:sp>
      <p:sp>
        <p:nvSpPr>
          <p:cNvPr id="36" name="TextBox 35"/>
          <p:cNvSpPr txBox="1"/>
          <p:nvPr/>
        </p:nvSpPr>
        <p:spPr>
          <a:xfrm>
            <a:off x="6049925" y="701749"/>
            <a:ext cx="1742785" cy="4001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dirty="0" smtClean="0"/>
              <a:t>Experiment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Markus Kalisch, ETH Zurich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2164957"/>
      </p:ext>
    </p:extLst>
  </p:cSld>
  <p:clrMapOvr>
    <a:masterClrMapping/>
  </p:clrMapOvr>
  <p:transition advTm="8985"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Manchmal</a:t>
            </a:r>
            <a:r>
              <a:rPr lang="en-US" dirty="0" smtClean="0"/>
              <a:t> </a:t>
            </a:r>
            <a:r>
              <a:rPr lang="en-US" dirty="0" err="1" smtClean="0"/>
              <a:t>sind</a:t>
            </a:r>
            <a:r>
              <a:rPr lang="en-US" dirty="0" smtClean="0"/>
              <a:t> </a:t>
            </a:r>
            <a:r>
              <a:rPr lang="en-US" dirty="0" err="1" smtClean="0"/>
              <a:t>randomisierte</a:t>
            </a:r>
            <a:r>
              <a:rPr lang="en-US" dirty="0" smtClean="0"/>
              <a:t>, </a:t>
            </a:r>
            <a:r>
              <a:rPr lang="en-US" dirty="0" err="1" smtClean="0"/>
              <a:t>kontrollierte</a:t>
            </a:r>
            <a:r>
              <a:rPr lang="en-US" dirty="0" smtClean="0"/>
              <a:t> </a:t>
            </a:r>
            <a:r>
              <a:rPr lang="en-US" dirty="0" err="1" smtClean="0"/>
              <a:t>Experimente</a:t>
            </a:r>
            <a:r>
              <a:rPr lang="en-US" dirty="0" smtClean="0"/>
              <a:t> </a:t>
            </a:r>
            <a:r>
              <a:rPr lang="en-US" dirty="0" err="1" smtClean="0"/>
              <a:t>nicht</a:t>
            </a:r>
            <a:r>
              <a:rPr lang="en-US" dirty="0" smtClean="0"/>
              <a:t> </a:t>
            </a:r>
            <a:r>
              <a:rPr lang="en-US" dirty="0" err="1" smtClean="0"/>
              <a:t>machbar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zu</a:t>
            </a:r>
            <a:r>
              <a:rPr lang="en-US" dirty="0" smtClean="0"/>
              <a:t> </a:t>
            </a:r>
            <a:r>
              <a:rPr lang="en-US" dirty="0" err="1" smtClean="0"/>
              <a:t>teuer</a:t>
            </a:r>
            <a:r>
              <a:rPr lang="en-US" dirty="0" smtClean="0"/>
              <a:t>, </a:t>
            </a:r>
            <a:r>
              <a:rPr lang="en-US" dirty="0" err="1" smtClean="0"/>
              <a:t>zu</a:t>
            </a:r>
            <a:r>
              <a:rPr lang="en-US" dirty="0" smtClean="0"/>
              <a:t> </a:t>
            </a:r>
            <a:r>
              <a:rPr lang="en-US" dirty="0" err="1" smtClean="0"/>
              <a:t>zeitaufwändig</a:t>
            </a:r>
            <a:r>
              <a:rPr lang="en-US" dirty="0" smtClean="0"/>
              <a:t> (</a:t>
            </a:r>
            <a:r>
              <a:rPr lang="en-US" dirty="0" err="1" smtClean="0"/>
              <a:t>Genexpressionsdaten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unethisch</a:t>
            </a:r>
            <a:r>
              <a:rPr lang="en-US" dirty="0" smtClean="0"/>
              <a:t>, </a:t>
            </a:r>
            <a:r>
              <a:rPr lang="en-US" dirty="0" err="1" smtClean="0"/>
              <a:t>nicht</a:t>
            </a:r>
            <a:r>
              <a:rPr lang="en-US" dirty="0" smtClean="0"/>
              <a:t> </a:t>
            </a:r>
            <a:r>
              <a:rPr lang="en-US" dirty="0" err="1" smtClean="0"/>
              <a:t>machbar</a:t>
            </a:r>
            <a:r>
              <a:rPr lang="en-US" dirty="0" smtClean="0"/>
              <a:t> (HIV </a:t>
            </a:r>
            <a:r>
              <a:rPr lang="en-US" dirty="0" err="1" smtClean="0"/>
              <a:t>Behandlung</a:t>
            </a:r>
            <a:r>
              <a:rPr lang="en-US" dirty="0" smtClean="0"/>
              <a:t>, </a:t>
            </a:r>
            <a:r>
              <a:rPr lang="en-US" dirty="0" err="1" smtClean="0"/>
              <a:t>Rauchen</a:t>
            </a:r>
            <a:r>
              <a:rPr lang="en-US" dirty="0" smtClean="0"/>
              <a:t>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98229F4-D04A-4D3F-B0C5-1ADC171ACFA0}" type="slidenum">
              <a:rPr lang="de-DE" smtClean="0"/>
              <a:pPr/>
              <a:t>32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Markus Kalisch, ETH Zurich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9158570"/>
      </p:ext>
    </p:extLst>
  </p:cSld>
  <p:clrMapOvr>
    <a:masterClrMapping/>
  </p:clrMapOvr>
  <p:transition spd="slow" advTm="46668"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Falls Experiment </a:t>
            </a:r>
            <a:r>
              <a:rPr lang="en-US" dirty="0" err="1" smtClean="0"/>
              <a:t>nicht</a:t>
            </a:r>
            <a:r>
              <a:rPr lang="en-US" dirty="0" smtClean="0"/>
              <a:t> </a:t>
            </a:r>
            <a:r>
              <a:rPr lang="en-US" dirty="0" err="1" smtClean="0"/>
              <a:t>machbar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98229F4-D04A-4D3F-B0C5-1ADC171ACFA0}" type="slidenum">
              <a:rPr lang="de-DE" smtClean="0"/>
              <a:pPr/>
              <a:t>33</a:t>
            </a:fld>
            <a:endParaRPr lang="de-DE"/>
          </a:p>
        </p:txBody>
      </p:sp>
      <p:sp>
        <p:nvSpPr>
          <p:cNvPr id="19" name="TextBox 18"/>
          <p:cNvSpPr txBox="1"/>
          <p:nvPr/>
        </p:nvSpPr>
        <p:spPr>
          <a:xfrm>
            <a:off x="5843053" y="620714"/>
            <a:ext cx="2977097" cy="4001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dirty="0" err="1" smtClean="0"/>
              <a:t>Beobachtungsstudie</a:t>
            </a:r>
            <a:endParaRPr lang="en-US" sz="24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Markus Kalisch, ETH Zurich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5347953"/>
      </p:ext>
    </p:extLst>
  </p:cSld>
  <p:clrMapOvr>
    <a:masterClrMapping/>
  </p:clrMapOvr>
  <p:transition spd="slow" advTm="3869"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farmer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581" y="1522229"/>
            <a:ext cx="1586023" cy="1586023"/>
          </a:xfrm>
          <a:prstGeom prst="rect">
            <a:avLst/>
          </a:prstGeom>
        </p:spPr>
      </p:pic>
      <p:pic>
        <p:nvPicPr>
          <p:cNvPr id="25" name="Picture 24" descr="farmer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78662" y="1556038"/>
            <a:ext cx="1117510" cy="170699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 </a:t>
            </a:r>
            <a:r>
              <a:rPr lang="en-US" dirty="0" err="1" smtClean="0"/>
              <a:t>mache</a:t>
            </a:r>
            <a:r>
              <a:rPr lang="en-US" dirty="0" smtClean="0"/>
              <a:t> </a:t>
            </a:r>
            <a:r>
              <a:rPr lang="en-US" dirty="0" err="1" smtClean="0"/>
              <a:t>Beobachtungen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98229F4-D04A-4D3F-B0C5-1ADC171ACFA0}" type="slidenum">
              <a:rPr lang="de-DE" smtClean="0"/>
              <a:pPr/>
              <a:t>34</a:t>
            </a:fld>
            <a:endParaRPr lang="de-DE"/>
          </a:p>
        </p:txBody>
      </p:sp>
      <p:sp>
        <p:nvSpPr>
          <p:cNvPr id="7" name="Rectangle 6"/>
          <p:cNvSpPr/>
          <p:nvPr/>
        </p:nvSpPr>
        <p:spPr bwMode="auto">
          <a:xfrm>
            <a:off x="1871331" y="2030819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1162494" y="3108251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6716233" y="4494029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5773479" y="4380615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1630326" y="4756298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6684335" y="3356345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2328531" y="3466215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5532475" y="3108252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6322828" y="2303721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4894520" y="1694122"/>
            <a:ext cx="3115339" cy="3817088"/>
          </a:xfrm>
          <a:prstGeom prst="ellipse">
            <a:avLst/>
          </a:prstGeom>
          <a:noFill/>
          <a:ln w="2857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6" name="Oval 15"/>
          <p:cNvSpPr/>
          <p:nvPr/>
        </p:nvSpPr>
        <p:spPr bwMode="auto">
          <a:xfrm>
            <a:off x="680483" y="1648047"/>
            <a:ext cx="3115339" cy="3817088"/>
          </a:xfrm>
          <a:prstGeom prst="ellipse">
            <a:avLst/>
          </a:prstGeom>
          <a:noFill/>
          <a:ln w="2857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pic>
        <p:nvPicPr>
          <p:cNvPr id="22" name="Picture 21" descr="Fertilizer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3008" y="4911222"/>
            <a:ext cx="910046" cy="956375"/>
          </a:xfrm>
          <a:prstGeom prst="rect">
            <a:avLst/>
          </a:prstGeom>
        </p:spPr>
      </p:pic>
      <p:pic>
        <p:nvPicPr>
          <p:cNvPr id="23" name="Picture 22" descr="Fertilizer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676584" y="4847185"/>
            <a:ext cx="910046" cy="956375"/>
          </a:xfrm>
          <a:prstGeom prst="rect">
            <a:avLst/>
          </a:prstGeom>
        </p:spPr>
      </p:pic>
      <p:sp>
        <p:nvSpPr>
          <p:cNvPr id="24" name="Multiply 23"/>
          <p:cNvSpPr/>
          <p:nvPr/>
        </p:nvSpPr>
        <p:spPr bwMode="auto">
          <a:xfrm>
            <a:off x="7647426" y="4806789"/>
            <a:ext cx="861237" cy="1031359"/>
          </a:xfrm>
          <a:prstGeom prst="mathMultiply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843053" y="621941"/>
            <a:ext cx="2977097" cy="4001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dirty="0" err="1" smtClean="0"/>
              <a:t>Beobachtungsstudie</a:t>
            </a:r>
            <a:endParaRPr lang="en-US" sz="24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Markus Kalisch, ETH Zurich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5708042"/>
      </p:ext>
    </p:extLst>
  </p:cSld>
  <p:clrMapOvr>
    <a:masterClrMapping/>
  </p:clrMapOvr>
  <p:transition spd="slow" advTm="8055"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 descr="farmer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78662" y="1556038"/>
            <a:ext cx="1117510" cy="1706991"/>
          </a:xfrm>
          <a:prstGeom prst="rect">
            <a:avLst/>
          </a:prstGeom>
        </p:spPr>
      </p:pic>
      <p:pic>
        <p:nvPicPr>
          <p:cNvPr id="20" name="Picture 19" descr="farmer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0152" y="1556038"/>
            <a:ext cx="1586023" cy="158602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 </a:t>
            </a:r>
            <a:r>
              <a:rPr lang="en-US" dirty="0" err="1" smtClean="0"/>
              <a:t>mache</a:t>
            </a:r>
            <a:r>
              <a:rPr lang="en-US" dirty="0" smtClean="0"/>
              <a:t> </a:t>
            </a:r>
            <a:r>
              <a:rPr lang="en-US" dirty="0" err="1" smtClean="0"/>
              <a:t>Beobachtungen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98229F4-D04A-4D3F-B0C5-1ADC171ACFA0}" type="slidenum">
              <a:rPr lang="de-DE" smtClean="0"/>
              <a:pPr/>
              <a:t>35</a:t>
            </a:fld>
            <a:endParaRPr lang="de-DE"/>
          </a:p>
        </p:txBody>
      </p:sp>
      <p:sp>
        <p:nvSpPr>
          <p:cNvPr id="7" name="Rectangle 6"/>
          <p:cNvSpPr/>
          <p:nvPr/>
        </p:nvSpPr>
        <p:spPr bwMode="auto">
          <a:xfrm>
            <a:off x="1871331" y="2030819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1162494" y="3108251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6716233" y="4494029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5773479" y="4380615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1630326" y="4756298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6684335" y="3356345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2328531" y="3466215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5532475" y="3108252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6322828" y="2303721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4894520" y="1694122"/>
            <a:ext cx="3115339" cy="3817088"/>
          </a:xfrm>
          <a:prstGeom prst="ellipse">
            <a:avLst/>
          </a:prstGeom>
          <a:noFill/>
          <a:ln w="2857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6" name="Oval 15"/>
          <p:cNvSpPr/>
          <p:nvPr/>
        </p:nvSpPr>
        <p:spPr bwMode="auto">
          <a:xfrm>
            <a:off x="680483" y="1648047"/>
            <a:ext cx="3115339" cy="3817088"/>
          </a:xfrm>
          <a:prstGeom prst="ellipse">
            <a:avLst/>
          </a:prstGeom>
          <a:noFill/>
          <a:ln w="2857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pic>
        <p:nvPicPr>
          <p:cNvPr id="22" name="Picture 21" descr="Fertilizer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3008" y="4911222"/>
            <a:ext cx="910046" cy="956375"/>
          </a:xfrm>
          <a:prstGeom prst="rect">
            <a:avLst/>
          </a:prstGeom>
        </p:spPr>
      </p:pic>
      <p:pic>
        <p:nvPicPr>
          <p:cNvPr id="23" name="Picture 22" descr="Fertilizer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676584" y="4847185"/>
            <a:ext cx="910046" cy="956375"/>
          </a:xfrm>
          <a:prstGeom prst="rect">
            <a:avLst/>
          </a:prstGeom>
        </p:spPr>
      </p:pic>
      <p:sp>
        <p:nvSpPr>
          <p:cNvPr id="24" name="Multiply 23"/>
          <p:cNvSpPr/>
          <p:nvPr/>
        </p:nvSpPr>
        <p:spPr bwMode="auto">
          <a:xfrm>
            <a:off x="7647426" y="4806789"/>
            <a:ext cx="861237" cy="1031359"/>
          </a:xfrm>
          <a:prstGeom prst="mathMultiply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792429" y="5741581"/>
            <a:ext cx="5096267" cy="7848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FF0000"/>
                </a:solidFill>
              </a:rPr>
              <a:t>Es </a:t>
            </a:r>
            <a:r>
              <a:rPr lang="en-US" sz="2000" dirty="0" err="1" smtClean="0">
                <a:solidFill>
                  <a:srgbClr val="FF0000"/>
                </a:solidFill>
              </a:rPr>
              <a:t>ist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</a:rPr>
              <a:t>nicht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</a:rPr>
              <a:t>garantiert</a:t>
            </a:r>
            <a:r>
              <a:rPr lang="en-US" sz="2000" dirty="0" smtClean="0">
                <a:solidFill>
                  <a:srgbClr val="FF0000"/>
                </a:solidFill>
              </a:rPr>
              <a:t>, </a:t>
            </a:r>
            <a:r>
              <a:rPr lang="en-US" sz="2000" dirty="0" err="1" smtClean="0">
                <a:solidFill>
                  <a:srgbClr val="FF0000"/>
                </a:solidFill>
              </a:rPr>
              <a:t>dass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</a:rPr>
              <a:t>beide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</a:rPr>
              <a:t>Gruppen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sz="2000" dirty="0" smtClean="0">
                <a:solidFill>
                  <a:srgbClr val="FF0000"/>
                </a:solidFill>
              </a:rPr>
              <a:t>in </a:t>
            </a:r>
            <a:r>
              <a:rPr lang="en-US" sz="2000" dirty="0" err="1" smtClean="0">
                <a:solidFill>
                  <a:srgbClr val="FF0000"/>
                </a:solidFill>
              </a:rPr>
              <a:t>allen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</a:rPr>
              <a:t>Aspekten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</a:rPr>
              <a:t>gleich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</a:rPr>
              <a:t>sind</a:t>
            </a:r>
            <a:endParaRPr lang="en-US" sz="2000" dirty="0"/>
          </a:p>
        </p:txBody>
      </p:sp>
      <p:sp>
        <p:nvSpPr>
          <p:cNvPr id="27" name="TextBox 26"/>
          <p:cNvSpPr txBox="1"/>
          <p:nvPr/>
        </p:nvSpPr>
        <p:spPr>
          <a:xfrm>
            <a:off x="5843053" y="633709"/>
            <a:ext cx="2977097" cy="4001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dirty="0" err="1" smtClean="0"/>
              <a:t>Beobachtungsstudie</a:t>
            </a:r>
            <a:endParaRPr lang="en-US" sz="24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Markus Kalisch, ETH Zurich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1922410"/>
      </p:ext>
    </p:extLst>
  </p:cSld>
  <p:clrMapOvr>
    <a:masterClrMapping/>
  </p:clrMapOvr>
  <p:transition spd="slow" advTm="4523">
    <p:fad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 descr="farmer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78662" y="1556038"/>
            <a:ext cx="1117510" cy="1706991"/>
          </a:xfrm>
          <a:prstGeom prst="rect">
            <a:avLst/>
          </a:prstGeom>
        </p:spPr>
      </p:pic>
      <p:pic>
        <p:nvPicPr>
          <p:cNvPr id="29" name="Picture 28" descr="flower_teas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58522" y="4603315"/>
            <a:ext cx="986314" cy="735903"/>
          </a:xfrm>
          <a:prstGeom prst="rect">
            <a:avLst/>
          </a:prstGeom>
        </p:spPr>
      </p:pic>
      <p:pic>
        <p:nvPicPr>
          <p:cNvPr id="20" name="Picture 19" descr="farmer1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515" y="1575463"/>
            <a:ext cx="1586023" cy="158602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 </a:t>
            </a:r>
            <a:r>
              <a:rPr lang="en-US" dirty="0" err="1" smtClean="0"/>
              <a:t>mache</a:t>
            </a:r>
            <a:r>
              <a:rPr lang="en-US" dirty="0" smtClean="0"/>
              <a:t> </a:t>
            </a:r>
            <a:r>
              <a:rPr lang="en-US" dirty="0" err="1" smtClean="0"/>
              <a:t>Beobachtungen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98229F4-D04A-4D3F-B0C5-1ADC171ACFA0}" type="slidenum">
              <a:rPr lang="de-DE" smtClean="0"/>
              <a:pPr/>
              <a:t>36</a:t>
            </a:fld>
            <a:endParaRPr lang="de-DE"/>
          </a:p>
        </p:txBody>
      </p:sp>
      <p:sp>
        <p:nvSpPr>
          <p:cNvPr id="7" name="Rectangle 6"/>
          <p:cNvSpPr/>
          <p:nvPr/>
        </p:nvSpPr>
        <p:spPr bwMode="auto">
          <a:xfrm>
            <a:off x="1871331" y="2030819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1162494" y="3108251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6716233" y="4494029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5773479" y="4380615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6684335" y="3356345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2328531" y="3466215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5532475" y="3108252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6322828" y="2303721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4894520" y="1694122"/>
            <a:ext cx="3115339" cy="3817088"/>
          </a:xfrm>
          <a:prstGeom prst="ellipse">
            <a:avLst/>
          </a:prstGeom>
          <a:noFill/>
          <a:ln w="2857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6" name="Oval 15"/>
          <p:cNvSpPr/>
          <p:nvPr/>
        </p:nvSpPr>
        <p:spPr bwMode="auto">
          <a:xfrm>
            <a:off x="680483" y="1648047"/>
            <a:ext cx="3115339" cy="3817088"/>
          </a:xfrm>
          <a:prstGeom prst="ellipse">
            <a:avLst/>
          </a:prstGeom>
          <a:noFill/>
          <a:ln w="2857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pic>
        <p:nvPicPr>
          <p:cNvPr id="22" name="Picture 21" descr="Fertilizer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3008" y="4911222"/>
            <a:ext cx="910046" cy="956375"/>
          </a:xfrm>
          <a:prstGeom prst="rect">
            <a:avLst/>
          </a:prstGeom>
        </p:spPr>
      </p:pic>
      <p:pic>
        <p:nvPicPr>
          <p:cNvPr id="23" name="Picture 22" descr="Fertilizer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676584" y="4847185"/>
            <a:ext cx="910046" cy="956375"/>
          </a:xfrm>
          <a:prstGeom prst="rect">
            <a:avLst/>
          </a:prstGeom>
        </p:spPr>
      </p:pic>
      <p:sp>
        <p:nvSpPr>
          <p:cNvPr id="24" name="Multiply 23"/>
          <p:cNvSpPr/>
          <p:nvPr/>
        </p:nvSpPr>
        <p:spPr bwMode="auto">
          <a:xfrm>
            <a:off x="7647426" y="4806789"/>
            <a:ext cx="861237" cy="1031359"/>
          </a:xfrm>
          <a:prstGeom prst="mathMultiply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pic>
        <p:nvPicPr>
          <p:cNvPr id="26" name="Picture 25" descr="flower_teas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65202" y="1916482"/>
            <a:ext cx="986314" cy="735903"/>
          </a:xfrm>
          <a:prstGeom prst="rect">
            <a:avLst/>
          </a:prstGeom>
        </p:spPr>
      </p:pic>
      <p:pic>
        <p:nvPicPr>
          <p:cNvPr id="27" name="Picture 26" descr="flower_teas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53306" y="2970756"/>
            <a:ext cx="986314" cy="735903"/>
          </a:xfrm>
          <a:prstGeom prst="rect">
            <a:avLst/>
          </a:prstGeom>
        </p:spPr>
      </p:pic>
      <p:pic>
        <p:nvPicPr>
          <p:cNvPr id="28" name="Picture 27" descr="flower_teas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57892" y="3348624"/>
            <a:ext cx="986314" cy="735903"/>
          </a:xfrm>
          <a:prstGeom prst="rect">
            <a:avLst/>
          </a:prstGeom>
        </p:spPr>
      </p:pic>
      <p:pic>
        <p:nvPicPr>
          <p:cNvPr id="30" name="Picture 29" descr="deadFlower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275538" y="2086999"/>
            <a:ext cx="644433" cy="862879"/>
          </a:xfrm>
          <a:prstGeom prst="rect">
            <a:avLst/>
          </a:prstGeom>
        </p:spPr>
      </p:pic>
      <p:pic>
        <p:nvPicPr>
          <p:cNvPr id="31" name="Picture 30" descr="deadFlower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475960" y="2853174"/>
            <a:ext cx="644433" cy="862879"/>
          </a:xfrm>
          <a:prstGeom prst="rect">
            <a:avLst/>
          </a:prstGeom>
        </p:spPr>
      </p:pic>
      <p:pic>
        <p:nvPicPr>
          <p:cNvPr id="32" name="Picture 31" descr="deadFlower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642968" y="3180939"/>
            <a:ext cx="644433" cy="862879"/>
          </a:xfrm>
          <a:prstGeom prst="rect">
            <a:avLst/>
          </a:prstGeom>
        </p:spPr>
      </p:pic>
      <p:pic>
        <p:nvPicPr>
          <p:cNvPr id="33" name="Picture 32" descr="deadFlower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607477" y="4297843"/>
            <a:ext cx="644433" cy="862879"/>
          </a:xfrm>
          <a:prstGeom prst="rect">
            <a:avLst/>
          </a:prstGeom>
        </p:spPr>
      </p:pic>
      <p:pic>
        <p:nvPicPr>
          <p:cNvPr id="34" name="Picture 33" descr="deadFlower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657587" y="4149619"/>
            <a:ext cx="644433" cy="862879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5843053" y="619607"/>
            <a:ext cx="2977097" cy="4001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dirty="0" err="1" smtClean="0"/>
              <a:t>Beobachtungsstudie</a:t>
            </a:r>
            <a:endParaRPr lang="en-US" sz="24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Markus Kalisch, ETH Zurich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438070"/>
      </p:ext>
    </p:extLst>
  </p:cSld>
  <p:clrMapOvr>
    <a:masterClrMapping/>
  </p:clrMapOvr>
  <p:transition spd="slow" advTm="3744">
    <p:fad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 descr="farmer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78662" y="1556038"/>
            <a:ext cx="1117510" cy="1706991"/>
          </a:xfrm>
          <a:prstGeom prst="rect">
            <a:avLst/>
          </a:prstGeom>
        </p:spPr>
      </p:pic>
      <p:pic>
        <p:nvPicPr>
          <p:cNvPr id="29" name="Picture 28" descr="flower_teas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58522" y="4603315"/>
            <a:ext cx="986314" cy="735903"/>
          </a:xfrm>
          <a:prstGeom prst="rect">
            <a:avLst/>
          </a:prstGeom>
        </p:spPr>
      </p:pic>
      <p:pic>
        <p:nvPicPr>
          <p:cNvPr id="20" name="Picture 19" descr="farmer1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0163" y="1725426"/>
            <a:ext cx="1586023" cy="158602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 </a:t>
            </a:r>
            <a:r>
              <a:rPr lang="en-US" dirty="0" err="1" smtClean="0"/>
              <a:t>mache</a:t>
            </a:r>
            <a:r>
              <a:rPr lang="en-US" dirty="0" smtClean="0"/>
              <a:t> </a:t>
            </a:r>
            <a:r>
              <a:rPr lang="en-US" dirty="0" err="1" smtClean="0"/>
              <a:t>Beobachtungen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98229F4-D04A-4D3F-B0C5-1ADC171ACFA0}" type="slidenum">
              <a:rPr lang="de-DE" smtClean="0"/>
              <a:pPr/>
              <a:t>37</a:t>
            </a:fld>
            <a:endParaRPr lang="de-DE"/>
          </a:p>
        </p:txBody>
      </p:sp>
      <p:sp>
        <p:nvSpPr>
          <p:cNvPr id="7" name="Rectangle 6"/>
          <p:cNvSpPr/>
          <p:nvPr/>
        </p:nvSpPr>
        <p:spPr bwMode="auto">
          <a:xfrm>
            <a:off x="1871331" y="2030819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1162494" y="3108251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6716233" y="4494029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5773479" y="4380615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6684335" y="3356345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2328531" y="3466215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5532475" y="3108252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6322828" y="2303721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4894520" y="1694122"/>
            <a:ext cx="3115339" cy="3817088"/>
          </a:xfrm>
          <a:prstGeom prst="ellipse">
            <a:avLst/>
          </a:prstGeom>
          <a:noFill/>
          <a:ln w="2857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6" name="Oval 15"/>
          <p:cNvSpPr/>
          <p:nvPr/>
        </p:nvSpPr>
        <p:spPr bwMode="auto">
          <a:xfrm>
            <a:off x="680483" y="1648047"/>
            <a:ext cx="3115339" cy="3817088"/>
          </a:xfrm>
          <a:prstGeom prst="ellipse">
            <a:avLst/>
          </a:prstGeom>
          <a:noFill/>
          <a:ln w="2857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pic>
        <p:nvPicPr>
          <p:cNvPr id="22" name="Picture 21" descr="Fertilizer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3008" y="4911222"/>
            <a:ext cx="910046" cy="956375"/>
          </a:xfrm>
          <a:prstGeom prst="rect">
            <a:avLst/>
          </a:prstGeom>
        </p:spPr>
      </p:pic>
      <p:pic>
        <p:nvPicPr>
          <p:cNvPr id="23" name="Picture 22" descr="Fertilizer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676584" y="4847185"/>
            <a:ext cx="910046" cy="956375"/>
          </a:xfrm>
          <a:prstGeom prst="rect">
            <a:avLst/>
          </a:prstGeom>
        </p:spPr>
      </p:pic>
      <p:sp>
        <p:nvSpPr>
          <p:cNvPr id="24" name="Multiply 23"/>
          <p:cNvSpPr/>
          <p:nvPr/>
        </p:nvSpPr>
        <p:spPr bwMode="auto">
          <a:xfrm>
            <a:off x="7647426" y="4806789"/>
            <a:ext cx="861237" cy="1031359"/>
          </a:xfrm>
          <a:prstGeom prst="mathMultiply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pic>
        <p:nvPicPr>
          <p:cNvPr id="26" name="Picture 25" descr="flower_teas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65202" y="1916482"/>
            <a:ext cx="986314" cy="735903"/>
          </a:xfrm>
          <a:prstGeom prst="rect">
            <a:avLst/>
          </a:prstGeom>
        </p:spPr>
      </p:pic>
      <p:pic>
        <p:nvPicPr>
          <p:cNvPr id="27" name="Picture 26" descr="flower_teas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53306" y="2970756"/>
            <a:ext cx="986314" cy="735903"/>
          </a:xfrm>
          <a:prstGeom prst="rect">
            <a:avLst/>
          </a:prstGeom>
        </p:spPr>
      </p:pic>
      <p:pic>
        <p:nvPicPr>
          <p:cNvPr id="28" name="Picture 27" descr="flower_teas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57892" y="3348624"/>
            <a:ext cx="986314" cy="735903"/>
          </a:xfrm>
          <a:prstGeom prst="rect">
            <a:avLst/>
          </a:prstGeom>
        </p:spPr>
      </p:pic>
      <p:pic>
        <p:nvPicPr>
          <p:cNvPr id="30" name="Picture 29" descr="deadFlower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275538" y="2086999"/>
            <a:ext cx="644433" cy="862879"/>
          </a:xfrm>
          <a:prstGeom prst="rect">
            <a:avLst/>
          </a:prstGeom>
        </p:spPr>
      </p:pic>
      <p:pic>
        <p:nvPicPr>
          <p:cNvPr id="31" name="Picture 30" descr="deadFlower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475960" y="2853174"/>
            <a:ext cx="644433" cy="862879"/>
          </a:xfrm>
          <a:prstGeom prst="rect">
            <a:avLst/>
          </a:prstGeom>
        </p:spPr>
      </p:pic>
      <p:pic>
        <p:nvPicPr>
          <p:cNvPr id="32" name="Picture 31" descr="deadFlower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642968" y="3180939"/>
            <a:ext cx="644433" cy="862879"/>
          </a:xfrm>
          <a:prstGeom prst="rect">
            <a:avLst/>
          </a:prstGeom>
        </p:spPr>
      </p:pic>
      <p:pic>
        <p:nvPicPr>
          <p:cNvPr id="33" name="Picture 32" descr="deadFlower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607477" y="4297843"/>
            <a:ext cx="644433" cy="862879"/>
          </a:xfrm>
          <a:prstGeom prst="rect">
            <a:avLst/>
          </a:prstGeom>
        </p:spPr>
      </p:pic>
      <p:pic>
        <p:nvPicPr>
          <p:cNvPr id="34" name="Picture 33" descr="deadFlower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657587" y="4149619"/>
            <a:ext cx="644433" cy="862879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2388737" y="5741581"/>
            <a:ext cx="3903634" cy="7848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2000" dirty="0" err="1" smtClean="0">
                <a:solidFill>
                  <a:srgbClr val="FF0000"/>
                </a:solidFill>
              </a:rPr>
              <a:t>Ist</a:t>
            </a:r>
            <a:r>
              <a:rPr lang="en-US" sz="2000" dirty="0" smtClean="0">
                <a:solidFill>
                  <a:srgbClr val="FF0000"/>
                </a:solidFill>
              </a:rPr>
              <a:t> das </a:t>
            </a:r>
            <a:r>
              <a:rPr lang="en-US" sz="2000" dirty="0" err="1" smtClean="0">
                <a:solidFill>
                  <a:srgbClr val="FF0000"/>
                </a:solidFill>
              </a:rPr>
              <a:t>Ergebnis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</a:rPr>
              <a:t>wegen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</a:rPr>
              <a:t>Dünger</a:t>
            </a:r>
            <a:r>
              <a:rPr lang="en-US" sz="2000" dirty="0" smtClean="0">
                <a:solidFill>
                  <a:srgbClr val="FF0000"/>
                </a:solidFill>
              </a:rPr>
              <a:t>?</a:t>
            </a:r>
          </a:p>
          <a:p>
            <a:pPr algn="ctr"/>
            <a:r>
              <a:rPr lang="en-US" sz="2000" dirty="0" err="1" smtClean="0">
                <a:solidFill>
                  <a:srgbClr val="FF0000"/>
                </a:solidFill>
              </a:rPr>
              <a:t>Keine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</a:rPr>
              <a:t>Ahnung</a:t>
            </a:r>
            <a:r>
              <a:rPr lang="en-US" sz="2000" dirty="0" smtClean="0">
                <a:solidFill>
                  <a:srgbClr val="FF0000"/>
                </a:solidFill>
              </a:rPr>
              <a:t>!</a:t>
            </a:r>
            <a:endParaRPr lang="en-US" sz="2000" dirty="0"/>
          </a:p>
        </p:txBody>
      </p:sp>
      <p:sp>
        <p:nvSpPr>
          <p:cNvPr id="37" name="TextBox 36"/>
          <p:cNvSpPr txBox="1"/>
          <p:nvPr/>
        </p:nvSpPr>
        <p:spPr>
          <a:xfrm>
            <a:off x="5843053" y="620714"/>
            <a:ext cx="2977097" cy="4001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dirty="0" err="1" smtClean="0"/>
              <a:t>Beobachtungsstudie</a:t>
            </a:r>
            <a:endParaRPr lang="en-US" sz="24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Markus Kalisch, ETH Zurich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6462289"/>
      </p:ext>
    </p:extLst>
  </p:cSld>
  <p:clrMapOvr>
    <a:masterClrMapping/>
  </p:clrMapOvr>
  <p:transition spd="slow" advTm="2614">
    <p:fad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 descr="farmer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78662" y="1556038"/>
            <a:ext cx="1117510" cy="1706991"/>
          </a:xfrm>
          <a:prstGeom prst="rect">
            <a:avLst/>
          </a:prstGeom>
        </p:spPr>
      </p:pic>
      <p:pic>
        <p:nvPicPr>
          <p:cNvPr id="29" name="Picture 28" descr="flower_teas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58522" y="4603315"/>
            <a:ext cx="986314" cy="735903"/>
          </a:xfrm>
          <a:prstGeom prst="rect">
            <a:avLst/>
          </a:prstGeom>
        </p:spPr>
      </p:pic>
      <p:pic>
        <p:nvPicPr>
          <p:cNvPr id="20" name="Picture 19" descr="farmer1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933" y="1479158"/>
            <a:ext cx="1586023" cy="158602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 </a:t>
            </a:r>
            <a:r>
              <a:rPr lang="en-US" dirty="0" err="1" smtClean="0"/>
              <a:t>mache</a:t>
            </a:r>
            <a:r>
              <a:rPr lang="en-US" dirty="0" smtClean="0"/>
              <a:t> </a:t>
            </a:r>
            <a:r>
              <a:rPr lang="en-US" dirty="0" err="1" smtClean="0"/>
              <a:t>Beobachtungen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98229F4-D04A-4D3F-B0C5-1ADC171ACFA0}" type="slidenum">
              <a:rPr lang="de-DE" smtClean="0"/>
              <a:pPr/>
              <a:t>38</a:t>
            </a:fld>
            <a:endParaRPr lang="de-DE"/>
          </a:p>
        </p:txBody>
      </p:sp>
      <p:sp>
        <p:nvSpPr>
          <p:cNvPr id="7" name="Rectangle 6"/>
          <p:cNvSpPr/>
          <p:nvPr/>
        </p:nvSpPr>
        <p:spPr bwMode="auto">
          <a:xfrm>
            <a:off x="1871331" y="2030819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1162494" y="3108251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6716233" y="4494029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5773479" y="4380615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6684335" y="3356345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2328531" y="3466215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5532475" y="3108252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6322828" y="2303721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4894520" y="1694122"/>
            <a:ext cx="3115339" cy="3817088"/>
          </a:xfrm>
          <a:prstGeom prst="ellipse">
            <a:avLst/>
          </a:prstGeom>
          <a:noFill/>
          <a:ln w="2857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6" name="Oval 15"/>
          <p:cNvSpPr/>
          <p:nvPr/>
        </p:nvSpPr>
        <p:spPr bwMode="auto">
          <a:xfrm>
            <a:off x="680483" y="1648047"/>
            <a:ext cx="3115339" cy="3817088"/>
          </a:xfrm>
          <a:prstGeom prst="ellipse">
            <a:avLst/>
          </a:prstGeom>
          <a:noFill/>
          <a:ln w="2857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pic>
        <p:nvPicPr>
          <p:cNvPr id="22" name="Picture 21" descr="Fertilizer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3008" y="4911222"/>
            <a:ext cx="910046" cy="956375"/>
          </a:xfrm>
          <a:prstGeom prst="rect">
            <a:avLst/>
          </a:prstGeom>
        </p:spPr>
      </p:pic>
      <p:pic>
        <p:nvPicPr>
          <p:cNvPr id="26" name="Picture 25" descr="flower_teas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65202" y="1916482"/>
            <a:ext cx="986314" cy="735903"/>
          </a:xfrm>
          <a:prstGeom prst="rect">
            <a:avLst/>
          </a:prstGeom>
        </p:spPr>
      </p:pic>
      <p:pic>
        <p:nvPicPr>
          <p:cNvPr id="27" name="Picture 26" descr="flower_teas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53306" y="2970756"/>
            <a:ext cx="986314" cy="735903"/>
          </a:xfrm>
          <a:prstGeom prst="rect">
            <a:avLst/>
          </a:prstGeom>
        </p:spPr>
      </p:pic>
      <p:pic>
        <p:nvPicPr>
          <p:cNvPr id="28" name="Picture 27" descr="flower_teas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57892" y="3348624"/>
            <a:ext cx="986314" cy="735903"/>
          </a:xfrm>
          <a:prstGeom prst="rect">
            <a:avLst/>
          </a:prstGeom>
        </p:spPr>
      </p:pic>
      <p:pic>
        <p:nvPicPr>
          <p:cNvPr id="30" name="Picture 29" descr="deadFlower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275538" y="2086999"/>
            <a:ext cx="644433" cy="862879"/>
          </a:xfrm>
          <a:prstGeom prst="rect">
            <a:avLst/>
          </a:prstGeom>
        </p:spPr>
      </p:pic>
      <p:pic>
        <p:nvPicPr>
          <p:cNvPr id="31" name="Picture 30" descr="deadFlower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475960" y="2853174"/>
            <a:ext cx="644433" cy="862879"/>
          </a:xfrm>
          <a:prstGeom prst="rect">
            <a:avLst/>
          </a:prstGeom>
        </p:spPr>
      </p:pic>
      <p:pic>
        <p:nvPicPr>
          <p:cNvPr id="32" name="Picture 31" descr="deadFlower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642968" y="3180939"/>
            <a:ext cx="644433" cy="862879"/>
          </a:xfrm>
          <a:prstGeom prst="rect">
            <a:avLst/>
          </a:prstGeom>
        </p:spPr>
      </p:pic>
      <p:pic>
        <p:nvPicPr>
          <p:cNvPr id="33" name="Picture 32" descr="deadFlower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607477" y="4297843"/>
            <a:ext cx="644433" cy="862879"/>
          </a:xfrm>
          <a:prstGeom prst="rect">
            <a:avLst/>
          </a:prstGeom>
        </p:spPr>
      </p:pic>
      <p:pic>
        <p:nvPicPr>
          <p:cNvPr id="34" name="Picture 33" descr="deadFlower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657587" y="4149619"/>
            <a:ext cx="644433" cy="862879"/>
          </a:xfrm>
          <a:prstGeom prst="rect">
            <a:avLst/>
          </a:prstGeom>
        </p:spPr>
      </p:pic>
      <p:pic>
        <p:nvPicPr>
          <p:cNvPr id="39" name="Picture 38" descr="cleanAir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3662223"/>
            <a:ext cx="4321479" cy="2901416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5843053" y="623697"/>
            <a:ext cx="2977097" cy="4001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dirty="0" err="1" smtClean="0"/>
              <a:t>Beobachtungsstudie</a:t>
            </a:r>
            <a:endParaRPr lang="en-US" sz="24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Markus Kalisch, ETH Zurich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7267180"/>
      </p:ext>
    </p:extLst>
  </p:cSld>
  <p:clrMapOvr>
    <a:masterClrMapping/>
  </p:clrMapOvr>
  <p:transition spd="slow" advTm="5449">
    <p:fad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 descr="farmer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78662" y="1556038"/>
            <a:ext cx="1117510" cy="1706991"/>
          </a:xfrm>
          <a:prstGeom prst="rect">
            <a:avLst/>
          </a:prstGeom>
        </p:spPr>
      </p:pic>
      <p:pic>
        <p:nvPicPr>
          <p:cNvPr id="29" name="Picture 28" descr="flower_teas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58522" y="4603315"/>
            <a:ext cx="986314" cy="735903"/>
          </a:xfrm>
          <a:prstGeom prst="rect">
            <a:avLst/>
          </a:prstGeom>
        </p:spPr>
      </p:pic>
      <p:pic>
        <p:nvPicPr>
          <p:cNvPr id="20" name="Picture 19" descr="farmer1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907" y="1605654"/>
            <a:ext cx="1586023" cy="158602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 </a:t>
            </a:r>
            <a:r>
              <a:rPr lang="en-US" dirty="0" err="1" smtClean="0"/>
              <a:t>mache</a:t>
            </a:r>
            <a:r>
              <a:rPr lang="en-US" dirty="0" smtClean="0"/>
              <a:t> </a:t>
            </a:r>
            <a:r>
              <a:rPr lang="en-US" dirty="0" err="1" smtClean="0"/>
              <a:t>Beobachtungen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98229F4-D04A-4D3F-B0C5-1ADC171ACFA0}" type="slidenum">
              <a:rPr lang="de-DE" smtClean="0"/>
              <a:pPr/>
              <a:t>39</a:t>
            </a:fld>
            <a:endParaRPr lang="de-DE"/>
          </a:p>
        </p:txBody>
      </p:sp>
      <p:sp>
        <p:nvSpPr>
          <p:cNvPr id="7" name="Rectangle 6"/>
          <p:cNvSpPr/>
          <p:nvPr/>
        </p:nvSpPr>
        <p:spPr bwMode="auto">
          <a:xfrm>
            <a:off x="1871331" y="2030819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1162494" y="3108251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6716233" y="4494029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5773479" y="4380615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6684335" y="3356345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2328531" y="3466215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5532475" y="3108252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6322828" y="2303721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4894520" y="1694122"/>
            <a:ext cx="3115339" cy="3817088"/>
          </a:xfrm>
          <a:prstGeom prst="ellipse">
            <a:avLst/>
          </a:prstGeom>
          <a:noFill/>
          <a:ln w="2857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6" name="Oval 15"/>
          <p:cNvSpPr/>
          <p:nvPr/>
        </p:nvSpPr>
        <p:spPr bwMode="auto">
          <a:xfrm>
            <a:off x="680483" y="1648047"/>
            <a:ext cx="3115339" cy="3817088"/>
          </a:xfrm>
          <a:prstGeom prst="ellipse">
            <a:avLst/>
          </a:prstGeom>
          <a:noFill/>
          <a:ln w="2857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pic>
        <p:nvPicPr>
          <p:cNvPr id="22" name="Picture 21" descr="Fertilizer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3008" y="4911222"/>
            <a:ext cx="910046" cy="956375"/>
          </a:xfrm>
          <a:prstGeom prst="rect">
            <a:avLst/>
          </a:prstGeom>
        </p:spPr>
      </p:pic>
      <p:pic>
        <p:nvPicPr>
          <p:cNvPr id="26" name="Picture 25" descr="flower_teas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65202" y="1916482"/>
            <a:ext cx="986314" cy="735903"/>
          </a:xfrm>
          <a:prstGeom prst="rect">
            <a:avLst/>
          </a:prstGeom>
        </p:spPr>
      </p:pic>
      <p:pic>
        <p:nvPicPr>
          <p:cNvPr id="27" name="Picture 26" descr="flower_teas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53306" y="2970756"/>
            <a:ext cx="986314" cy="735903"/>
          </a:xfrm>
          <a:prstGeom prst="rect">
            <a:avLst/>
          </a:prstGeom>
        </p:spPr>
      </p:pic>
      <p:pic>
        <p:nvPicPr>
          <p:cNvPr id="28" name="Picture 27" descr="flower_teas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57892" y="3348624"/>
            <a:ext cx="986314" cy="735903"/>
          </a:xfrm>
          <a:prstGeom prst="rect">
            <a:avLst/>
          </a:prstGeom>
        </p:spPr>
      </p:pic>
      <p:pic>
        <p:nvPicPr>
          <p:cNvPr id="30" name="Picture 29" descr="deadFlower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275538" y="2086999"/>
            <a:ext cx="644433" cy="862879"/>
          </a:xfrm>
          <a:prstGeom prst="rect">
            <a:avLst/>
          </a:prstGeom>
        </p:spPr>
      </p:pic>
      <p:pic>
        <p:nvPicPr>
          <p:cNvPr id="31" name="Picture 30" descr="deadFlower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475960" y="2853174"/>
            <a:ext cx="644433" cy="862879"/>
          </a:xfrm>
          <a:prstGeom prst="rect">
            <a:avLst/>
          </a:prstGeom>
        </p:spPr>
      </p:pic>
      <p:pic>
        <p:nvPicPr>
          <p:cNvPr id="32" name="Picture 31" descr="deadFlower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642968" y="3180939"/>
            <a:ext cx="644433" cy="862879"/>
          </a:xfrm>
          <a:prstGeom prst="rect">
            <a:avLst/>
          </a:prstGeom>
        </p:spPr>
      </p:pic>
      <p:pic>
        <p:nvPicPr>
          <p:cNvPr id="33" name="Picture 32" descr="deadFlower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607477" y="4297843"/>
            <a:ext cx="644433" cy="862879"/>
          </a:xfrm>
          <a:prstGeom prst="rect">
            <a:avLst/>
          </a:prstGeom>
        </p:spPr>
      </p:pic>
      <p:pic>
        <p:nvPicPr>
          <p:cNvPr id="34" name="Picture 33" descr="deadFlower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657587" y="4149619"/>
            <a:ext cx="644433" cy="862879"/>
          </a:xfrm>
          <a:prstGeom prst="rect">
            <a:avLst/>
          </a:prstGeom>
        </p:spPr>
      </p:pic>
      <p:pic>
        <p:nvPicPr>
          <p:cNvPr id="39" name="Picture 38" descr="cleanAir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3662223"/>
            <a:ext cx="4321479" cy="2901416"/>
          </a:xfrm>
          <a:prstGeom prst="rect">
            <a:avLst/>
          </a:prstGeom>
        </p:spPr>
      </p:pic>
      <p:pic>
        <p:nvPicPr>
          <p:cNvPr id="36" name="Picture 35" descr="pollution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672208" y="3629667"/>
            <a:ext cx="4471792" cy="2970374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>
            <a:off x="5843053" y="621785"/>
            <a:ext cx="2977097" cy="4001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dirty="0" err="1" smtClean="0"/>
              <a:t>Beobachtungsstudie</a:t>
            </a:r>
            <a:endParaRPr lang="en-US" sz="24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Markus Kalisch, ETH Zurich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7720372"/>
      </p:ext>
    </p:extLst>
  </p:cSld>
  <p:clrMapOvr>
    <a:masterClrMapping/>
  </p:clrMapOvr>
  <p:transition spd="slow" advTm="1586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Rote / </a:t>
            </a:r>
            <a:r>
              <a:rPr lang="en-US" dirty="0" err="1" smtClean="0"/>
              <a:t>gelbe</a:t>
            </a:r>
            <a:r>
              <a:rPr lang="en-US" dirty="0" smtClean="0"/>
              <a:t> </a:t>
            </a:r>
            <a:r>
              <a:rPr lang="en-US" dirty="0" err="1" smtClean="0"/>
              <a:t>Unterlagen</a:t>
            </a:r>
            <a:r>
              <a:rPr lang="en-US" dirty="0" smtClean="0"/>
              <a:t> (“</a:t>
            </a:r>
            <a:r>
              <a:rPr lang="en-US" dirty="0" err="1" smtClean="0"/>
              <a:t>Instruktionen</a:t>
            </a:r>
            <a:r>
              <a:rPr lang="en-US" dirty="0" smtClean="0"/>
              <a:t>”) </a:t>
            </a:r>
            <a:r>
              <a:rPr lang="en-US" dirty="0" err="1" smtClean="0"/>
              <a:t>gehen</a:t>
            </a:r>
            <a:r>
              <a:rPr lang="en-US" dirty="0" smtClean="0"/>
              <a:t> </a:t>
            </a:r>
            <a:r>
              <a:rPr lang="en-US" dirty="0" err="1" smtClean="0"/>
              <a:t>durch</a:t>
            </a:r>
            <a:r>
              <a:rPr lang="en-US" dirty="0" smtClean="0"/>
              <a:t>; </a:t>
            </a:r>
            <a:r>
              <a:rPr lang="en-US" dirty="0" err="1" smtClean="0"/>
              <a:t>nehmen</a:t>
            </a:r>
            <a:r>
              <a:rPr lang="en-US" dirty="0" smtClean="0"/>
              <a:t> </a:t>
            </a:r>
            <a:r>
              <a:rPr lang="en-US" dirty="0" err="1" smtClean="0"/>
              <a:t>Sie</a:t>
            </a:r>
            <a:r>
              <a:rPr lang="en-US" dirty="0" smtClean="0"/>
              <a:t> </a:t>
            </a:r>
            <a:r>
              <a:rPr lang="en-US" dirty="0" err="1" smtClean="0"/>
              <a:t>ein</a:t>
            </a:r>
            <a:r>
              <a:rPr lang="en-US" dirty="0" smtClean="0"/>
              <a:t> Exemplar gem</a:t>
            </a:r>
            <a:r>
              <a:rPr lang="de-CH" dirty="0" err="1" smtClean="0"/>
              <a:t>äss</a:t>
            </a:r>
            <a:r>
              <a:rPr lang="de-CH" dirty="0" smtClean="0"/>
              <a:t> der ausgelosten Farbe</a:t>
            </a:r>
            <a:br>
              <a:rPr lang="de-CH" dirty="0" smtClean="0"/>
            </a:br>
            <a:r>
              <a:rPr lang="de-CH" dirty="0" smtClean="0"/>
              <a:t>Noch </a:t>
            </a:r>
            <a:r>
              <a:rPr lang="de-CH" b="1" dirty="0" smtClean="0">
                <a:solidFill>
                  <a:srgbClr val="FF0000"/>
                </a:solidFill>
              </a:rPr>
              <a:t>nicht öffnen </a:t>
            </a:r>
            <a:r>
              <a:rPr lang="en-US" b="1" dirty="0" smtClean="0"/>
              <a:t>!</a:t>
            </a:r>
            <a:endParaRPr lang="de-CH" b="1" dirty="0" smtClean="0"/>
          </a:p>
          <a:p>
            <a:r>
              <a:rPr lang="en-US" dirty="0" err="1" smtClean="0"/>
              <a:t>Weisse</a:t>
            </a:r>
            <a:r>
              <a:rPr lang="en-US" dirty="0" smtClean="0"/>
              <a:t> </a:t>
            </a:r>
            <a:r>
              <a:rPr lang="en-US" dirty="0" err="1" smtClean="0"/>
              <a:t>Unterlagen</a:t>
            </a:r>
            <a:r>
              <a:rPr lang="en-US" dirty="0" smtClean="0"/>
              <a:t> (“Test”) </a:t>
            </a:r>
            <a:r>
              <a:rPr lang="en-US" dirty="0" err="1" smtClean="0"/>
              <a:t>gehen</a:t>
            </a:r>
            <a:r>
              <a:rPr lang="en-US" dirty="0" smtClean="0"/>
              <a:t> </a:t>
            </a:r>
            <a:r>
              <a:rPr lang="en-US" dirty="0" err="1" smtClean="0"/>
              <a:t>durch</a:t>
            </a:r>
            <a:r>
              <a:rPr lang="en-US" dirty="0" smtClean="0"/>
              <a:t>; </a:t>
            </a:r>
            <a:r>
              <a:rPr lang="en-US" dirty="0" err="1" smtClean="0"/>
              <a:t>nehmen</a:t>
            </a:r>
            <a:r>
              <a:rPr lang="en-US" dirty="0" smtClean="0"/>
              <a:t> </a:t>
            </a:r>
            <a:r>
              <a:rPr lang="en-US" dirty="0" err="1" smtClean="0"/>
              <a:t>Sie</a:t>
            </a:r>
            <a:r>
              <a:rPr lang="en-US" dirty="0" smtClean="0"/>
              <a:t> </a:t>
            </a:r>
            <a:r>
              <a:rPr lang="en-US" dirty="0" err="1" smtClean="0"/>
              <a:t>ein</a:t>
            </a:r>
            <a:r>
              <a:rPr lang="en-US" dirty="0" smtClean="0"/>
              <a:t> Exemplar (</a:t>
            </a:r>
            <a:r>
              <a:rPr lang="en-US" dirty="0" err="1" smtClean="0"/>
              <a:t>egal</a:t>
            </a:r>
            <a:r>
              <a:rPr lang="en-US" dirty="0" smtClean="0"/>
              <a:t>, was </a:t>
            </a:r>
            <a:r>
              <a:rPr lang="en-US" dirty="0" err="1" smtClean="0"/>
              <a:t>Sie</a:t>
            </a:r>
            <a:r>
              <a:rPr lang="en-US" dirty="0" smtClean="0"/>
              <a:t> </a:t>
            </a:r>
            <a:r>
              <a:rPr lang="en-US" dirty="0" err="1" smtClean="0"/>
              <a:t>gelost</a:t>
            </a:r>
            <a:r>
              <a:rPr lang="en-US" dirty="0" smtClean="0"/>
              <a:t> </a:t>
            </a:r>
            <a:r>
              <a:rPr lang="en-US" dirty="0" err="1" smtClean="0"/>
              <a:t>haben</a:t>
            </a:r>
            <a:r>
              <a:rPr lang="en-US" dirty="0" smtClean="0"/>
              <a:t>);</a:t>
            </a:r>
            <a:br>
              <a:rPr lang="en-US" dirty="0" smtClean="0"/>
            </a:br>
            <a:r>
              <a:rPr lang="en-US" dirty="0" err="1" smtClean="0"/>
              <a:t>Noch</a:t>
            </a:r>
            <a:r>
              <a:rPr lang="en-US" dirty="0" smtClean="0"/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nicht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öffnen</a:t>
            </a:r>
            <a:r>
              <a:rPr lang="en-US" dirty="0" smtClean="0"/>
              <a:t> !</a:t>
            </a:r>
            <a:endParaRPr lang="de-CH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Markus Kalisch, ETH Zurich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4</a:t>
            </a:fld>
            <a:endParaRPr lang="de-DE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Aus Zeitgründen…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363457202"/>
      </p:ext>
    </p:extLst>
  </p:cSld>
  <p:clrMapOvr>
    <a:masterClrMapping/>
  </p:clrMapOvr>
  <p:transition advTm="150">
    <p:fad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 descr="farmer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81089" y="1892369"/>
            <a:ext cx="1117510" cy="1706991"/>
          </a:xfrm>
          <a:prstGeom prst="rect">
            <a:avLst/>
          </a:prstGeom>
        </p:spPr>
      </p:pic>
      <p:pic>
        <p:nvPicPr>
          <p:cNvPr id="29" name="Picture 28" descr="flower_teas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58522" y="4603315"/>
            <a:ext cx="986314" cy="735903"/>
          </a:xfrm>
          <a:prstGeom prst="rect">
            <a:avLst/>
          </a:prstGeom>
        </p:spPr>
      </p:pic>
      <p:pic>
        <p:nvPicPr>
          <p:cNvPr id="20" name="Picture 19" descr="farmer1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51035" y="1974661"/>
            <a:ext cx="1586023" cy="158602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041343"/>
            <a:ext cx="8382000" cy="766764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Besser</a:t>
            </a:r>
            <a:r>
              <a:rPr lang="en-US" dirty="0" smtClean="0"/>
              <a:t>: </a:t>
            </a:r>
            <a:r>
              <a:rPr lang="en-US" dirty="0" err="1" smtClean="0"/>
              <a:t>Vergleiche</a:t>
            </a:r>
            <a:r>
              <a:rPr lang="en-US" dirty="0" smtClean="0"/>
              <a:t> </a:t>
            </a:r>
            <a:r>
              <a:rPr lang="en-US" dirty="0" err="1" smtClean="0"/>
              <a:t>Bauern</a:t>
            </a:r>
            <a:r>
              <a:rPr lang="en-US" dirty="0" smtClean="0"/>
              <a:t>, die in </a:t>
            </a:r>
            <a:r>
              <a:rPr lang="en-US" dirty="0" err="1" smtClean="0"/>
              <a:t>möglichst</a:t>
            </a:r>
            <a:r>
              <a:rPr lang="en-US" dirty="0" smtClean="0"/>
              <a:t> </a:t>
            </a:r>
            <a:r>
              <a:rPr lang="en-US" dirty="0" err="1" smtClean="0"/>
              <a:t>vielen</a:t>
            </a:r>
            <a:r>
              <a:rPr lang="en-US" dirty="0" smtClean="0"/>
              <a:t> </a:t>
            </a:r>
            <a:r>
              <a:rPr lang="en-US" dirty="0" err="1" smtClean="0"/>
              <a:t>Punkten</a:t>
            </a:r>
            <a:r>
              <a:rPr lang="en-US" dirty="0" smtClean="0"/>
              <a:t> </a:t>
            </a:r>
            <a:r>
              <a:rPr lang="en-US" dirty="0" err="1" smtClean="0"/>
              <a:t>übereinstimmen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98229F4-D04A-4D3F-B0C5-1ADC171ACFA0}" type="slidenum">
              <a:rPr lang="de-DE" smtClean="0"/>
              <a:pPr/>
              <a:t>40</a:t>
            </a:fld>
            <a:endParaRPr lang="de-DE"/>
          </a:p>
        </p:txBody>
      </p:sp>
      <p:sp>
        <p:nvSpPr>
          <p:cNvPr id="9" name="Rectangle 8"/>
          <p:cNvSpPr/>
          <p:nvPr/>
        </p:nvSpPr>
        <p:spPr bwMode="auto">
          <a:xfrm>
            <a:off x="6716233" y="4494029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5773479" y="4380615"/>
            <a:ext cx="531628" cy="4678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pic>
        <p:nvPicPr>
          <p:cNvPr id="22" name="Picture 21" descr="Fertilizer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3008" y="4911222"/>
            <a:ext cx="910046" cy="956375"/>
          </a:xfrm>
          <a:prstGeom prst="rect">
            <a:avLst/>
          </a:prstGeom>
        </p:spPr>
      </p:pic>
      <p:pic>
        <p:nvPicPr>
          <p:cNvPr id="33" name="Picture 32" descr="deadFlower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607477" y="4297843"/>
            <a:ext cx="644433" cy="862879"/>
          </a:xfrm>
          <a:prstGeom prst="rect">
            <a:avLst/>
          </a:prstGeom>
        </p:spPr>
      </p:pic>
      <p:pic>
        <p:nvPicPr>
          <p:cNvPr id="34" name="Picture 33" descr="deadFlower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657587" y="4149619"/>
            <a:ext cx="644433" cy="862879"/>
          </a:xfrm>
          <a:prstGeom prst="rect">
            <a:avLst/>
          </a:prstGeom>
        </p:spPr>
      </p:pic>
      <p:pic>
        <p:nvPicPr>
          <p:cNvPr id="39" name="Picture 38" descr="cleanAir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3662223"/>
            <a:ext cx="4321479" cy="2901416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>
            <a:off x="5830494" y="632986"/>
            <a:ext cx="2977097" cy="4001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dirty="0" err="1" smtClean="0"/>
              <a:t>Beobachtungsstudie</a:t>
            </a:r>
            <a:endParaRPr lang="en-US" sz="2400" dirty="0"/>
          </a:p>
        </p:txBody>
      </p:sp>
      <p:pic>
        <p:nvPicPr>
          <p:cNvPr id="38" name="Picture 37" descr="cleanAir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822521" y="3688499"/>
            <a:ext cx="4321479" cy="2901416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Markus Kalisch, ETH Zurich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10074569"/>
      </p:ext>
    </p:extLst>
  </p:cSld>
  <p:clrMapOvr>
    <a:masterClrMapping/>
  </p:clrMapOvr>
  <p:transition spd="slow" advTm="13755">
    <p:fad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 descr="farmer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54965" y="4089032"/>
            <a:ext cx="1117510" cy="1706991"/>
          </a:xfrm>
          <a:prstGeom prst="rect">
            <a:avLst/>
          </a:prstGeom>
        </p:spPr>
      </p:pic>
      <p:pic>
        <p:nvPicPr>
          <p:cNvPr id="20" name="Picture 19" descr="farmer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45628" y="4024178"/>
            <a:ext cx="1586023" cy="158602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041343"/>
            <a:ext cx="8382000" cy="766764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Aber</a:t>
            </a:r>
            <a:r>
              <a:rPr lang="en-US" dirty="0" smtClean="0"/>
              <a:t>: </a:t>
            </a:r>
            <a:r>
              <a:rPr lang="en-US" dirty="0" err="1" smtClean="0"/>
              <a:t>Wir</a:t>
            </a:r>
            <a:r>
              <a:rPr lang="en-US" dirty="0" smtClean="0"/>
              <a:t> </a:t>
            </a:r>
            <a:r>
              <a:rPr lang="en-US" dirty="0" err="1" smtClean="0"/>
              <a:t>können</a:t>
            </a:r>
            <a:r>
              <a:rPr lang="en-US" dirty="0" smtClean="0"/>
              <a:t> </a:t>
            </a:r>
            <a:r>
              <a:rPr lang="en-US" dirty="0" err="1" smtClean="0"/>
              <a:t>nie</a:t>
            </a:r>
            <a:r>
              <a:rPr lang="en-US" dirty="0" smtClean="0"/>
              <a:t> </a:t>
            </a:r>
            <a:r>
              <a:rPr lang="en-US" dirty="0" err="1" smtClean="0"/>
              <a:t>sicher</a:t>
            </a:r>
            <a:r>
              <a:rPr lang="en-US" dirty="0" smtClean="0"/>
              <a:t> </a:t>
            </a:r>
            <a:r>
              <a:rPr lang="en-US" dirty="0" err="1" smtClean="0"/>
              <a:t>sein</a:t>
            </a:r>
            <a:r>
              <a:rPr lang="en-US" dirty="0" smtClean="0"/>
              <a:t>, </a:t>
            </a:r>
            <a:r>
              <a:rPr lang="en-US" dirty="0" err="1" smtClean="0"/>
              <a:t>dass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nicht</a:t>
            </a:r>
            <a:r>
              <a:rPr lang="en-US" dirty="0" smtClean="0"/>
              <a:t> </a:t>
            </a:r>
            <a:r>
              <a:rPr lang="en-US" dirty="0" err="1" smtClean="0"/>
              <a:t>doch</a:t>
            </a:r>
            <a:r>
              <a:rPr lang="en-US" dirty="0" smtClean="0"/>
              <a:t> </a:t>
            </a:r>
            <a:r>
              <a:rPr lang="en-US" dirty="0" err="1" smtClean="0"/>
              <a:t>noch</a:t>
            </a:r>
            <a:r>
              <a:rPr lang="en-US" dirty="0" smtClean="0"/>
              <a:t> </a:t>
            </a:r>
            <a:r>
              <a:rPr lang="en-US" dirty="0" err="1" smtClean="0"/>
              <a:t>irgendwelche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chemeClr val="accent6"/>
                </a:solidFill>
              </a:rPr>
              <a:t>relevanten</a:t>
            </a:r>
            <a:r>
              <a:rPr lang="en-US" dirty="0" smtClean="0">
                <a:solidFill>
                  <a:schemeClr val="accent6"/>
                </a:solidFill>
              </a:rPr>
              <a:t> </a:t>
            </a:r>
            <a:r>
              <a:rPr lang="en-US" dirty="0" err="1" smtClean="0">
                <a:solidFill>
                  <a:schemeClr val="accent6"/>
                </a:solidFill>
              </a:rPr>
              <a:t>Unterschiede</a:t>
            </a:r>
            <a:r>
              <a:rPr lang="en-US" dirty="0" smtClean="0">
                <a:solidFill>
                  <a:schemeClr val="accent6"/>
                </a:solidFill>
              </a:rPr>
              <a:t> </a:t>
            </a:r>
            <a:r>
              <a:rPr lang="en-US" dirty="0" err="1" smtClean="0">
                <a:solidFill>
                  <a:schemeClr val="accent6"/>
                </a:solidFill>
              </a:rPr>
              <a:t>zwischen</a:t>
            </a:r>
            <a:r>
              <a:rPr lang="en-US" dirty="0" smtClean="0">
                <a:solidFill>
                  <a:schemeClr val="accent6"/>
                </a:solidFill>
              </a:rPr>
              <a:t> den </a:t>
            </a:r>
            <a:r>
              <a:rPr lang="en-US" dirty="0" err="1" smtClean="0">
                <a:solidFill>
                  <a:schemeClr val="accent6"/>
                </a:solidFill>
              </a:rPr>
              <a:t>Gruppen</a:t>
            </a:r>
            <a:r>
              <a:rPr lang="en-US" dirty="0" smtClean="0"/>
              <a:t> </a:t>
            </a:r>
            <a:r>
              <a:rPr lang="en-US" dirty="0" err="1" smtClean="0"/>
              <a:t>gibt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98229F4-D04A-4D3F-B0C5-1ADC171ACFA0}" type="slidenum">
              <a:rPr lang="de-DE" smtClean="0"/>
              <a:pPr/>
              <a:t>41</a:t>
            </a:fld>
            <a:endParaRPr lang="de-DE"/>
          </a:p>
        </p:txBody>
      </p:sp>
      <p:sp>
        <p:nvSpPr>
          <p:cNvPr id="37" name="TextBox 36"/>
          <p:cNvSpPr txBox="1"/>
          <p:nvPr/>
        </p:nvSpPr>
        <p:spPr>
          <a:xfrm>
            <a:off x="6054965" y="1920700"/>
            <a:ext cx="2977097" cy="4001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dirty="0" err="1" smtClean="0"/>
              <a:t>Beobachtungsstudie</a:t>
            </a:r>
            <a:endParaRPr lang="en-US" sz="24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Markus Kalisch, ETH Zurich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5304872"/>
      </p:ext>
    </p:extLst>
  </p:cSld>
  <p:clrMapOvr>
    <a:masterClrMapping/>
  </p:clrMapOvr>
  <p:transition spd="slow" advTm="10071">
    <p:fad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Zusammenfassung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err="1" smtClean="0">
                <a:solidFill>
                  <a:schemeClr val="accent1">
                    <a:lumMod val="75000"/>
                    <a:lumOff val="25000"/>
                  </a:schemeClr>
                </a:solidFill>
              </a:rPr>
              <a:t>Randomisierte</a:t>
            </a:r>
            <a:r>
              <a:rPr lang="en-US" b="1" dirty="0" smtClean="0">
                <a:solidFill>
                  <a:schemeClr val="accent1">
                    <a:lumMod val="75000"/>
                    <a:lumOff val="25000"/>
                  </a:schemeClr>
                </a:solidFill>
              </a:rPr>
              <a:t>, </a:t>
            </a:r>
            <a:r>
              <a:rPr lang="en-US" b="1" dirty="0" err="1" smtClean="0">
                <a:solidFill>
                  <a:schemeClr val="accent1">
                    <a:lumMod val="75000"/>
                    <a:lumOff val="25000"/>
                  </a:schemeClr>
                </a:solidFill>
              </a:rPr>
              <a:t>kontrollierte</a:t>
            </a:r>
            <a:r>
              <a:rPr lang="en-US" b="1" dirty="0" smtClean="0">
                <a:solidFill>
                  <a:schemeClr val="accent1">
                    <a:lumMod val="75000"/>
                    <a:lumOff val="25000"/>
                  </a:schemeClr>
                </a:solidFill>
              </a:rPr>
              <a:t> Experiment </a:t>
            </a:r>
            <a:r>
              <a:rPr lang="en-US" b="1" dirty="0" err="1" smtClean="0">
                <a:solidFill>
                  <a:schemeClr val="accent1">
                    <a:lumMod val="75000"/>
                    <a:lumOff val="25000"/>
                  </a:schemeClr>
                </a:solidFill>
              </a:rPr>
              <a:t>mit</a:t>
            </a:r>
            <a:r>
              <a:rPr lang="en-US" b="1" dirty="0" smtClean="0">
                <a:solidFill>
                  <a:schemeClr val="accent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1">
                    <a:lumMod val="75000"/>
                    <a:lumOff val="25000"/>
                  </a:schemeClr>
                </a:solidFill>
              </a:rPr>
              <a:t>Replikaten</a:t>
            </a:r>
            <a:r>
              <a:rPr lang="en-US" b="1" dirty="0" smtClean="0">
                <a:solidFill>
                  <a:schemeClr val="accent1">
                    <a:lumMod val="75000"/>
                    <a:lumOff val="25000"/>
                  </a:schemeClr>
                </a:solidFill>
              </a:rPr>
              <a:t>: </a:t>
            </a:r>
            <a:r>
              <a:rPr lang="en-US" dirty="0" err="1" smtClean="0"/>
              <a:t>Beste</a:t>
            </a:r>
            <a:r>
              <a:rPr lang="en-US" dirty="0" smtClean="0"/>
              <a:t> M</a:t>
            </a:r>
            <a:r>
              <a:rPr lang="de-CH" dirty="0" smtClean="0"/>
              <a:t>ö</a:t>
            </a:r>
            <a:r>
              <a:rPr lang="en-US" dirty="0" err="1" smtClean="0"/>
              <a:t>glichkeit</a:t>
            </a:r>
            <a:r>
              <a:rPr lang="en-US" dirty="0" smtClean="0"/>
              <a:t>, </a:t>
            </a:r>
            <a:r>
              <a:rPr lang="en-US" dirty="0" err="1" smtClean="0"/>
              <a:t>Daten</a:t>
            </a:r>
            <a:r>
              <a:rPr lang="en-US" dirty="0" smtClean="0"/>
              <a:t> </a:t>
            </a:r>
            <a:r>
              <a:rPr lang="en-US" dirty="0" err="1" smtClean="0"/>
              <a:t>zu</a:t>
            </a:r>
            <a:r>
              <a:rPr lang="en-US" dirty="0" smtClean="0"/>
              <a:t> </a:t>
            </a:r>
            <a:r>
              <a:rPr lang="en-US" dirty="0" err="1" smtClean="0"/>
              <a:t>sammeln</a:t>
            </a:r>
            <a:r>
              <a:rPr lang="en-US" dirty="0" smtClean="0"/>
              <a:t> (“</a:t>
            </a:r>
            <a:r>
              <a:rPr lang="en-US" dirty="0" err="1" smtClean="0"/>
              <a:t>Goldstandard</a:t>
            </a:r>
            <a:r>
              <a:rPr lang="en-US" dirty="0" smtClean="0"/>
              <a:t>”)</a:t>
            </a:r>
          </a:p>
          <a:p>
            <a:r>
              <a:rPr lang="en-US" b="1" dirty="0" err="1" smtClean="0">
                <a:solidFill>
                  <a:schemeClr val="accent6"/>
                </a:solidFill>
              </a:rPr>
              <a:t>Beobachtungsstudie</a:t>
            </a:r>
            <a:r>
              <a:rPr lang="en-US" b="1" dirty="0" smtClean="0">
                <a:solidFill>
                  <a:schemeClr val="accent6"/>
                </a:solidFill>
              </a:rPr>
              <a:t>:</a:t>
            </a:r>
            <a:r>
              <a:rPr lang="en-US" dirty="0" smtClean="0"/>
              <a:t> Man muss </a:t>
            </a:r>
            <a:r>
              <a:rPr lang="en-US" dirty="0" err="1" smtClean="0"/>
              <a:t>skeptisch</a:t>
            </a:r>
            <a:r>
              <a:rPr lang="en-US" dirty="0" smtClean="0"/>
              <a:t> </a:t>
            </a:r>
            <a:r>
              <a:rPr lang="en-US" dirty="0" err="1" smtClean="0"/>
              <a:t>sein</a:t>
            </a:r>
            <a:r>
              <a:rPr lang="en-US" dirty="0" smtClean="0"/>
              <a:t> – </a:t>
            </a:r>
            <a:r>
              <a:rPr lang="en-US" dirty="0" err="1" smtClean="0"/>
              <a:t>kam</a:t>
            </a:r>
            <a:r>
              <a:rPr lang="en-US" dirty="0" smtClean="0"/>
              <a:t> der </a:t>
            </a:r>
            <a:r>
              <a:rPr lang="en-US" dirty="0" err="1" smtClean="0"/>
              <a:t>Effekt</a:t>
            </a:r>
            <a:r>
              <a:rPr lang="en-US" dirty="0" smtClean="0"/>
              <a:t> (</a:t>
            </a:r>
            <a:r>
              <a:rPr lang="en-US" dirty="0" err="1" smtClean="0"/>
              <a:t>viele</a:t>
            </a:r>
            <a:r>
              <a:rPr lang="en-US" dirty="0" smtClean="0"/>
              <a:t> </a:t>
            </a:r>
            <a:r>
              <a:rPr lang="en-US" dirty="0" err="1" smtClean="0"/>
              <a:t>schöne</a:t>
            </a:r>
            <a:r>
              <a:rPr lang="en-US" dirty="0" smtClean="0"/>
              <a:t> </a:t>
            </a:r>
            <a:r>
              <a:rPr lang="en-US" dirty="0" err="1" smtClean="0"/>
              <a:t>Blumen</a:t>
            </a:r>
            <a:r>
              <a:rPr lang="en-US" dirty="0" smtClean="0"/>
              <a:t>) </a:t>
            </a:r>
            <a:r>
              <a:rPr lang="en-US" dirty="0" err="1" smtClean="0"/>
              <a:t>durch</a:t>
            </a:r>
            <a:r>
              <a:rPr lang="en-US" dirty="0" smtClean="0"/>
              <a:t> die </a:t>
            </a:r>
            <a:r>
              <a:rPr lang="en-US" dirty="0" err="1" smtClean="0"/>
              <a:t>Behandlung</a:t>
            </a:r>
            <a:r>
              <a:rPr lang="en-US" dirty="0" smtClean="0"/>
              <a:t> (</a:t>
            </a:r>
            <a:r>
              <a:rPr lang="en-US" dirty="0" err="1" smtClean="0"/>
              <a:t>Dünger</a:t>
            </a:r>
            <a:r>
              <a:rPr lang="en-US" dirty="0" smtClean="0"/>
              <a:t>), </a:t>
            </a:r>
            <a:r>
              <a:rPr lang="en-US" dirty="0" err="1" smtClean="0"/>
              <a:t>oder</a:t>
            </a:r>
            <a:r>
              <a:rPr lang="en-US" dirty="0" smtClean="0"/>
              <a:t> </a:t>
            </a:r>
            <a:r>
              <a:rPr lang="en-US" dirty="0" err="1" smtClean="0"/>
              <a:t>durch</a:t>
            </a:r>
            <a:r>
              <a:rPr lang="en-US" dirty="0" smtClean="0"/>
              <a:t> </a:t>
            </a:r>
            <a:r>
              <a:rPr lang="en-US" dirty="0" err="1" smtClean="0"/>
              <a:t>einen</a:t>
            </a:r>
            <a:r>
              <a:rPr lang="en-US" dirty="0" smtClean="0"/>
              <a:t> </a:t>
            </a:r>
            <a:r>
              <a:rPr lang="en-US" dirty="0" err="1" smtClean="0"/>
              <a:t>Umstand</a:t>
            </a:r>
            <a:r>
              <a:rPr lang="en-US" dirty="0" smtClean="0"/>
              <a:t>, der in </a:t>
            </a:r>
            <a:r>
              <a:rPr lang="en-US" dirty="0" err="1" smtClean="0"/>
              <a:t>beiden</a:t>
            </a:r>
            <a:r>
              <a:rPr lang="en-US" dirty="0" smtClean="0"/>
              <a:t> </a:t>
            </a:r>
            <a:r>
              <a:rPr lang="en-US" dirty="0" err="1" smtClean="0"/>
              <a:t>Gruppen</a:t>
            </a:r>
            <a:r>
              <a:rPr lang="en-US" dirty="0" smtClean="0"/>
              <a:t> </a:t>
            </a:r>
            <a:r>
              <a:rPr lang="en-US" dirty="0" err="1" smtClean="0"/>
              <a:t>unterschiedlich</a:t>
            </a:r>
            <a:r>
              <a:rPr lang="en-US" dirty="0" smtClean="0"/>
              <a:t> war (</a:t>
            </a:r>
            <a:r>
              <a:rPr lang="en-US" dirty="0" err="1" smtClean="0"/>
              <a:t>Luftqualität</a:t>
            </a:r>
            <a:r>
              <a:rPr lang="en-US" dirty="0" smtClean="0"/>
              <a:t>)?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9F85DD-1765-4155-BE31-DCDCF098BCB6}" type="slidenum">
              <a:rPr lang="de-DE" smtClean="0"/>
              <a:pPr/>
              <a:t>42</a:t>
            </a:fld>
            <a:endParaRPr lang="de-DE"/>
          </a:p>
        </p:txBody>
      </p:sp>
      <p:sp>
        <p:nvSpPr>
          <p:cNvPr id="6" name="Textfeld 5"/>
          <p:cNvSpPr txBox="1"/>
          <p:nvPr/>
        </p:nvSpPr>
        <p:spPr>
          <a:xfrm>
            <a:off x="3618688" y="4816906"/>
            <a:ext cx="1335052" cy="369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CH" dirty="0" smtClean="0"/>
              <a:t>Luftqualität</a:t>
            </a:r>
            <a:endParaRPr lang="de-CH" dirty="0"/>
          </a:p>
        </p:txBody>
      </p:sp>
      <p:sp>
        <p:nvSpPr>
          <p:cNvPr id="7" name="Textfeld 6"/>
          <p:cNvSpPr txBox="1"/>
          <p:nvPr/>
        </p:nvSpPr>
        <p:spPr>
          <a:xfrm>
            <a:off x="1867711" y="5583677"/>
            <a:ext cx="1656724" cy="369845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CH" dirty="0" smtClean="0"/>
              <a:t>Düngereinsatz</a:t>
            </a:r>
            <a:endParaRPr lang="de-CH" dirty="0"/>
          </a:p>
        </p:txBody>
      </p:sp>
      <p:sp>
        <p:nvSpPr>
          <p:cNvPr id="8" name="Textfeld 7"/>
          <p:cNvSpPr txBox="1"/>
          <p:nvPr/>
        </p:nvSpPr>
        <p:spPr>
          <a:xfrm>
            <a:off x="5583677" y="5593502"/>
            <a:ext cx="744114" cy="369845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e-CH" dirty="0" smtClean="0"/>
              <a:t>Ertrag</a:t>
            </a:r>
            <a:endParaRPr lang="de-CH" dirty="0"/>
          </a:p>
        </p:txBody>
      </p:sp>
      <p:sp>
        <p:nvSpPr>
          <p:cNvPr id="9" name="TextBox 8"/>
          <p:cNvSpPr txBox="1"/>
          <p:nvPr/>
        </p:nvSpPr>
        <p:spPr>
          <a:xfrm>
            <a:off x="5876355" y="4816906"/>
            <a:ext cx="1548822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“Confounder”</a:t>
            </a:r>
            <a:endParaRPr lang="de-CH" dirty="0"/>
          </a:p>
        </p:txBody>
      </p:sp>
      <p:sp>
        <p:nvSpPr>
          <p:cNvPr id="11" name="Right Arrow 10"/>
          <p:cNvSpPr/>
          <p:nvPr/>
        </p:nvSpPr>
        <p:spPr>
          <a:xfrm rot="1809280">
            <a:off x="4920967" y="5165215"/>
            <a:ext cx="1170774" cy="184922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3" name="Right Arrow 12"/>
          <p:cNvSpPr/>
          <p:nvPr/>
        </p:nvSpPr>
        <p:spPr>
          <a:xfrm rot="9021412">
            <a:off x="2478796" y="5155238"/>
            <a:ext cx="1170774" cy="184922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15" name="Straight Arrow Connector 14"/>
          <p:cNvCxnSpPr>
            <a:stCxn id="9" idx="1"/>
          </p:cNvCxnSpPr>
          <p:nvPr/>
        </p:nvCxnSpPr>
        <p:spPr>
          <a:xfrm flipH="1" flipV="1">
            <a:off x="5059110" y="4877808"/>
            <a:ext cx="817245" cy="123764"/>
          </a:xfrm>
          <a:prstGeom prst="straightConnector1">
            <a:avLst/>
          </a:prstGeom>
          <a:ln w="19050">
            <a:solidFill>
              <a:schemeClr val="tx1"/>
            </a:solidFill>
            <a:prstDash val="sysDot"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Markus Kalisch, ETH Zurich</a:t>
            </a:r>
            <a:endParaRPr lang="de-DE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01634352"/>
      </p:ext>
    </p:extLst>
  </p:cSld>
  <p:clrMapOvr>
    <a:masterClrMapping/>
  </p:clrMapOvr>
  <p:transition spd="slow" advTm="37254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RCTs in der Praxis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Vor allem im medizinischen Bereich sind RCTs extrem verbreitet (klinische Studien)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9F85DD-1765-4155-BE31-DCDCF098BCB6}" type="slidenum">
              <a:rPr lang="de-DE" smtClean="0"/>
              <a:pPr/>
              <a:t>43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Markus Kalisch, ETH Zurich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971797"/>
      </p:ext>
    </p:extLst>
  </p:cSld>
  <p:clrMapOvr>
    <a:masterClrMapping/>
  </p:clrMapOvr>
  <p:transition spd="slow" advTm="11567">
    <p:fad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z="2400" dirty="0" smtClean="0"/>
              <a:t>Beispiel: Polio</a:t>
            </a:r>
            <a:endParaRPr lang="de-CH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9F85DD-1765-4155-BE31-DCDCF098BCB6}" type="slidenum">
              <a:rPr lang="de-DE" smtClean="0"/>
              <a:pPr/>
              <a:t>44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Markus Kalisch, ETH Zurich</a:t>
            </a:r>
            <a:endParaRPr lang="de-DE"/>
          </a:p>
        </p:txBody>
      </p:sp>
      <p:sp>
        <p:nvSpPr>
          <p:cNvPr id="10" name="TextBox 9"/>
          <p:cNvSpPr txBox="1"/>
          <p:nvPr/>
        </p:nvSpPr>
        <p:spPr>
          <a:xfrm>
            <a:off x="5101358" y="1269548"/>
            <a:ext cx="1903085" cy="92333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Poliovirus</a:t>
            </a:r>
          </a:p>
          <a:p>
            <a:r>
              <a:rPr lang="en-US" dirty="0" err="1" smtClean="0"/>
              <a:t>Hochansteckend</a:t>
            </a:r>
            <a:endParaRPr lang="en-US" dirty="0" smtClean="0"/>
          </a:p>
          <a:p>
            <a:r>
              <a:rPr lang="en-US" dirty="0" err="1" smtClean="0"/>
              <a:t>v.a.</a:t>
            </a:r>
            <a:r>
              <a:rPr lang="en-US" dirty="0" smtClean="0"/>
              <a:t> Kinder</a:t>
            </a:r>
            <a:endParaRPr lang="de-CH" dirty="0"/>
          </a:p>
        </p:txBody>
      </p:sp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349" y="2079397"/>
            <a:ext cx="2870553" cy="2714545"/>
          </a:xfrm>
          <a:prstGeom prst="rect">
            <a:avLst/>
          </a:prstGeom>
        </p:spPr>
      </p:pic>
      <p:sp>
        <p:nvSpPr>
          <p:cNvPr id="12" name="Right Brace 11"/>
          <p:cNvSpPr/>
          <p:nvPr/>
        </p:nvSpPr>
        <p:spPr>
          <a:xfrm>
            <a:off x="3453902" y="3648825"/>
            <a:ext cx="276229" cy="1065320"/>
          </a:xfrm>
          <a:prstGeom prst="rightBrace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3074" name="Picture 2" descr="http://upload.wikimedia.org/wikipedia/commons/c/cb/Poli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8242" y="831971"/>
            <a:ext cx="1428109" cy="1568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Indian boy with poli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7705" y="2930289"/>
            <a:ext cx="1905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83349" y="4793942"/>
            <a:ext cx="17347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000" dirty="0" smtClean="0"/>
              <a:t>Q: Wikipedia - Poliomyelitis</a:t>
            </a:r>
            <a:endParaRPr lang="de-CH" sz="1000" dirty="0"/>
          </a:p>
        </p:txBody>
      </p:sp>
      <p:sp>
        <p:nvSpPr>
          <p:cNvPr id="11" name="TextBox 10"/>
          <p:cNvSpPr txBox="1"/>
          <p:nvPr/>
        </p:nvSpPr>
        <p:spPr>
          <a:xfrm>
            <a:off x="7167204" y="2400096"/>
            <a:ext cx="15776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000" dirty="0" smtClean="0"/>
              <a:t>Q: Wikipedia - Poliovirus</a:t>
            </a:r>
            <a:endParaRPr lang="de-CH" sz="1000" dirty="0"/>
          </a:p>
        </p:txBody>
      </p:sp>
      <p:sp>
        <p:nvSpPr>
          <p:cNvPr id="7" name="TextBox 6"/>
          <p:cNvSpPr txBox="1"/>
          <p:nvPr/>
        </p:nvSpPr>
        <p:spPr>
          <a:xfrm>
            <a:off x="3808592" y="5802036"/>
            <a:ext cx="35637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000" dirty="0" smtClean="0"/>
              <a:t>Q: http</a:t>
            </a:r>
            <a:r>
              <a:rPr lang="de-CH" sz="1000" dirty="0"/>
              <a:t>://www.polioeradication.org/Polioandprevention.aspx</a:t>
            </a:r>
          </a:p>
        </p:txBody>
      </p:sp>
    </p:spTree>
    <p:extLst>
      <p:ext uri="{BB962C8B-B14F-4D97-AF65-F5344CB8AC3E}">
        <p14:creationId xmlns:p14="http://schemas.microsoft.com/office/powerpoint/2010/main" val="1014707309"/>
      </p:ext>
    </p:extLst>
  </p:cSld>
  <p:clrMapOvr>
    <a:masterClrMapping/>
  </p:clrMapOvr>
  <p:transition spd="slow" advTm="47450">
    <p:fad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z="2400" dirty="0" smtClean="0"/>
              <a:t>Anfang 20. Jh.: Polio-Epidemie in Entwicklungsländern</a:t>
            </a:r>
            <a:endParaRPr lang="de-CH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9F85DD-1765-4155-BE31-DCDCF098BCB6}" type="slidenum">
              <a:rPr lang="de-DE" smtClean="0"/>
              <a:pPr/>
              <a:t>45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Markus Kalisch, ETH Zurich</a:t>
            </a:r>
            <a:endParaRPr lang="de-DE"/>
          </a:p>
        </p:txBody>
      </p:sp>
      <p:sp>
        <p:nvSpPr>
          <p:cNvPr id="6" name="Rectangle 5"/>
          <p:cNvSpPr/>
          <p:nvPr/>
        </p:nvSpPr>
        <p:spPr>
          <a:xfrm>
            <a:off x="2652218" y="4990038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CH" sz="1000" dirty="0"/>
              <a:t>http://www.cdc.gov/vaccines/pubs/pinkbook/polio.html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2121123" y="2367168"/>
            <a:ext cx="4443399" cy="2557878"/>
            <a:chOff x="4449652" y="2887247"/>
            <a:chExt cx="4443399" cy="2557878"/>
          </a:xfrm>
        </p:grpSpPr>
        <p:pic>
          <p:nvPicPr>
            <p:cNvPr id="2054" name="Picture 6" descr="graph showing poliomyelitis cases by year (1950-2009) as discussed in the Secular trends in the united states section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49652" y="2887247"/>
              <a:ext cx="4443399" cy="25578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Rectangle 6"/>
            <p:cNvSpPr/>
            <p:nvPr/>
          </p:nvSpPr>
          <p:spPr>
            <a:xfrm>
              <a:off x="5237825" y="3124940"/>
              <a:ext cx="1251752" cy="2308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310325" y="3355759"/>
              <a:ext cx="3582725" cy="16334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8" name="Rectangle 7"/>
            <p:cNvSpPr/>
            <p:nvPr/>
          </p:nvSpPr>
          <p:spPr>
            <a:xfrm>
              <a:off x="5992702" y="4966390"/>
              <a:ext cx="45719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5933593" y="4966390"/>
              <a:ext cx="45719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2322641" y="2047426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USA</a:t>
            </a:r>
            <a:endParaRPr lang="de-CH" dirty="0"/>
          </a:p>
        </p:txBody>
      </p:sp>
      <p:sp>
        <p:nvSpPr>
          <p:cNvPr id="15" name="TextBox 14"/>
          <p:cNvSpPr txBox="1"/>
          <p:nvPr/>
        </p:nvSpPr>
        <p:spPr>
          <a:xfrm rot="16200000">
            <a:off x="1400916" y="3381156"/>
            <a:ext cx="12025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“paralytic”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232948302"/>
      </p:ext>
    </p:extLst>
  </p:cSld>
  <p:clrMapOvr>
    <a:masterClrMapping/>
  </p:clrMapOvr>
  <p:transition spd="slow" advTm="18578">
    <p:fade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1954: </a:t>
            </a:r>
            <a:r>
              <a:rPr lang="en-US" dirty="0" err="1" smtClean="0"/>
              <a:t>Impfstoff</a:t>
            </a:r>
            <a:r>
              <a:rPr lang="en-US" dirty="0" smtClean="0"/>
              <a:t> ?</a:t>
            </a:r>
            <a:endParaRPr lang="de-CH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Jonas Salk: </a:t>
                </a:r>
                <a:br>
                  <a:rPr lang="en-US" dirty="0" smtClean="0"/>
                </a:br>
                <a:r>
                  <a:rPr lang="en-US" dirty="0" err="1" smtClean="0"/>
                  <a:t>Vielversprechender</a:t>
                </a:r>
                <a:r>
                  <a:rPr lang="en-US" dirty="0" smtClean="0"/>
                  <a:t> </a:t>
                </a:r>
                <a:r>
                  <a:rPr lang="en-US" dirty="0" err="1" smtClean="0"/>
                  <a:t>Impfstoff</a:t>
                </a:r>
                <a:r>
                  <a:rPr lang="en-US" dirty="0" smtClean="0"/>
                  <a:t> </a:t>
                </a:r>
                <a:r>
                  <a:rPr lang="en-US" dirty="0" err="1" smtClean="0"/>
                  <a:t>im</a:t>
                </a:r>
                <a:r>
                  <a:rPr lang="en-US" dirty="0" smtClean="0"/>
                  <a:t> Labor</a:t>
                </a:r>
              </a:p>
              <a:p>
                <a:r>
                  <a:rPr lang="en-US" dirty="0" err="1" smtClean="0"/>
                  <a:t>Nutzen</a:t>
                </a:r>
                <a:r>
                  <a:rPr lang="en-US" dirty="0" smtClean="0"/>
                  <a:t> vs. </a:t>
                </a:r>
                <a:r>
                  <a:rPr lang="en-US" dirty="0" err="1" smtClean="0"/>
                  <a:t>Risiken</a:t>
                </a:r>
                <a:r>
                  <a:rPr lang="en-US" dirty="0" smtClean="0"/>
                  <a:t> ?</a:t>
                </a:r>
              </a:p>
              <a:p>
                <a:endParaRPr lang="en-US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de-CH" dirty="0" smtClean="0"/>
                  <a:t> </a:t>
                </a:r>
                <a:r>
                  <a:rPr lang="en-US" b="1" dirty="0" smtClean="0">
                    <a:solidFill>
                      <a:srgbClr val="FF0000"/>
                    </a:solidFill>
                  </a:rPr>
                  <a:t>Experiment</a:t>
                </a:r>
                <a:endParaRPr lang="de-CH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359" t="-2026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9F85DD-1765-4155-BE31-DCDCF098BCB6}" type="slidenum">
              <a:rPr lang="de-DE" smtClean="0"/>
              <a:pPr/>
              <a:t>46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Markus Kalisch, ETH Zurich</a:t>
            </a:r>
            <a:endParaRPr lang="de-DE"/>
          </a:p>
        </p:txBody>
      </p:sp>
      <p:pic>
        <p:nvPicPr>
          <p:cNvPr id="9" name="Picture 2" descr="http://upload.wikimedia.org/wikipedia/commons/thumb/1/13/Jonas_Salk_1988.jpg/220px-Jonas_Salk_198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0851" y="740570"/>
            <a:ext cx="2095500" cy="2495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530851" y="3253877"/>
            <a:ext cx="167385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Q: Wikipedia – Jonas Salk</a:t>
            </a:r>
            <a:endParaRPr lang="de-CH" sz="1000" dirty="0"/>
          </a:p>
        </p:txBody>
      </p:sp>
    </p:spTree>
    <p:extLst>
      <p:ext uri="{BB962C8B-B14F-4D97-AF65-F5344CB8AC3E}">
        <p14:creationId xmlns:p14="http://schemas.microsoft.com/office/powerpoint/2010/main" val="2832951243"/>
      </p:ext>
    </p:extLst>
  </p:cSld>
  <p:clrMapOvr>
    <a:masterClrMapping/>
  </p:clrMapOvr>
  <p:transition spd="slow" advTm="20561">
    <p:fade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Ist</a:t>
            </a:r>
            <a:r>
              <a:rPr lang="en-US" dirty="0" smtClean="0"/>
              <a:t> </a:t>
            </a:r>
            <a:r>
              <a:rPr lang="en-US" dirty="0" err="1" smtClean="0"/>
              <a:t>Impfstoff</a:t>
            </a:r>
            <a:r>
              <a:rPr lang="en-US" dirty="0" smtClean="0"/>
              <a:t> </a:t>
            </a:r>
            <a:r>
              <a:rPr lang="en-US" dirty="0" err="1" smtClean="0"/>
              <a:t>wirksam</a:t>
            </a:r>
            <a:r>
              <a:rPr lang="en-US" dirty="0" smtClean="0"/>
              <a:t> ?</a:t>
            </a:r>
            <a:endParaRPr lang="de-CH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Mögliches Experiment: 1954 </a:t>
                </a:r>
                <a:r>
                  <a:rPr lang="en-US" dirty="0" err="1" smtClean="0"/>
                  <a:t>werden</a:t>
                </a:r>
                <a:r>
                  <a:rPr lang="en-US" dirty="0" smtClean="0"/>
                  <a:t> </a:t>
                </a:r>
                <a:r>
                  <a:rPr lang="en-US" dirty="0" err="1" smtClean="0"/>
                  <a:t>alle</a:t>
                </a:r>
                <a:r>
                  <a:rPr lang="en-US" dirty="0" smtClean="0"/>
                  <a:t> Kinder </a:t>
                </a:r>
                <a:r>
                  <a:rPr lang="en-US" dirty="0" err="1" smtClean="0"/>
                  <a:t>geimpft</a:t>
                </a:r>
                <a:endParaRPr lang="en-US" dirty="0" smtClean="0"/>
              </a:p>
              <a:p>
                <a:endParaRPr lang="en-US" dirty="0"/>
              </a:p>
              <a:p>
                <a:r>
                  <a:rPr lang="en-US" b="1" dirty="0" smtClean="0">
                    <a:solidFill>
                      <a:schemeClr val="accent4"/>
                    </a:solidFill>
                  </a:rPr>
                  <a:t>Problem</a:t>
                </a:r>
                <a:r>
                  <a:rPr lang="en-US" dirty="0" smtClean="0"/>
                  <a:t>: Polio </a:t>
                </a:r>
                <a:r>
                  <a:rPr lang="en-US" dirty="0" err="1" smtClean="0"/>
                  <a:t>ist</a:t>
                </a:r>
                <a:r>
                  <a:rPr lang="en-US" dirty="0" smtClean="0"/>
                  <a:t> von </a:t>
                </a:r>
                <a:r>
                  <a:rPr lang="en-US" dirty="0" err="1" smtClean="0"/>
                  <a:t>Jahr</a:t>
                </a:r>
                <a:r>
                  <a:rPr lang="en-US" dirty="0" smtClean="0"/>
                  <a:t> </a:t>
                </a:r>
                <a:r>
                  <a:rPr lang="en-US" dirty="0" err="1" smtClean="0"/>
                  <a:t>zu</a:t>
                </a:r>
                <a:r>
                  <a:rPr lang="en-US" dirty="0" smtClean="0"/>
                  <a:t> </a:t>
                </a:r>
                <a:r>
                  <a:rPr lang="en-US" dirty="0" err="1" smtClean="0"/>
                  <a:t>Jahr</a:t>
                </a:r>
                <a:r>
                  <a:rPr lang="en-US" dirty="0" smtClean="0"/>
                  <a:t> </a:t>
                </a:r>
                <a:r>
                  <a:rPr lang="en-US" dirty="0" err="1" smtClean="0"/>
                  <a:t>sehr</a:t>
                </a:r>
                <a:r>
                  <a:rPr lang="en-US" dirty="0" smtClean="0"/>
                  <a:t> </a:t>
                </a:r>
                <a:r>
                  <a:rPr lang="en-US" dirty="0" err="1" smtClean="0"/>
                  <a:t>unterschiedlich</a:t>
                </a:r>
                <a:r>
                  <a:rPr lang="en-US" dirty="0" smtClean="0"/>
                  <a:t> stark </a:t>
                </a:r>
                <a:r>
                  <a:rPr lang="en-US" dirty="0" err="1" smtClean="0"/>
                  <a:t>verbreitet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 smtClean="0"/>
                  <a:t> 1954 k</a:t>
                </a:r>
                <a:r>
                  <a:rPr lang="de-CH" dirty="0" smtClean="0"/>
                  <a:t>önnte ein Jahr mit natürlicherweise wenig Polio sein</a:t>
                </a:r>
                <a:r>
                  <a:rPr lang="en-US" dirty="0"/>
                  <a:t/>
                </a:r>
                <a:br>
                  <a:rPr lang="en-US" dirty="0"/>
                </a:b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en-US" dirty="0" err="1" smtClean="0"/>
                  <a:t>wenige</a:t>
                </a:r>
                <a:r>
                  <a:rPr lang="en-US" dirty="0" smtClean="0"/>
                  <a:t> </a:t>
                </a:r>
                <a:r>
                  <a:rPr lang="en-US" dirty="0" err="1" smtClean="0"/>
                  <a:t>Poliofälle</a:t>
                </a:r>
                <a:r>
                  <a:rPr lang="en-US" dirty="0" smtClean="0"/>
                  <a:t>, </a:t>
                </a:r>
                <a:r>
                  <a:rPr lang="en-US" dirty="0" err="1" smtClean="0"/>
                  <a:t>obwohl</a:t>
                </a:r>
                <a:r>
                  <a:rPr lang="en-US" dirty="0" smtClean="0"/>
                  <a:t> </a:t>
                </a:r>
                <a:r>
                  <a:rPr lang="en-US" dirty="0" err="1" smtClean="0"/>
                  <a:t>Impfstoff</a:t>
                </a:r>
                <a:r>
                  <a:rPr lang="en-US" dirty="0" smtClean="0"/>
                  <a:t> </a:t>
                </a:r>
                <a:r>
                  <a:rPr lang="en-US" dirty="0" err="1" smtClean="0"/>
                  <a:t>evtl</a:t>
                </a:r>
                <a:r>
                  <a:rPr lang="en-US" dirty="0" smtClean="0"/>
                  <a:t>. gar </a:t>
                </a:r>
                <a:r>
                  <a:rPr lang="en-US" dirty="0" err="1" smtClean="0"/>
                  <a:t>nicht</a:t>
                </a:r>
                <a:r>
                  <a:rPr lang="en-US" dirty="0" smtClean="0"/>
                  <a:t> </a:t>
                </a:r>
                <a:r>
                  <a:rPr lang="en-US" dirty="0" err="1" smtClean="0"/>
                  <a:t>wirkt</a:t>
                </a:r>
                <a:endParaRPr lang="en-US" dirty="0" smtClean="0"/>
              </a:p>
              <a:p>
                <a:endParaRPr lang="en-US" dirty="0"/>
              </a:p>
              <a:p>
                <a:r>
                  <a:rPr lang="en-US" dirty="0" err="1" smtClean="0"/>
                  <a:t>Brauchen</a:t>
                </a:r>
                <a:r>
                  <a:rPr lang="en-US" dirty="0" smtClean="0"/>
                  <a:t> </a:t>
                </a:r>
                <a:r>
                  <a:rPr lang="en-US" b="1" dirty="0" err="1" smtClean="0">
                    <a:solidFill>
                      <a:srgbClr val="FF0000"/>
                    </a:solidFill>
                  </a:rPr>
                  <a:t>Kontrollgruppe</a:t>
                </a:r>
                <a:endParaRPr lang="en-US" b="1" dirty="0" smtClean="0">
                  <a:solidFill>
                    <a:srgbClr val="FF0000"/>
                  </a:solidFill>
                </a:endParaRPr>
              </a:p>
              <a:p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359" t="-2026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9F85DD-1765-4155-BE31-DCDCF098BCB6}" type="slidenum">
              <a:rPr lang="de-DE" smtClean="0"/>
              <a:pPr/>
              <a:t>47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Markus Kalisch, ETH Zurich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0298612"/>
      </p:ext>
    </p:extLst>
  </p:cSld>
  <p:clrMapOvr>
    <a:masterClrMapping/>
  </p:clrMapOvr>
  <p:transition spd="slow" advTm="36616">
    <p:fade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Welche Kontrollgruppe ?</a:t>
            </a:r>
            <a:endParaRPr lang="de-CH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de-CH" dirty="0" smtClean="0"/>
                  <a:t>Eltern müssen mit Impfung einverstanden sein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de-CH" dirty="0" smtClean="0"/>
                  <a:t> Möglichkeit 1: </a:t>
                </a:r>
                <a:br>
                  <a:rPr lang="de-CH" dirty="0" smtClean="0"/>
                </a:br>
                <a:r>
                  <a:rPr lang="de-CH" dirty="0" smtClean="0"/>
                  <a:t>Kinder, die geimpft werden dürfen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de-CH" dirty="0" smtClean="0"/>
                  <a:t> Behandlungsgruppe</a:t>
                </a:r>
                <a:br>
                  <a:rPr lang="de-CH" dirty="0" smtClean="0"/>
                </a:br>
                <a:r>
                  <a:rPr lang="de-CH" dirty="0" smtClean="0"/>
                  <a:t>Kinder, die nicht geimpft werden dürfen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de-CH" dirty="0" smtClean="0"/>
                  <a:t> Kontrolle</a:t>
                </a:r>
              </a:p>
              <a:p>
                <a:r>
                  <a:rPr lang="en-US" b="1" dirty="0" smtClean="0">
                    <a:solidFill>
                      <a:schemeClr val="accent4"/>
                    </a:solidFill>
                  </a:rPr>
                  <a:t>Problem</a:t>
                </a:r>
                <a:r>
                  <a:rPr lang="en-US" dirty="0" smtClean="0"/>
                  <a:t>:</a:t>
                </a:r>
                <a:br>
                  <a:rPr lang="en-US" dirty="0" smtClean="0"/>
                </a:br>
                <a:endParaRPr lang="de-CH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359" t="-2026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9F85DD-1765-4155-BE31-DCDCF098BCB6}" type="slidenum">
              <a:rPr lang="de-DE" smtClean="0"/>
              <a:pPr/>
              <a:t>48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Markus Kalisch, ETH Zurich</a:t>
            </a:r>
            <a:endParaRPr lang="de-DE"/>
          </a:p>
        </p:txBody>
      </p:sp>
      <p:sp>
        <p:nvSpPr>
          <p:cNvPr id="6" name="TextBox 5"/>
          <p:cNvSpPr txBox="1"/>
          <p:nvPr/>
        </p:nvSpPr>
        <p:spPr>
          <a:xfrm>
            <a:off x="3710763" y="4090304"/>
            <a:ext cx="1475725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err="1" smtClean="0"/>
              <a:t>Wohlhabend</a:t>
            </a:r>
            <a:endParaRPr lang="de-CH" dirty="0"/>
          </a:p>
        </p:txBody>
      </p:sp>
      <p:sp>
        <p:nvSpPr>
          <p:cNvPr id="7" name="TextBox 6"/>
          <p:cNvSpPr txBox="1"/>
          <p:nvPr/>
        </p:nvSpPr>
        <p:spPr>
          <a:xfrm>
            <a:off x="2129820" y="5226512"/>
            <a:ext cx="1697901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Lassen </a:t>
            </a:r>
            <a:r>
              <a:rPr lang="en-US" dirty="0" err="1" smtClean="0"/>
              <a:t>Impfen</a:t>
            </a:r>
            <a:endParaRPr lang="de-CH" dirty="0"/>
          </a:p>
        </p:txBody>
      </p:sp>
      <p:sp>
        <p:nvSpPr>
          <p:cNvPr id="8" name="TextBox 7"/>
          <p:cNvSpPr txBox="1"/>
          <p:nvPr/>
        </p:nvSpPr>
        <p:spPr>
          <a:xfrm>
            <a:off x="5263116" y="5088012"/>
            <a:ext cx="1441420" cy="646331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Sind </a:t>
            </a:r>
            <a:r>
              <a:rPr lang="en-US" dirty="0" err="1" smtClean="0"/>
              <a:t>anf</a:t>
            </a:r>
            <a:r>
              <a:rPr lang="de-CH" dirty="0" smtClean="0"/>
              <a:t>ällig</a:t>
            </a:r>
          </a:p>
          <a:p>
            <a:pPr algn="ctr"/>
            <a:r>
              <a:rPr lang="de-CH" dirty="0" smtClean="0"/>
              <a:t>für Polio</a:t>
            </a:r>
            <a:endParaRPr lang="de-CH" dirty="0"/>
          </a:p>
        </p:txBody>
      </p:sp>
      <p:cxnSp>
        <p:nvCxnSpPr>
          <p:cNvPr id="10" name="Straight Arrow Connector 9"/>
          <p:cNvCxnSpPr>
            <a:stCxn id="6" idx="2"/>
            <a:endCxn id="7" idx="0"/>
          </p:cNvCxnSpPr>
          <p:nvPr/>
        </p:nvCxnSpPr>
        <p:spPr>
          <a:xfrm flipH="1">
            <a:off x="2978771" y="4459636"/>
            <a:ext cx="1469855" cy="766876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6" idx="2"/>
            <a:endCxn id="8" idx="0"/>
          </p:cNvCxnSpPr>
          <p:nvPr/>
        </p:nvCxnSpPr>
        <p:spPr>
          <a:xfrm>
            <a:off x="4448626" y="4459636"/>
            <a:ext cx="1535200" cy="628376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189889" y="3902841"/>
            <a:ext cx="2749471" cy="646331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e-CH" dirty="0" smtClean="0"/>
              <a:t>Immunität durch Kontakt </a:t>
            </a:r>
          </a:p>
          <a:p>
            <a:r>
              <a:rPr lang="de-CH" dirty="0" smtClean="0"/>
              <a:t>mit Erreger als Baby</a:t>
            </a:r>
            <a:endParaRPr lang="de-CH" dirty="0"/>
          </a:p>
        </p:txBody>
      </p:sp>
      <p:cxnSp>
        <p:nvCxnSpPr>
          <p:cNvPr id="15" name="Straight Arrow Connector 14"/>
          <p:cNvCxnSpPr>
            <a:stCxn id="13" idx="2"/>
            <a:endCxn id="8" idx="0"/>
          </p:cNvCxnSpPr>
          <p:nvPr/>
        </p:nvCxnSpPr>
        <p:spPr>
          <a:xfrm flipH="1">
            <a:off x="5983826" y="4549172"/>
            <a:ext cx="1580799" cy="538840"/>
          </a:xfrm>
          <a:prstGeom prst="straightConnector1">
            <a:avLst/>
          </a:prstGeom>
          <a:ln w="19050">
            <a:solidFill>
              <a:schemeClr val="tx1"/>
            </a:solidFill>
            <a:prstDash val="sysDot"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8326419"/>
      </p:ext>
    </p:extLst>
  </p:cSld>
  <p:clrMapOvr>
    <a:masterClrMapping/>
  </p:clrMapOvr>
  <p:transition spd="slow" advTm="83955">
    <p:fade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Welche Kontrollgruppe ?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Eltern müssen mit Impfung einverstanden sein</a:t>
            </a:r>
            <a:endParaRPr lang="en-US" dirty="0"/>
          </a:p>
          <a:p>
            <a:r>
              <a:rPr lang="de-CH" dirty="0" smtClean="0"/>
              <a:t>Möglichkeit 2: </a:t>
            </a:r>
            <a:r>
              <a:rPr lang="de-CH" b="1" dirty="0" smtClean="0">
                <a:solidFill>
                  <a:srgbClr val="FF0000"/>
                </a:solidFill>
              </a:rPr>
              <a:t>Randomisierung</a:t>
            </a:r>
            <a:r>
              <a:rPr lang="de-CH" dirty="0" smtClean="0"/>
              <a:t/>
            </a:r>
            <a:br>
              <a:rPr lang="de-CH" dirty="0" smtClean="0"/>
            </a:b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9F85DD-1765-4155-BE31-DCDCF098BCB6}" type="slidenum">
              <a:rPr lang="de-DE" smtClean="0"/>
              <a:pPr/>
              <a:t>49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Markus Kalisch, ETH Zurich</a:t>
            </a:r>
            <a:endParaRPr lang="de-DE"/>
          </a:p>
        </p:txBody>
      </p:sp>
      <p:grpSp>
        <p:nvGrpSpPr>
          <p:cNvPr id="26" name="Group 25"/>
          <p:cNvGrpSpPr/>
          <p:nvPr/>
        </p:nvGrpSpPr>
        <p:grpSpPr>
          <a:xfrm>
            <a:off x="3815269" y="3388979"/>
            <a:ext cx="4811082" cy="2612655"/>
            <a:chOff x="1029716" y="3019647"/>
            <a:chExt cx="4811082" cy="2612655"/>
          </a:xfrm>
        </p:grpSpPr>
        <p:sp>
          <p:nvSpPr>
            <p:cNvPr id="9" name="TextBox 8"/>
            <p:cNvSpPr txBox="1"/>
            <p:nvPr/>
          </p:nvSpPr>
          <p:spPr>
            <a:xfrm>
              <a:off x="3317358" y="3019647"/>
              <a:ext cx="1402948" cy="369332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en-US" dirty="0" err="1" smtClean="0"/>
                <a:t>Einwilligung</a:t>
              </a:r>
              <a:endParaRPr lang="de-CH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445488" y="4130676"/>
              <a:ext cx="428322" cy="3693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en-US" dirty="0" smtClean="0"/>
                <a:t>Ja</a:t>
              </a:r>
              <a:endParaRPr lang="de-CH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181643" y="4130676"/>
              <a:ext cx="659155" cy="369332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en-US" dirty="0" smtClean="0"/>
                <a:t>Nein</a:t>
              </a:r>
              <a:endParaRPr lang="de-CH" dirty="0"/>
            </a:p>
          </p:txBody>
        </p:sp>
        <p:cxnSp>
          <p:nvCxnSpPr>
            <p:cNvPr id="17" name="Straight Arrow Connector 16"/>
            <p:cNvCxnSpPr>
              <a:stCxn id="9" idx="2"/>
              <a:endCxn id="11" idx="0"/>
            </p:cNvCxnSpPr>
            <p:nvPr/>
          </p:nvCxnSpPr>
          <p:spPr>
            <a:xfrm flipH="1">
              <a:off x="2659649" y="3388979"/>
              <a:ext cx="1359183" cy="741697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>
              <a:stCxn id="9" idx="2"/>
              <a:endCxn id="14" idx="0"/>
            </p:cNvCxnSpPr>
            <p:nvPr/>
          </p:nvCxnSpPr>
          <p:spPr>
            <a:xfrm>
              <a:off x="4018832" y="3388979"/>
              <a:ext cx="1492389" cy="741697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1029716" y="5241705"/>
              <a:ext cx="1415772" cy="369332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en-US" dirty="0" err="1" smtClean="0"/>
                <a:t>Behandlung</a:t>
              </a:r>
              <a:endParaRPr lang="de-CH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874614" y="5262970"/>
              <a:ext cx="1095172" cy="369332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en-US" dirty="0" err="1" smtClean="0"/>
                <a:t>Kontrolle</a:t>
              </a:r>
              <a:endParaRPr lang="de-CH" dirty="0"/>
            </a:p>
          </p:txBody>
        </p:sp>
        <p:cxnSp>
          <p:nvCxnSpPr>
            <p:cNvPr id="23" name="Straight Arrow Connector 22"/>
            <p:cNvCxnSpPr>
              <a:stCxn id="11" idx="2"/>
              <a:endCxn id="20" idx="0"/>
            </p:cNvCxnSpPr>
            <p:nvPr/>
          </p:nvCxnSpPr>
          <p:spPr>
            <a:xfrm flipH="1">
              <a:off x="1737602" y="4500008"/>
              <a:ext cx="922047" cy="741697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>
              <a:stCxn id="11" idx="2"/>
              <a:endCxn id="21" idx="0"/>
            </p:cNvCxnSpPr>
            <p:nvPr/>
          </p:nvCxnSpPr>
          <p:spPr>
            <a:xfrm>
              <a:off x="2659649" y="4500008"/>
              <a:ext cx="762551" cy="762962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098" name="Picture 2" descr="http://academic.kellogg.edu/mckayg/buad112/web/pres/coin%20flip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6301" y="3610888"/>
            <a:ext cx="1857079" cy="2147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217538"/>
      </p:ext>
    </p:extLst>
  </p:cSld>
  <p:clrMapOvr>
    <a:masterClrMapping/>
  </p:clrMapOvr>
  <p:transition spd="slow" advTm="11559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 err="1" smtClean="0">
                <a:solidFill>
                  <a:schemeClr val="tx1"/>
                </a:solidFill>
              </a:rPr>
              <a:t>Ursache</a:t>
            </a:r>
            <a:r>
              <a:rPr lang="en-US" dirty="0" smtClean="0">
                <a:solidFill>
                  <a:schemeClr val="tx1"/>
                </a:solidFill>
              </a:rPr>
              <a:t> und </a:t>
            </a:r>
            <a:r>
              <a:rPr lang="en-US" dirty="0" err="1" smtClean="0">
                <a:solidFill>
                  <a:schemeClr val="tx1"/>
                </a:solidFill>
              </a:rPr>
              <a:t>Wirkung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98229F4-D04A-4D3F-B0C5-1ADC171ACFA0}" type="slidenum">
              <a:rPr lang="de-DE" smtClean="0"/>
              <a:pPr/>
              <a:t>5</a:t>
            </a:fld>
            <a:endParaRPr lang="de-DE"/>
          </a:p>
        </p:txBody>
      </p:sp>
      <p:pic>
        <p:nvPicPr>
          <p:cNvPr id="8" name="Picture 7" descr="baywatchcreatur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754993"/>
            <a:ext cx="3848384" cy="384038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59489" y="2286001"/>
            <a:ext cx="36231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 smtClean="0"/>
              <a:t>Opfer</a:t>
            </a:r>
            <a:r>
              <a:rPr lang="en-US" sz="2800" dirty="0" smtClean="0"/>
              <a:t> </a:t>
            </a:r>
            <a:r>
              <a:rPr lang="en-US" sz="2800" dirty="0" err="1" smtClean="0"/>
              <a:t>durch</a:t>
            </a:r>
            <a:r>
              <a:rPr lang="en-US" sz="2800" dirty="0" smtClean="0"/>
              <a:t> </a:t>
            </a:r>
            <a:r>
              <a:rPr lang="en-US" sz="2800" dirty="0" err="1" smtClean="0"/>
              <a:t>Ertrinken</a:t>
            </a:r>
            <a:endParaRPr lang="en-US" sz="2800" dirty="0"/>
          </a:p>
        </p:txBody>
      </p:sp>
      <p:pic>
        <p:nvPicPr>
          <p:cNvPr id="7" name="Picture 6" descr="ice-cream-con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24760" y="2783225"/>
            <a:ext cx="3019240" cy="380171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441016" y="2339163"/>
            <a:ext cx="1863011" cy="4049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 smtClean="0"/>
              <a:t>Eisverkauf</a:t>
            </a:r>
            <a:endParaRPr lang="en-US" sz="2800" dirty="0"/>
          </a:p>
        </p:txBody>
      </p:sp>
      <p:sp>
        <p:nvSpPr>
          <p:cNvPr id="11" name="Left-Right Arrow 10"/>
          <p:cNvSpPr/>
          <p:nvPr/>
        </p:nvSpPr>
        <p:spPr bwMode="auto">
          <a:xfrm>
            <a:off x="4199860" y="4455042"/>
            <a:ext cx="1562987" cy="871870"/>
          </a:xfrm>
          <a:prstGeom prst="leftRightArrow">
            <a:avLst/>
          </a:prstGeom>
          <a:solidFill>
            <a:schemeClr val="accent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2" name="Multiply 11"/>
          <p:cNvSpPr/>
          <p:nvPr/>
        </p:nvSpPr>
        <p:spPr bwMode="auto">
          <a:xfrm>
            <a:off x="6251945" y="3242930"/>
            <a:ext cx="2721935" cy="2902688"/>
          </a:xfrm>
          <a:prstGeom prst="mathMultiply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540103" y="3163111"/>
            <a:ext cx="626446" cy="603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solidFill>
                  <a:srgbClr val="FF0000"/>
                </a:solidFill>
              </a:rPr>
              <a:t>?</a:t>
            </a:r>
            <a:endParaRPr lang="en-US" sz="9600" dirty="0">
              <a:solidFill>
                <a:srgbClr val="FF0000"/>
              </a:solidFill>
            </a:endParaRPr>
          </a:p>
        </p:txBody>
      </p:sp>
      <p:sp>
        <p:nvSpPr>
          <p:cNvPr id="13" name="Multiply 12"/>
          <p:cNvSpPr/>
          <p:nvPr/>
        </p:nvSpPr>
        <p:spPr bwMode="auto">
          <a:xfrm>
            <a:off x="694661" y="3049697"/>
            <a:ext cx="2721935" cy="2902688"/>
          </a:xfrm>
          <a:prstGeom prst="mathMultiply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Markus Kalisch, ETH Zurich</a:t>
            </a:r>
            <a:endParaRPr lang="de-DE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91322938"/>
      </p:ext>
    </p:extLst>
  </p:cSld>
  <p:clrMapOvr>
    <a:masterClrMapping/>
  </p:clrMapOvr>
  <p:transition advTm="681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  <p:bldP spid="12" grpId="0" animBg="1"/>
      <p:bldP spid="14" grpId="0"/>
      <p:bldP spid="13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Doppelblind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Patienten</a:t>
            </a:r>
            <a:r>
              <a:rPr lang="en-US" dirty="0" smtClean="0"/>
              <a:t> </a:t>
            </a:r>
            <a:r>
              <a:rPr lang="en-US" dirty="0" err="1" smtClean="0"/>
              <a:t>wussten</a:t>
            </a:r>
            <a:r>
              <a:rPr lang="en-US" dirty="0" smtClean="0"/>
              <a:t> </a:t>
            </a:r>
            <a:r>
              <a:rPr lang="en-US" dirty="0" err="1" smtClean="0"/>
              <a:t>nicht</a:t>
            </a:r>
            <a:r>
              <a:rPr lang="en-US" dirty="0" smtClean="0"/>
              <a:t>, </a:t>
            </a:r>
            <a:r>
              <a:rPr lang="en-US" dirty="0" err="1" smtClean="0"/>
              <a:t>ob</a:t>
            </a:r>
            <a:r>
              <a:rPr lang="en-US" dirty="0" smtClean="0"/>
              <a:t> in </a:t>
            </a:r>
            <a:r>
              <a:rPr lang="en-US" dirty="0" err="1" smtClean="0"/>
              <a:t>Behandlungs</a:t>
            </a:r>
            <a:r>
              <a:rPr lang="en-US" dirty="0" smtClean="0"/>
              <a:t>- </a:t>
            </a:r>
            <a:r>
              <a:rPr lang="en-US" dirty="0" err="1" smtClean="0"/>
              <a:t>oder</a:t>
            </a:r>
            <a:r>
              <a:rPr lang="en-US" dirty="0" smtClean="0"/>
              <a:t> </a:t>
            </a:r>
            <a:r>
              <a:rPr lang="en-US" dirty="0" err="1" smtClean="0"/>
              <a:t>Kontrollgruppe</a:t>
            </a:r>
            <a:endParaRPr lang="en-US" dirty="0" smtClean="0"/>
          </a:p>
          <a:p>
            <a:r>
              <a:rPr lang="en-US" dirty="0" err="1" smtClean="0"/>
              <a:t>Behandelnde</a:t>
            </a:r>
            <a:r>
              <a:rPr lang="en-US" dirty="0" smtClean="0"/>
              <a:t> </a:t>
            </a:r>
            <a:r>
              <a:rPr lang="de-CH" dirty="0" smtClean="0"/>
              <a:t>Ärzte</a:t>
            </a:r>
            <a:r>
              <a:rPr lang="en-US" dirty="0" smtClean="0"/>
              <a:t> </a:t>
            </a:r>
            <a:r>
              <a:rPr lang="en-US" dirty="0" err="1"/>
              <a:t>wussten</a:t>
            </a:r>
            <a:r>
              <a:rPr lang="en-US" dirty="0"/>
              <a:t> </a:t>
            </a:r>
            <a:r>
              <a:rPr lang="en-US" dirty="0" err="1"/>
              <a:t>nicht</a:t>
            </a:r>
            <a:r>
              <a:rPr lang="en-US" dirty="0"/>
              <a:t>, </a:t>
            </a:r>
            <a:r>
              <a:rPr lang="en-US" dirty="0" err="1"/>
              <a:t>ob</a:t>
            </a:r>
            <a:r>
              <a:rPr lang="en-US" dirty="0"/>
              <a:t> in </a:t>
            </a:r>
            <a:r>
              <a:rPr lang="en-US" dirty="0" err="1"/>
              <a:t>Behandlungs</a:t>
            </a:r>
            <a:r>
              <a:rPr lang="en-US" dirty="0"/>
              <a:t>- </a:t>
            </a:r>
            <a:r>
              <a:rPr lang="en-US" dirty="0" err="1"/>
              <a:t>oder</a:t>
            </a:r>
            <a:r>
              <a:rPr lang="en-US" dirty="0"/>
              <a:t> </a:t>
            </a:r>
            <a:r>
              <a:rPr lang="en-US" dirty="0" err="1"/>
              <a:t>Kontrollgruppe</a:t>
            </a:r>
            <a:endParaRPr lang="de-CH" dirty="0"/>
          </a:p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9F85DD-1765-4155-BE31-DCDCF098BCB6}" type="slidenum">
              <a:rPr lang="de-DE" smtClean="0"/>
              <a:pPr/>
              <a:t>50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Markus Kalisch, ETH Zurich</a:t>
            </a:r>
            <a:endParaRPr lang="de-DE"/>
          </a:p>
        </p:txBody>
      </p:sp>
      <p:pic>
        <p:nvPicPr>
          <p:cNvPr id="5122" name="Picture 2" descr="http://www.chrisasbury.com/wp-content/uploads/2012/11/double-blin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6226" y="3838759"/>
            <a:ext cx="2343150" cy="2324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4500983"/>
      </p:ext>
    </p:extLst>
  </p:cSld>
  <p:clrMapOvr>
    <a:masterClrMapping/>
  </p:clrMapOvr>
  <p:transition spd="slow" advTm="21679">
    <p:fade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 smtClean="0"/>
              <a:t>Randomisiertes</a:t>
            </a:r>
            <a:r>
              <a:rPr lang="en-US" dirty="0" smtClean="0"/>
              <a:t>, </a:t>
            </a:r>
            <a:r>
              <a:rPr lang="en-US" dirty="0" err="1" smtClean="0"/>
              <a:t>kontrolliertes</a:t>
            </a:r>
            <a:r>
              <a:rPr lang="en-US" dirty="0" smtClean="0"/>
              <a:t> Experiment </a:t>
            </a:r>
            <a:r>
              <a:rPr lang="en-US" dirty="0" err="1" smtClean="0"/>
              <a:t>bei</a:t>
            </a:r>
            <a:r>
              <a:rPr lang="en-US" dirty="0" smtClean="0"/>
              <a:t> </a:t>
            </a:r>
            <a:r>
              <a:rPr lang="en-US" dirty="0" err="1" smtClean="0"/>
              <a:t>Kindern</a:t>
            </a:r>
            <a:r>
              <a:rPr lang="en-US" dirty="0" smtClean="0"/>
              <a:t> in 1. </a:t>
            </a:r>
            <a:r>
              <a:rPr lang="en-US" dirty="0" err="1" smtClean="0"/>
              <a:t>bis</a:t>
            </a:r>
            <a:r>
              <a:rPr lang="en-US" dirty="0" smtClean="0"/>
              <a:t> 3. </a:t>
            </a:r>
            <a:r>
              <a:rPr lang="en-US" dirty="0" err="1" smtClean="0"/>
              <a:t>Schulklasse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600" dirty="0" smtClean="0"/>
              <a:t>[http://www.stat.luc.edu/StatisticsfortheSciences/MeierPolio.htm]</a:t>
            </a:r>
            <a:endParaRPr lang="en-US" sz="1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9980" y="789095"/>
            <a:ext cx="8382000" cy="766764"/>
          </a:xfrm>
        </p:spPr>
        <p:txBody>
          <a:bodyPr>
            <a:normAutofit fontScale="90000"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Replikate</a:t>
            </a:r>
            <a:r>
              <a:rPr lang="en-US" dirty="0" smtClean="0"/>
              <a:t>: </a:t>
            </a:r>
            <a:br>
              <a:rPr lang="en-US" dirty="0" smtClean="0"/>
            </a:br>
            <a:r>
              <a:rPr lang="en-US" dirty="0" smtClean="0"/>
              <a:t>Das </a:t>
            </a:r>
            <a:r>
              <a:rPr lang="en-US" dirty="0" err="1" smtClean="0"/>
              <a:t>grösste</a:t>
            </a:r>
            <a:r>
              <a:rPr lang="en-US" dirty="0" smtClean="0"/>
              <a:t> </a:t>
            </a:r>
            <a:r>
              <a:rPr lang="en-US" dirty="0" err="1" smtClean="0"/>
              <a:t>medizinische</a:t>
            </a:r>
            <a:r>
              <a:rPr lang="en-US" dirty="0" smtClean="0"/>
              <a:t> Experiment </a:t>
            </a:r>
            <a:r>
              <a:rPr lang="en-US" dirty="0" err="1" smtClean="0"/>
              <a:t>aller</a:t>
            </a:r>
            <a:r>
              <a:rPr lang="en-US" dirty="0" smtClean="0"/>
              <a:t> </a:t>
            </a:r>
            <a:r>
              <a:rPr lang="en-US" dirty="0" err="1" smtClean="0"/>
              <a:t>Zeiten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9F85DD-1765-4155-BE31-DCDCF098BCB6}" type="slidenum">
              <a:rPr lang="de-DE" smtClean="0"/>
              <a:pPr/>
              <a:t>51</a:t>
            </a:fld>
            <a:endParaRPr lang="de-DE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935071"/>
              </p:ext>
            </p:extLst>
          </p:nvPr>
        </p:nvGraphicFramePr>
        <p:xfrm>
          <a:off x="1177158" y="3174905"/>
          <a:ext cx="6096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Anzahl</a:t>
                      </a:r>
                      <a:r>
                        <a:rPr lang="en-US" dirty="0" smtClean="0"/>
                        <a:t> Kinder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Polio </a:t>
                      </a:r>
                      <a:r>
                        <a:rPr lang="en-US" dirty="0" err="1" smtClean="0"/>
                        <a:t>bekommen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Behandlung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200.000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56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Kontrolle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200.000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142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Verweigert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350.000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161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Markus Kalisch, ETH Zurich</a:t>
            </a:r>
            <a:endParaRPr lang="de-DE"/>
          </a:p>
        </p:txBody>
      </p:sp>
      <p:sp>
        <p:nvSpPr>
          <p:cNvPr id="8" name="TextBox 7"/>
          <p:cNvSpPr txBox="1"/>
          <p:nvPr/>
        </p:nvSpPr>
        <p:spPr>
          <a:xfrm>
            <a:off x="876310" y="4661040"/>
            <a:ext cx="68339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err="1" smtClean="0"/>
              <a:t>Kontrollgruppe</a:t>
            </a:r>
            <a:r>
              <a:rPr lang="en-US" dirty="0" smtClean="0"/>
              <a:t> </a:t>
            </a:r>
            <a:r>
              <a:rPr lang="en-US" dirty="0" err="1" smtClean="0"/>
              <a:t>hatte</a:t>
            </a:r>
            <a:r>
              <a:rPr lang="en-US" dirty="0" smtClean="0"/>
              <a:t> </a:t>
            </a:r>
            <a:r>
              <a:rPr lang="en-US" dirty="0" err="1" smtClean="0"/>
              <a:t>mehr</a:t>
            </a:r>
            <a:r>
              <a:rPr lang="en-US" dirty="0" smtClean="0"/>
              <a:t> Polio-</a:t>
            </a:r>
            <a:r>
              <a:rPr lang="en-US" dirty="0" err="1" smtClean="0"/>
              <a:t>Fälle</a:t>
            </a:r>
            <a:r>
              <a:rPr lang="en-US" dirty="0" smtClean="0"/>
              <a:t>: </a:t>
            </a:r>
            <a:r>
              <a:rPr lang="en-US" dirty="0" err="1" smtClean="0"/>
              <a:t>Könnte</a:t>
            </a:r>
            <a:r>
              <a:rPr lang="en-US" dirty="0" smtClean="0"/>
              <a:t> das </a:t>
            </a:r>
            <a:r>
              <a:rPr lang="en-US" dirty="0" err="1" smtClean="0"/>
              <a:t>Zufall</a:t>
            </a:r>
            <a:r>
              <a:rPr lang="en-US" dirty="0" smtClean="0"/>
              <a:t> </a:t>
            </a:r>
            <a:r>
              <a:rPr lang="en-US" dirty="0" err="1" smtClean="0"/>
              <a:t>sein</a:t>
            </a:r>
            <a:r>
              <a:rPr lang="en-US" dirty="0" smtClean="0"/>
              <a:t>?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KAUM: p-Wert = 0.000000001 (</a:t>
            </a:r>
            <a:r>
              <a:rPr lang="en-US" dirty="0" err="1" smtClean="0">
                <a:solidFill>
                  <a:srgbClr val="FF0000"/>
                </a:solidFill>
              </a:rPr>
              <a:t>z.B</a:t>
            </a:r>
            <a:r>
              <a:rPr lang="en-US" dirty="0" smtClean="0">
                <a:solidFill>
                  <a:srgbClr val="FF0000"/>
                </a:solidFill>
              </a:rPr>
              <a:t>. Fisher-Test)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21792" y="5442509"/>
            <a:ext cx="7973401" cy="92333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err="1" smtClean="0"/>
              <a:t>Fazit</a:t>
            </a:r>
            <a:r>
              <a:rPr lang="en-US" dirty="0" smtClean="0"/>
              <a:t>: </a:t>
            </a:r>
          </a:p>
          <a:p>
            <a:r>
              <a:rPr lang="en-US" dirty="0" smtClean="0"/>
              <a:t>- </a:t>
            </a:r>
            <a:r>
              <a:rPr lang="en-US" dirty="0" err="1" smtClean="0"/>
              <a:t>Wir</a:t>
            </a:r>
            <a:r>
              <a:rPr lang="en-US" dirty="0" smtClean="0"/>
              <a:t> </a:t>
            </a:r>
            <a:r>
              <a:rPr lang="en-US" dirty="0" err="1" smtClean="0"/>
              <a:t>sehen</a:t>
            </a:r>
            <a:r>
              <a:rPr lang="en-US" dirty="0" smtClean="0"/>
              <a:t> </a:t>
            </a:r>
            <a:r>
              <a:rPr lang="en-US" dirty="0" err="1" smtClean="0"/>
              <a:t>einen</a:t>
            </a:r>
            <a:r>
              <a:rPr lang="en-US" dirty="0" smtClean="0"/>
              <a:t> </a:t>
            </a:r>
            <a:r>
              <a:rPr lang="en-US" dirty="0" err="1" smtClean="0"/>
              <a:t>Schutz-Effekt</a:t>
            </a:r>
            <a:r>
              <a:rPr lang="en-US" dirty="0" smtClean="0"/>
              <a:t> der </a:t>
            </a:r>
            <a:r>
              <a:rPr lang="de-CH" dirty="0" smtClean="0"/>
              <a:t>über reinen Zufall hinausgeht (Stat. Test)</a:t>
            </a:r>
            <a:br>
              <a:rPr lang="de-CH" dirty="0" smtClean="0"/>
            </a:br>
            <a:r>
              <a:rPr lang="de-CH" dirty="0" smtClean="0"/>
              <a:t>- Die </a:t>
            </a:r>
            <a:r>
              <a:rPr lang="de-CH" b="1" dirty="0" smtClean="0"/>
              <a:t>Ursache</a:t>
            </a:r>
            <a:r>
              <a:rPr lang="de-CH" dirty="0" smtClean="0"/>
              <a:t> für diesen Schutz-Effekt ist die Impfbehandlung (</a:t>
            </a:r>
            <a:r>
              <a:rPr lang="de-CH" b="1" dirty="0" smtClean="0"/>
              <a:t>RCT</a:t>
            </a:r>
            <a:r>
              <a:rPr lang="de-CH" dirty="0" smtClean="0"/>
              <a:t>)</a:t>
            </a:r>
            <a:endParaRPr lang="de-CH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10336803"/>
      </p:ext>
    </p:extLst>
  </p:cSld>
  <p:clrMapOvr>
    <a:masterClrMapping/>
  </p:clrMapOvr>
  <p:transition spd="slow" advTm="68264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 smtClean="0"/>
              <a:t>Randomisiertes</a:t>
            </a:r>
            <a:r>
              <a:rPr lang="en-US" dirty="0" smtClean="0"/>
              <a:t>, </a:t>
            </a:r>
            <a:r>
              <a:rPr lang="en-US" dirty="0" err="1" smtClean="0"/>
              <a:t>kontrolliertes</a:t>
            </a:r>
            <a:r>
              <a:rPr lang="en-US" dirty="0" smtClean="0"/>
              <a:t> Experiment </a:t>
            </a:r>
            <a:r>
              <a:rPr lang="en-US" dirty="0" err="1" smtClean="0"/>
              <a:t>bei</a:t>
            </a:r>
            <a:r>
              <a:rPr lang="en-US" dirty="0" smtClean="0"/>
              <a:t> </a:t>
            </a:r>
            <a:r>
              <a:rPr lang="en-US" dirty="0" err="1" smtClean="0"/>
              <a:t>Kindern</a:t>
            </a:r>
            <a:r>
              <a:rPr lang="en-US" dirty="0" smtClean="0"/>
              <a:t> in 1. </a:t>
            </a:r>
            <a:r>
              <a:rPr lang="en-US" dirty="0" err="1" smtClean="0"/>
              <a:t>bis</a:t>
            </a:r>
            <a:r>
              <a:rPr lang="en-US" dirty="0" smtClean="0"/>
              <a:t> 3. </a:t>
            </a:r>
            <a:r>
              <a:rPr lang="en-US" dirty="0" err="1" smtClean="0"/>
              <a:t>Schulklasse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600" dirty="0" smtClean="0"/>
              <a:t>[http://www.stat.luc.edu/StatisticsfortheSciences/MeierPolio.htm]</a:t>
            </a:r>
            <a:endParaRPr lang="en-US" sz="1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9980" y="789095"/>
            <a:ext cx="8382000" cy="766764"/>
          </a:xfrm>
        </p:spPr>
        <p:txBody>
          <a:bodyPr>
            <a:normAutofit fontScale="90000"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Replikate</a:t>
            </a:r>
            <a:r>
              <a:rPr lang="en-US" dirty="0" smtClean="0"/>
              <a:t>: </a:t>
            </a:r>
            <a:br>
              <a:rPr lang="en-US" dirty="0" smtClean="0"/>
            </a:br>
            <a:r>
              <a:rPr lang="en-US" dirty="0" smtClean="0"/>
              <a:t>Das </a:t>
            </a:r>
            <a:r>
              <a:rPr lang="en-US" dirty="0" err="1" smtClean="0"/>
              <a:t>grösste</a:t>
            </a:r>
            <a:r>
              <a:rPr lang="en-US" dirty="0" smtClean="0"/>
              <a:t> </a:t>
            </a:r>
            <a:r>
              <a:rPr lang="en-US" dirty="0" err="1" smtClean="0"/>
              <a:t>medizinische</a:t>
            </a:r>
            <a:r>
              <a:rPr lang="en-US" dirty="0" smtClean="0"/>
              <a:t> Experiment </a:t>
            </a:r>
            <a:r>
              <a:rPr lang="en-US" dirty="0" err="1" smtClean="0"/>
              <a:t>aller</a:t>
            </a:r>
            <a:r>
              <a:rPr lang="en-US" dirty="0" smtClean="0"/>
              <a:t> </a:t>
            </a:r>
            <a:r>
              <a:rPr lang="en-US" dirty="0" err="1" smtClean="0"/>
              <a:t>Zeiten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9F85DD-1765-4155-BE31-DCDCF098BCB6}" type="slidenum">
              <a:rPr lang="de-DE" smtClean="0"/>
              <a:pPr/>
              <a:t>52</a:t>
            </a:fld>
            <a:endParaRPr lang="de-DE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5245464"/>
              </p:ext>
            </p:extLst>
          </p:nvPr>
        </p:nvGraphicFramePr>
        <p:xfrm>
          <a:off x="1177158" y="3772339"/>
          <a:ext cx="6096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Anzahl</a:t>
                      </a:r>
                      <a:r>
                        <a:rPr lang="en-US" dirty="0" smtClean="0"/>
                        <a:t> Kinder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Polio </a:t>
                      </a:r>
                      <a:r>
                        <a:rPr lang="en-US" dirty="0" err="1" smtClean="0"/>
                        <a:t>bekommen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Behandlung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200.000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56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Kontrolle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200.000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142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Verweigert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350.000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161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Markus Kalisch, ETH Zurich</a:t>
            </a:r>
            <a:endParaRPr lang="de-DE"/>
          </a:p>
        </p:txBody>
      </p:sp>
      <p:sp>
        <p:nvSpPr>
          <p:cNvPr id="5" name="TextBox 4"/>
          <p:cNvSpPr txBox="1"/>
          <p:nvPr/>
        </p:nvSpPr>
        <p:spPr>
          <a:xfrm>
            <a:off x="3521821" y="5553078"/>
            <a:ext cx="5455404" cy="646331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e-CH" dirty="0" smtClean="0"/>
              <a:t>Übrigens: Hygieneeffekt ist sichtbar</a:t>
            </a:r>
            <a:br>
              <a:rPr lang="de-CH" dirty="0" smtClean="0"/>
            </a:br>
            <a:r>
              <a:rPr lang="de-CH" dirty="0" smtClean="0"/>
              <a:t>Verweigerer haben überraschend kleine Polio-Rate</a:t>
            </a:r>
            <a:endParaRPr lang="de-CH" dirty="0"/>
          </a:p>
        </p:txBody>
      </p:sp>
      <p:cxnSp>
        <p:nvCxnSpPr>
          <p:cNvPr id="10" name="Straight Arrow Connector 9"/>
          <p:cNvCxnSpPr>
            <a:stCxn id="5" idx="0"/>
          </p:cNvCxnSpPr>
          <p:nvPr/>
        </p:nvCxnSpPr>
        <p:spPr>
          <a:xfrm flipH="1" flipV="1">
            <a:off x="5709684" y="5178056"/>
            <a:ext cx="539839" cy="375022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5" idx="0"/>
          </p:cNvCxnSpPr>
          <p:nvPr/>
        </p:nvCxnSpPr>
        <p:spPr>
          <a:xfrm flipH="1" flipV="1">
            <a:off x="5818510" y="4759550"/>
            <a:ext cx="431013" cy="793528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4267930"/>
      </p:ext>
    </p:extLst>
  </p:cSld>
  <p:clrMapOvr>
    <a:masterClrMapping/>
  </p:clrMapOvr>
  <p:transition spd="slow" advTm="12956">
    <p:fade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Polio nach 1954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9F85DD-1765-4155-BE31-DCDCF098BCB6}" type="slidenum">
              <a:rPr lang="de-DE" smtClean="0"/>
              <a:pPr/>
              <a:t>53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Markus Kalisch, ETH Zurich</a:t>
            </a:r>
            <a:endParaRPr lang="de-DE"/>
          </a:p>
        </p:txBody>
      </p:sp>
      <p:pic>
        <p:nvPicPr>
          <p:cNvPr id="7" name="Picture 6" descr="graph showing poliomyelitis cases by year (1950-2009) as discussed in the Secular trends in the united states sec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127" y="2367167"/>
            <a:ext cx="5307730" cy="3055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2109990" y="2182501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USA</a:t>
            </a:r>
            <a:endParaRPr lang="de-CH" dirty="0"/>
          </a:p>
        </p:txBody>
      </p:sp>
      <p:sp>
        <p:nvSpPr>
          <p:cNvPr id="13" name="TextBox 12"/>
          <p:cNvSpPr txBox="1"/>
          <p:nvPr/>
        </p:nvSpPr>
        <p:spPr>
          <a:xfrm rot="16200000">
            <a:off x="856074" y="3604440"/>
            <a:ext cx="12025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“paralytic”</a:t>
            </a:r>
            <a:endParaRPr lang="de-CH" dirty="0"/>
          </a:p>
        </p:txBody>
      </p:sp>
      <p:pic>
        <p:nvPicPr>
          <p:cNvPr id="6146" name="Picture 2" descr="http://www.polioeradication.org/portals/0/Image/PolioPrevention/polio-prevention-vaccines-opv-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3113" y="1088037"/>
            <a:ext cx="2857500" cy="1895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5" name="Straight Arrow Connector 14"/>
          <p:cNvCxnSpPr/>
          <p:nvPr/>
        </p:nvCxnSpPr>
        <p:spPr>
          <a:xfrm flipH="1">
            <a:off x="4253992" y="3002982"/>
            <a:ext cx="2104278" cy="99486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2190579" y="5318962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CH" sz="1000" dirty="0"/>
              <a:t>http://www.cdc.gov/vaccines/pubs/pinkbook/polio.html</a:t>
            </a:r>
          </a:p>
        </p:txBody>
      </p:sp>
    </p:spTree>
    <p:extLst>
      <p:ext uri="{BB962C8B-B14F-4D97-AF65-F5344CB8AC3E}">
        <p14:creationId xmlns:p14="http://schemas.microsoft.com/office/powerpoint/2010/main" val="2340525113"/>
      </p:ext>
    </p:extLst>
  </p:cSld>
  <p:clrMapOvr>
    <a:masterClrMapping/>
  </p:clrMapOvr>
  <p:transition spd="slow" advTm="13359">
    <p:fade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Stay tuned…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9F85DD-1765-4155-BE31-DCDCF098BCB6}" type="slidenum">
              <a:rPr lang="de-DE" smtClean="0"/>
              <a:pPr/>
              <a:t>54</a:t>
            </a:fld>
            <a:endParaRPr lang="de-DE"/>
          </a:p>
        </p:txBody>
      </p:sp>
      <p:sp>
        <p:nvSpPr>
          <p:cNvPr id="9" name="Rectangle 8"/>
          <p:cNvSpPr/>
          <p:nvPr/>
        </p:nvSpPr>
        <p:spPr>
          <a:xfrm>
            <a:off x="1411550" y="3737499"/>
            <a:ext cx="1882066" cy="1944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2" name="TextBox 11"/>
          <p:cNvSpPr txBox="1"/>
          <p:nvPr/>
        </p:nvSpPr>
        <p:spPr>
          <a:xfrm>
            <a:off x="3157008" y="1841451"/>
            <a:ext cx="520366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000" dirty="0"/>
              <a:t>http://www.polioeradication.org/Portals/0/Document/Media/Newsletter/PN201512_EN.pdf</a:t>
            </a: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Markus Kalisch, ETH Zurich</a:t>
            </a:r>
            <a:endParaRPr lang="de-DE"/>
          </a:p>
        </p:txBody>
      </p:sp>
      <p:pic>
        <p:nvPicPr>
          <p:cNvPr id="6" name="Picture 5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8003" y="2441127"/>
            <a:ext cx="5588714" cy="3962327"/>
          </a:xfrm>
          <a:prstGeom prst="rect">
            <a:avLst/>
          </a:prstGeom>
        </p:spPr>
      </p:pic>
      <p:pic>
        <p:nvPicPr>
          <p:cNvPr id="8" name="Picture 7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50" y="1821843"/>
            <a:ext cx="2389042" cy="4486883"/>
          </a:xfrm>
          <a:prstGeom prst="rect">
            <a:avLst/>
          </a:prstGeom>
        </p:spPr>
      </p:pic>
      <p:pic>
        <p:nvPicPr>
          <p:cNvPr id="10" name="Picture 9" descr="Screen Clippi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2514" y="620714"/>
            <a:ext cx="5972655" cy="1180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252017"/>
      </p:ext>
    </p:extLst>
  </p:cSld>
  <p:clrMapOvr>
    <a:masterClrMapping/>
  </p:clrMapOvr>
  <p:transition spd="slow" advTm="29565">
    <p:fade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RCTs in der Entwicklungshilfe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Mehr Impfungen, wenn man Linsen verschenkt ?</a:t>
            </a:r>
          </a:p>
          <a:p>
            <a:endParaRPr lang="de-CH" dirty="0"/>
          </a:p>
          <a:p>
            <a:r>
              <a:rPr lang="de-CH" dirty="0" smtClean="0"/>
              <a:t>Weniger Malaria, wenn man Malarianetze verteilt ?</a:t>
            </a:r>
          </a:p>
          <a:p>
            <a:pPr marL="0" indent="0">
              <a:buNone/>
            </a:pP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9F85DD-1765-4155-BE31-DCDCF098BCB6}" type="slidenum">
              <a:rPr lang="de-DE" smtClean="0"/>
              <a:pPr/>
              <a:t>55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Markus Kalisch, ETH Zurich</a:t>
            </a:r>
            <a:endParaRPr lang="de-DE"/>
          </a:p>
        </p:txBody>
      </p:sp>
      <p:pic>
        <p:nvPicPr>
          <p:cNvPr id="6" name="Picture 5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4619" y="4215481"/>
            <a:ext cx="876422" cy="362001"/>
          </a:xfrm>
          <a:prstGeom prst="rect">
            <a:avLst/>
          </a:prstGeom>
        </p:spPr>
      </p:pic>
      <p:pic>
        <p:nvPicPr>
          <p:cNvPr id="8" name="Picture 7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893" y="4215481"/>
            <a:ext cx="5157726" cy="218041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643819" y="6070370"/>
            <a:ext cx="31098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400" dirty="0"/>
              <a:t>http://www.povertyactionlab.org/duflo</a:t>
            </a:r>
          </a:p>
        </p:txBody>
      </p:sp>
    </p:spTree>
    <p:extLst>
      <p:ext uri="{BB962C8B-B14F-4D97-AF65-F5344CB8AC3E}">
        <p14:creationId xmlns:p14="http://schemas.microsoft.com/office/powerpoint/2010/main" val="3740905478"/>
      </p:ext>
    </p:extLst>
  </p:cSld>
  <p:clrMapOvr>
    <a:masterClrMapping/>
  </p:clrMapOvr>
  <p:transition spd="slow" advTm="39736">
    <p:fade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7"/>
              <p:cNvSpPr>
                <a:spLocks noGrp="1"/>
              </p:cNvSpPr>
              <p:nvPr>
                <p:ph idx="1"/>
              </p:nvPr>
            </p:nvSpPr>
            <p:spPr>
              <a:xfrm>
                <a:off x="323850" y="1851660"/>
                <a:ext cx="8496300" cy="4382450"/>
              </a:xfrm>
            </p:spPr>
            <p:txBody>
              <a:bodyPr/>
              <a:lstStyle/>
              <a:p>
                <a:r>
                  <a:rPr lang="de-CH" dirty="0" smtClean="0">
                    <a:solidFill>
                      <a:schemeClr val="bg1">
                        <a:lumMod val="85000"/>
                      </a:schemeClr>
                    </a:solidFill>
                  </a:rPr>
                  <a:t>Korrelation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bg1">
                            <a:lumMod val="85000"/>
                          </a:schemeClr>
                        </a:solidFill>
                        <a:latin typeface="Cambria Math" panose="02040503050406030204" pitchFamily="18" charset="0"/>
                      </a:rPr>
                      <m:t>≠</m:t>
                    </m:r>
                  </m:oMath>
                </a14:m>
                <a:r>
                  <a:rPr lang="de-CH" dirty="0" smtClean="0">
                    <a:solidFill>
                      <a:schemeClr val="bg1">
                        <a:lumMod val="85000"/>
                      </a:schemeClr>
                    </a:solidFill>
                  </a:rPr>
                  <a:t> Kausalität</a:t>
                </a:r>
                <a:endParaRPr lang="en-US" dirty="0" smtClean="0">
                  <a:solidFill>
                    <a:schemeClr val="bg1">
                      <a:lumMod val="85000"/>
                    </a:schemeClr>
                  </a:solidFill>
                </a:endParaRPr>
              </a:p>
              <a:p>
                <a:r>
                  <a:rPr lang="en-US" dirty="0" err="1" smtClean="0">
                    <a:solidFill>
                      <a:schemeClr val="bg1">
                        <a:lumMod val="85000"/>
                      </a:schemeClr>
                    </a:solidFill>
                  </a:rPr>
                  <a:t>Ursache</a:t>
                </a:r>
                <a:r>
                  <a:rPr lang="en-US" dirty="0" smtClean="0">
                    <a:solidFill>
                      <a:schemeClr val="bg1">
                        <a:lumMod val="85000"/>
                      </a:schemeClr>
                    </a:solidFill>
                  </a:rPr>
                  <a:t> und </a:t>
                </a:r>
                <a:r>
                  <a:rPr lang="en-US" dirty="0" err="1" smtClean="0">
                    <a:solidFill>
                      <a:schemeClr val="bg1">
                        <a:lumMod val="85000"/>
                      </a:schemeClr>
                    </a:solidFill>
                  </a:rPr>
                  <a:t>Wirkung</a:t>
                </a:r>
                <a:r>
                  <a:rPr lang="en-US" dirty="0" smtClean="0">
                    <a:solidFill>
                      <a:schemeClr val="bg1">
                        <a:lumMod val="85000"/>
                      </a:schemeClr>
                    </a:solidFill>
                  </a:rPr>
                  <a:t> </a:t>
                </a:r>
                <a:r>
                  <a:rPr lang="en-US" dirty="0" err="1" smtClean="0">
                    <a:solidFill>
                      <a:schemeClr val="bg1">
                        <a:lumMod val="85000"/>
                      </a:schemeClr>
                    </a:solidFill>
                  </a:rPr>
                  <a:t>herausfinden</a:t>
                </a:r>
                <a:r>
                  <a:rPr lang="en-US" dirty="0" smtClean="0">
                    <a:solidFill>
                      <a:schemeClr val="bg1">
                        <a:lumMod val="85000"/>
                      </a:schemeClr>
                    </a:solidFill>
                  </a:rPr>
                  <a:t>:</a:t>
                </a:r>
                <a:br>
                  <a:rPr lang="en-US" dirty="0" smtClean="0">
                    <a:solidFill>
                      <a:schemeClr val="bg1">
                        <a:lumMod val="85000"/>
                      </a:schemeClr>
                    </a:solidFill>
                  </a:rPr>
                </a:br>
                <a:r>
                  <a:rPr lang="en-US" b="1" dirty="0" smtClean="0">
                    <a:solidFill>
                      <a:schemeClr val="bg1">
                        <a:lumMod val="85000"/>
                      </a:schemeClr>
                    </a:solidFill>
                  </a:rPr>
                  <a:t>R</a:t>
                </a:r>
                <a:r>
                  <a:rPr lang="en-US" dirty="0" smtClean="0">
                    <a:solidFill>
                      <a:schemeClr val="bg1">
                        <a:lumMod val="85000"/>
                      </a:schemeClr>
                    </a:solidFill>
                  </a:rPr>
                  <a:t>andomized </a:t>
                </a:r>
                <a:r>
                  <a:rPr lang="en-US" b="1" dirty="0" smtClean="0">
                    <a:solidFill>
                      <a:schemeClr val="bg1">
                        <a:lumMod val="85000"/>
                      </a:schemeClr>
                    </a:solidFill>
                  </a:rPr>
                  <a:t>C</a:t>
                </a:r>
                <a:r>
                  <a:rPr lang="en-US" dirty="0" smtClean="0">
                    <a:solidFill>
                      <a:schemeClr val="bg1">
                        <a:lumMod val="85000"/>
                      </a:schemeClr>
                    </a:solidFill>
                  </a:rPr>
                  <a:t>ontrolled </a:t>
                </a:r>
                <a:r>
                  <a:rPr lang="en-US" b="1" dirty="0" smtClean="0">
                    <a:solidFill>
                      <a:schemeClr val="bg1">
                        <a:lumMod val="85000"/>
                      </a:schemeClr>
                    </a:solidFill>
                  </a:rPr>
                  <a:t>T</a:t>
                </a:r>
                <a:r>
                  <a:rPr lang="en-US" dirty="0" smtClean="0">
                    <a:solidFill>
                      <a:schemeClr val="bg1">
                        <a:lumMod val="85000"/>
                      </a:schemeClr>
                    </a:solidFill>
                  </a:rPr>
                  <a:t>rial (</a:t>
                </a:r>
                <a:r>
                  <a:rPr lang="en-US" b="1" dirty="0" smtClean="0">
                    <a:solidFill>
                      <a:schemeClr val="bg1">
                        <a:lumMod val="85000"/>
                      </a:schemeClr>
                    </a:solidFill>
                  </a:rPr>
                  <a:t>RCT</a:t>
                </a:r>
                <a:r>
                  <a:rPr lang="en-US" dirty="0" smtClean="0">
                    <a:solidFill>
                      <a:schemeClr val="bg1">
                        <a:lumMod val="85000"/>
                      </a:schemeClr>
                    </a:solidFill>
                  </a:rPr>
                  <a:t>)</a:t>
                </a:r>
              </a:p>
              <a:p>
                <a:r>
                  <a:rPr lang="en-US" dirty="0" err="1" smtClean="0"/>
                  <a:t>Klassenzimmerexperiment</a:t>
                </a:r>
                <a:r>
                  <a:rPr lang="en-US" dirty="0" smtClean="0"/>
                  <a:t> </a:t>
                </a:r>
                <a:br>
                  <a:rPr lang="en-US" dirty="0" smtClean="0"/>
                </a:br>
                <a:r>
                  <a:rPr lang="en-US" dirty="0" smtClean="0"/>
                  <a:t>(&amp; </a:t>
                </a:r>
                <a:r>
                  <a:rPr lang="en-US" dirty="0" err="1" smtClean="0"/>
                  <a:t>Statistische</a:t>
                </a:r>
                <a:r>
                  <a:rPr lang="en-US" dirty="0" smtClean="0"/>
                  <a:t> </a:t>
                </a:r>
                <a:r>
                  <a:rPr lang="en-US" dirty="0" err="1" smtClean="0"/>
                  <a:t>Auswertung</a:t>
                </a:r>
                <a:r>
                  <a:rPr lang="en-US" dirty="0" smtClean="0"/>
                  <a:t> </a:t>
                </a:r>
                <a:r>
                  <a:rPr lang="en-US" dirty="0" err="1" smtClean="0"/>
                  <a:t>als</a:t>
                </a:r>
                <a:r>
                  <a:rPr lang="en-US" dirty="0" smtClean="0"/>
                  <a:t> </a:t>
                </a:r>
                <a:r>
                  <a:rPr lang="en-US" dirty="0" err="1" smtClean="0"/>
                  <a:t>Ausblick</a:t>
                </a:r>
                <a:r>
                  <a:rPr lang="en-US" dirty="0" smtClean="0"/>
                  <a:t>)</a:t>
                </a:r>
                <a:endParaRPr lang="de-CH" dirty="0"/>
              </a:p>
            </p:txBody>
          </p:sp>
        </mc:Choice>
        <mc:Fallback xmlns="">
          <p:sp>
            <p:nvSpPr>
              <p:cNvPr id="8" name="Content Placeholder 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850" y="1851660"/>
                <a:ext cx="8496300" cy="4382450"/>
              </a:xfrm>
              <a:blipFill>
                <a:blip r:embed="rId2"/>
                <a:stretch>
                  <a:fillRect l="-359" t="-2086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Markus Kalisch, ETH Zurich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56</a:t>
            </a:fld>
            <a:endParaRPr lang="de-DE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Überblick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856105915"/>
      </p:ext>
    </p:extLst>
  </p:cSld>
  <p:clrMapOvr>
    <a:masterClrMapping/>
  </p:clrMapOvr>
  <p:transition advTm="24604">
    <p:fade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Zuf</a:t>
            </a:r>
            <a:r>
              <a:rPr lang="de-CH" dirty="0" err="1" smtClean="0"/>
              <a:t>ällige</a:t>
            </a:r>
            <a:r>
              <a:rPr lang="de-CH" dirty="0" smtClean="0"/>
              <a:t> Aufteilung in zwei Gruppen (Behandlungsgruppe, Kontrollgruppe)</a:t>
            </a:r>
          </a:p>
          <a:p>
            <a:r>
              <a:rPr lang="de-CH" dirty="0" err="1" smtClean="0"/>
              <a:t>Blinding</a:t>
            </a:r>
            <a:r>
              <a:rPr lang="en-US" dirty="0" smtClean="0"/>
              <a:t>: </a:t>
            </a:r>
            <a:r>
              <a:rPr lang="en-US" dirty="0" err="1" smtClean="0"/>
              <a:t>Sie</a:t>
            </a:r>
            <a:r>
              <a:rPr lang="en-US" dirty="0" smtClean="0"/>
              <a:t> </a:t>
            </a:r>
            <a:r>
              <a:rPr lang="en-US" dirty="0" err="1" smtClean="0"/>
              <a:t>wissen</a:t>
            </a:r>
            <a:r>
              <a:rPr lang="en-US" dirty="0" smtClean="0"/>
              <a:t> (</a:t>
            </a:r>
            <a:r>
              <a:rPr lang="en-US" dirty="0" err="1" smtClean="0"/>
              <a:t>noch</a:t>
            </a:r>
            <a:r>
              <a:rPr lang="en-US" dirty="0" smtClean="0"/>
              <a:t>) </a:t>
            </a:r>
            <a:r>
              <a:rPr lang="en-US" dirty="0" err="1" smtClean="0"/>
              <a:t>nicht</a:t>
            </a:r>
            <a:r>
              <a:rPr lang="en-US" dirty="0" smtClean="0"/>
              <a:t>, in </a:t>
            </a:r>
            <a:r>
              <a:rPr lang="en-US" dirty="0" err="1" smtClean="0"/>
              <a:t>welcher</a:t>
            </a:r>
            <a:r>
              <a:rPr lang="en-US" dirty="0" smtClean="0"/>
              <a:t> </a:t>
            </a:r>
            <a:r>
              <a:rPr lang="en-US" dirty="0" err="1" smtClean="0"/>
              <a:t>Gruppe</a:t>
            </a:r>
            <a:r>
              <a:rPr lang="en-US" dirty="0" smtClean="0"/>
              <a:t> </a:t>
            </a:r>
            <a:r>
              <a:rPr lang="en-US" dirty="0" err="1" smtClean="0"/>
              <a:t>Sie</a:t>
            </a:r>
            <a:r>
              <a:rPr lang="en-US" dirty="0" smtClean="0"/>
              <a:t> </a:t>
            </a:r>
            <a:r>
              <a:rPr lang="en-US" dirty="0" err="1" smtClean="0"/>
              <a:t>sind</a:t>
            </a:r>
            <a:endParaRPr lang="en-US" dirty="0" smtClean="0"/>
          </a:p>
          <a:p>
            <a:r>
              <a:rPr lang="en-US" dirty="0" err="1" smtClean="0"/>
              <a:t>Beide</a:t>
            </a:r>
            <a:r>
              <a:rPr lang="en-US" dirty="0" smtClean="0"/>
              <a:t> </a:t>
            </a:r>
            <a:r>
              <a:rPr lang="en-US" dirty="0" err="1" smtClean="0"/>
              <a:t>Gruppen</a:t>
            </a:r>
            <a:r>
              <a:rPr lang="en-US" dirty="0" smtClean="0"/>
              <a:t> </a:t>
            </a:r>
            <a:r>
              <a:rPr lang="en-US" dirty="0" err="1" smtClean="0"/>
              <a:t>bekommen</a:t>
            </a:r>
            <a:r>
              <a:rPr lang="en-US" dirty="0" smtClean="0"/>
              <a:t> </a:t>
            </a:r>
            <a:r>
              <a:rPr lang="en-US" dirty="0" err="1" smtClean="0"/>
              <a:t>Instruktionen</a:t>
            </a:r>
            <a:r>
              <a:rPr lang="en-US" dirty="0" smtClean="0"/>
              <a:t>: 5 min</a:t>
            </a:r>
          </a:p>
          <a:p>
            <a:r>
              <a:rPr lang="en-US" dirty="0" err="1" smtClean="0"/>
              <a:t>Beide</a:t>
            </a:r>
            <a:r>
              <a:rPr lang="en-US" dirty="0" smtClean="0"/>
              <a:t> </a:t>
            </a:r>
            <a:r>
              <a:rPr lang="en-US" dirty="0" err="1" smtClean="0"/>
              <a:t>Gruppen</a:t>
            </a:r>
            <a:r>
              <a:rPr lang="en-US" dirty="0" smtClean="0"/>
              <a:t> </a:t>
            </a:r>
            <a:r>
              <a:rPr lang="en-US" dirty="0" err="1" smtClean="0"/>
              <a:t>machen</a:t>
            </a:r>
            <a:r>
              <a:rPr lang="en-US" dirty="0" smtClean="0"/>
              <a:t> den </a:t>
            </a:r>
            <a:r>
              <a:rPr lang="en-US" dirty="0" err="1" smtClean="0"/>
              <a:t>selben</a:t>
            </a:r>
            <a:r>
              <a:rPr lang="en-US" dirty="0" smtClean="0"/>
              <a:t> </a:t>
            </a:r>
            <a:r>
              <a:rPr lang="en-US" dirty="0" err="1" smtClean="0"/>
              <a:t>Rechentest</a:t>
            </a:r>
            <a:r>
              <a:rPr lang="en-US" dirty="0" smtClean="0"/>
              <a:t>: 5 min</a:t>
            </a:r>
            <a:br>
              <a:rPr lang="en-US" dirty="0" smtClean="0"/>
            </a:br>
            <a:r>
              <a:rPr lang="en-US" dirty="0" err="1" smtClean="0"/>
              <a:t>Versuchen</a:t>
            </a:r>
            <a:r>
              <a:rPr lang="en-US" dirty="0" smtClean="0"/>
              <a:t> </a:t>
            </a:r>
            <a:r>
              <a:rPr lang="en-US" dirty="0" err="1" smtClean="0"/>
              <a:t>Sie</a:t>
            </a:r>
            <a:r>
              <a:rPr lang="en-US" dirty="0" smtClean="0"/>
              <a:t> so </a:t>
            </a:r>
            <a:r>
              <a:rPr lang="en-US" dirty="0" err="1" smtClean="0"/>
              <a:t>viele</a:t>
            </a:r>
            <a:r>
              <a:rPr lang="en-US" dirty="0" smtClean="0"/>
              <a:t> </a:t>
            </a:r>
            <a:r>
              <a:rPr lang="en-US" dirty="0" err="1" smtClean="0"/>
              <a:t>Aufgaben</a:t>
            </a:r>
            <a:r>
              <a:rPr lang="en-US" dirty="0" smtClean="0"/>
              <a:t> </a:t>
            </a:r>
            <a:r>
              <a:rPr lang="en-US" dirty="0" err="1" smtClean="0"/>
              <a:t>wie</a:t>
            </a:r>
            <a:r>
              <a:rPr lang="en-US" dirty="0" smtClean="0"/>
              <a:t> m</a:t>
            </a:r>
            <a:r>
              <a:rPr lang="de-CH" dirty="0" err="1" smtClean="0"/>
              <a:t>öglich</a:t>
            </a:r>
            <a:r>
              <a:rPr lang="de-CH" dirty="0" smtClean="0"/>
              <a:t> richtig </a:t>
            </a:r>
            <a:r>
              <a:rPr lang="de-CH" smtClean="0"/>
              <a:t>zu lösen</a:t>
            </a:r>
            <a:endParaRPr lang="de-CH" dirty="0" smtClean="0"/>
          </a:p>
          <a:p>
            <a:endParaRPr lang="de-CH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Markus Kalisch, ETH Zurich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57</a:t>
            </a:fld>
            <a:endParaRPr lang="de-DE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Klassenzimmerexperiment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en-US" dirty="0" err="1" smtClean="0"/>
              <a:t>Rechentest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725693785"/>
      </p:ext>
    </p:extLst>
  </p:cSld>
  <p:clrMapOvr>
    <a:masterClrMapping/>
  </p:clrMapOvr>
  <p:transition advTm="75135">
    <p:fade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Sie</a:t>
            </a:r>
            <a:r>
              <a:rPr lang="en-US" dirty="0" smtClean="0"/>
              <a:t> </a:t>
            </a:r>
            <a:r>
              <a:rPr lang="en-US" dirty="0" err="1" smtClean="0"/>
              <a:t>haben</a:t>
            </a:r>
            <a:r>
              <a:rPr lang="en-US" dirty="0" smtClean="0"/>
              <a:t> </a:t>
            </a:r>
            <a:r>
              <a:rPr lang="en-US" b="1" dirty="0" smtClean="0"/>
              <a:t>5 </a:t>
            </a:r>
            <a:r>
              <a:rPr lang="en-US" b="1" dirty="0" err="1" smtClean="0"/>
              <a:t>Minuten</a:t>
            </a:r>
            <a:r>
              <a:rPr lang="en-US" b="1" dirty="0" smtClean="0"/>
              <a:t> </a:t>
            </a:r>
            <a:r>
              <a:rPr lang="en-US" dirty="0" err="1" smtClean="0"/>
              <a:t>Zeit</a:t>
            </a:r>
            <a:r>
              <a:rPr lang="en-US" dirty="0" smtClean="0"/>
              <a:t> um die </a:t>
            </a:r>
            <a:r>
              <a:rPr lang="en-US" dirty="0" err="1" smtClean="0"/>
              <a:t>Instruktionen</a:t>
            </a:r>
            <a:r>
              <a:rPr lang="en-US" dirty="0" smtClean="0"/>
              <a:t> </a:t>
            </a:r>
            <a:r>
              <a:rPr lang="en-US" dirty="0" err="1" smtClean="0"/>
              <a:t>zu</a:t>
            </a:r>
            <a:r>
              <a:rPr lang="en-US" dirty="0" smtClean="0"/>
              <a:t> </a:t>
            </a:r>
            <a:r>
              <a:rPr lang="en-US" dirty="0" err="1" smtClean="0"/>
              <a:t>lesen</a:t>
            </a:r>
            <a:endParaRPr lang="en-US" dirty="0" smtClean="0"/>
          </a:p>
          <a:p>
            <a:r>
              <a:rPr lang="en-US" dirty="0" err="1" smtClean="0"/>
              <a:t>Evtl</a:t>
            </a:r>
            <a:r>
              <a:rPr lang="en-US" dirty="0" smtClean="0"/>
              <a:t>. R</a:t>
            </a:r>
            <a:r>
              <a:rPr lang="de-CH" dirty="0" err="1" smtClean="0"/>
              <a:t>ückseite</a:t>
            </a:r>
            <a:r>
              <a:rPr lang="de-CH" dirty="0" smtClean="0"/>
              <a:t> beachten</a:t>
            </a:r>
          </a:p>
          <a:p>
            <a:endParaRPr lang="de-CH" dirty="0"/>
          </a:p>
          <a:p>
            <a:r>
              <a:rPr lang="de-CH" dirty="0" smtClean="0"/>
              <a:t>Bitte nicht spicken </a:t>
            </a:r>
            <a:r>
              <a:rPr lang="en-US" dirty="0" smtClean="0">
                <a:sym typeface="Wingdings" panose="05000000000000000000" pitchFamily="2" charset="2"/>
              </a:rPr>
              <a:t> !</a:t>
            </a:r>
            <a:endParaRPr lang="de-CH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Markus Kalisch, ETH Zurich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58</a:t>
            </a:fld>
            <a:endParaRPr lang="de-DE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Instruktionen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192984575"/>
      </p:ext>
    </p:extLst>
  </p:cSld>
  <p:clrMapOvr>
    <a:masterClrMapping/>
  </p:clrMapOvr>
  <p:transition advTm="39612">
    <p:fade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Sie</a:t>
            </a:r>
            <a:r>
              <a:rPr lang="en-US" dirty="0" smtClean="0"/>
              <a:t> </a:t>
            </a:r>
            <a:r>
              <a:rPr lang="en-US" dirty="0" err="1" smtClean="0"/>
              <a:t>haben</a:t>
            </a:r>
            <a:r>
              <a:rPr lang="en-US" dirty="0" smtClean="0"/>
              <a:t> </a:t>
            </a:r>
            <a:r>
              <a:rPr lang="en-US" b="1" dirty="0" smtClean="0"/>
              <a:t>3 </a:t>
            </a:r>
            <a:r>
              <a:rPr lang="en-US" b="1" dirty="0" err="1" smtClean="0"/>
              <a:t>Minuten</a:t>
            </a:r>
            <a:r>
              <a:rPr lang="en-US" b="1" dirty="0" smtClean="0"/>
              <a:t> </a:t>
            </a:r>
            <a:r>
              <a:rPr lang="en-US" dirty="0" err="1" smtClean="0"/>
              <a:t>Zeit</a:t>
            </a:r>
            <a:r>
              <a:rPr lang="en-US" dirty="0" smtClean="0"/>
              <a:t> um den Test </a:t>
            </a:r>
            <a:r>
              <a:rPr lang="en-US" dirty="0" err="1" smtClean="0"/>
              <a:t>zu</a:t>
            </a:r>
            <a:r>
              <a:rPr lang="en-US" dirty="0" smtClean="0"/>
              <a:t> l</a:t>
            </a:r>
            <a:r>
              <a:rPr lang="de-CH" dirty="0" smtClean="0"/>
              <a:t>ösen.</a:t>
            </a:r>
          </a:p>
          <a:p>
            <a:endParaRPr lang="de-CH" dirty="0"/>
          </a:p>
          <a:p>
            <a:r>
              <a:rPr lang="de-CH" dirty="0"/>
              <a:t>Bitte nicht spicken </a:t>
            </a:r>
            <a:r>
              <a:rPr lang="en-US" dirty="0">
                <a:sym typeface="Wingdings" panose="05000000000000000000" pitchFamily="2" charset="2"/>
              </a:rPr>
              <a:t> !</a:t>
            </a:r>
            <a:endParaRPr lang="de-CH" dirty="0"/>
          </a:p>
          <a:p>
            <a:endParaRPr lang="de-CH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Markus Kalisch, ETH Zurich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59</a:t>
            </a:fld>
            <a:endParaRPr lang="de-DE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563986682"/>
      </p:ext>
    </p:extLst>
  </p:cSld>
  <p:clrMapOvr>
    <a:masterClrMapping/>
  </p:clrMapOvr>
  <p:transition advTm="9282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 err="1" smtClean="0">
                <a:solidFill>
                  <a:schemeClr val="tx1"/>
                </a:solidFill>
              </a:rPr>
              <a:t>Ursache</a:t>
            </a:r>
            <a:r>
              <a:rPr lang="en-US" dirty="0" smtClean="0">
                <a:solidFill>
                  <a:schemeClr val="tx1"/>
                </a:solidFill>
              </a:rPr>
              <a:t> und </a:t>
            </a:r>
            <a:r>
              <a:rPr lang="en-US" dirty="0" err="1" smtClean="0">
                <a:solidFill>
                  <a:schemeClr val="tx1"/>
                </a:solidFill>
              </a:rPr>
              <a:t>Wirkung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98229F4-D04A-4D3F-B0C5-1ADC171ACFA0}" type="slidenum">
              <a:rPr lang="de-DE" smtClean="0"/>
              <a:pPr/>
              <a:t>6</a:t>
            </a:fld>
            <a:endParaRPr lang="de-DE"/>
          </a:p>
        </p:txBody>
      </p:sp>
      <p:pic>
        <p:nvPicPr>
          <p:cNvPr id="8" name="Picture 7" descr="baywatchcreatur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754993"/>
            <a:ext cx="3848384" cy="384038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59489" y="2286001"/>
            <a:ext cx="36231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 smtClean="0"/>
              <a:t>Opfer</a:t>
            </a:r>
            <a:r>
              <a:rPr lang="en-US" sz="2800" dirty="0" smtClean="0"/>
              <a:t> </a:t>
            </a:r>
            <a:r>
              <a:rPr lang="en-US" sz="2800" dirty="0" err="1" smtClean="0"/>
              <a:t>durch</a:t>
            </a:r>
            <a:r>
              <a:rPr lang="en-US" sz="2800" dirty="0" smtClean="0"/>
              <a:t> </a:t>
            </a:r>
            <a:r>
              <a:rPr lang="en-US" sz="2800" dirty="0" err="1" smtClean="0"/>
              <a:t>Ertrinken</a:t>
            </a:r>
            <a:endParaRPr lang="en-US" sz="2800" dirty="0"/>
          </a:p>
        </p:txBody>
      </p:sp>
      <p:pic>
        <p:nvPicPr>
          <p:cNvPr id="7" name="Picture 6" descr="ice-cream-con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24760" y="2783225"/>
            <a:ext cx="3019240" cy="380171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441016" y="2339163"/>
            <a:ext cx="1863011" cy="4049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 smtClean="0"/>
              <a:t>Eisverkauf</a:t>
            </a:r>
            <a:endParaRPr lang="en-US" sz="2800" dirty="0"/>
          </a:p>
        </p:txBody>
      </p:sp>
      <p:pic>
        <p:nvPicPr>
          <p:cNvPr id="11" name="Picture 10" descr="smiley_sun_-_6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48473" y="306382"/>
            <a:ext cx="2230179" cy="1992706"/>
          </a:xfrm>
          <a:prstGeom prst="rect">
            <a:avLst/>
          </a:prstGeom>
        </p:spPr>
      </p:pic>
      <p:cxnSp>
        <p:nvCxnSpPr>
          <p:cNvPr id="17" name="Straight Arrow Connector 16"/>
          <p:cNvCxnSpPr>
            <a:stCxn id="11" idx="3"/>
            <a:endCxn id="10" idx="0"/>
          </p:cNvCxnSpPr>
          <p:nvPr/>
        </p:nvCxnSpPr>
        <p:spPr bwMode="auto">
          <a:xfrm>
            <a:off x="7278652" y="1302735"/>
            <a:ext cx="93870" cy="1036428"/>
          </a:xfrm>
          <a:prstGeom prst="straightConnector1">
            <a:avLst/>
          </a:prstGeom>
          <a:noFill/>
          <a:ln w="76200" cap="flat" cmpd="sng" algn="ctr">
            <a:solidFill>
              <a:schemeClr val="accent5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1" name="Straight Arrow Connector 20"/>
          <p:cNvCxnSpPr>
            <a:stCxn id="11" idx="1"/>
            <a:endCxn id="9" idx="0"/>
          </p:cNvCxnSpPr>
          <p:nvPr/>
        </p:nvCxnSpPr>
        <p:spPr bwMode="auto">
          <a:xfrm flipH="1">
            <a:off x="1971043" y="1302735"/>
            <a:ext cx="3077430" cy="983266"/>
          </a:xfrm>
          <a:prstGeom prst="straightConnector1">
            <a:avLst/>
          </a:prstGeom>
          <a:noFill/>
          <a:ln w="76200" cap="flat" cmpd="sng" algn="ctr">
            <a:solidFill>
              <a:schemeClr val="accent5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" name="Multiply 11"/>
          <p:cNvSpPr/>
          <p:nvPr/>
        </p:nvSpPr>
        <p:spPr bwMode="auto">
          <a:xfrm>
            <a:off x="6251945" y="3242930"/>
            <a:ext cx="2721935" cy="2902688"/>
          </a:xfrm>
          <a:prstGeom prst="mathMultiply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3" name="Multiply 12"/>
          <p:cNvSpPr/>
          <p:nvPr/>
        </p:nvSpPr>
        <p:spPr bwMode="auto">
          <a:xfrm>
            <a:off x="598969" y="3012558"/>
            <a:ext cx="2721935" cy="2902688"/>
          </a:xfrm>
          <a:prstGeom prst="mathMultiply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5" name="Multiply 14"/>
          <p:cNvSpPr/>
          <p:nvPr/>
        </p:nvSpPr>
        <p:spPr bwMode="auto">
          <a:xfrm>
            <a:off x="4763792" y="-216577"/>
            <a:ext cx="2721935" cy="2902688"/>
          </a:xfrm>
          <a:prstGeom prst="mathMultiply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Markus Kalisch, ETH Zurich</a:t>
            </a:r>
            <a:endParaRPr lang="de-DE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55823102"/>
      </p:ext>
    </p:extLst>
  </p:cSld>
  <p:clrMapOvr>
    <a:masterClrMapping/>
  </p:clrMapOvr>
  <p:transition advTm="501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5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Markus Kalisch, ETH Zurich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60</a:t>
            </a:fld>
            <a:endParaRPr lang="de-DE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Test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478702215"/>
      </p:ext>
    </p:extLst>
  </p:cSld>
  <p:clrMapOvr>
    <a:masterClrMapping/>
  </p:clrMapOvr>
  <p:transition advTm="20085">
    <p:fade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Gruppe</a:t>
            </a:r>
            <a:r>
              <a:rPr lang="en-US" dirty="0"/>
              <a:t> </a:t>
            </a:r>
            <a:r>
              <a:rPr lang="en-US" dirty="0">
                <a:solidFill>
                  <a:srgbClr val="C00000"/>
                </a:solidFill>
              </a:rPr>
              <a:t>Rot</a:t>
            </a:r>
            <a:r>
              <a:rPr lang="en-US" dirty="0"/>
              <a:t> (</a:t>
            </a:r>
            <a:r>
              <a:rPr lang="en-US" dirty="0" err="1"/>
              <a:t>Behandlung</a:t>
            </a:r>
            <a:r>
              <a:rPr lang="en-US" dirty="0"/>
              <a:t>):</a:t>
            </a:r>
            <a:br>
              <a:rPr lang="en-US" dirty="0"/>
            </a:br>
            <a:r>
              <a:rPr lang="en-US" dirty="0" err="1"/>
              <a:t>Schnellrechenregel</a:t>
            </a:r>
            <a:r>
              <a:rPr lang="en-US" dirty="0"/>
              <a:t> </a:t>
            </a:r>
            <a:r>
              <a:rPr lang="en-US" dirty="0" err="1"/>
              <a:t>nach</a:t>
            </a:r>
            <a:r>
              <a:rPr lang="en-US" dirty="0"/>
              <a:t> Trachtenberg f</a:t>
            </a:r>
            <a:r>
              <a:rPr lang="de-CH" dirty="0" err="1"/>
              <a:t>ür</a:t>
            </a:r>
            <a:r>
              <a:rPr lang="de-CH" dirty="0"/>
              <a:t> die Zahl 6</a:t>
            </a:r>
            <a:br>
              <a:rPr lang="de-CH" dirty="0"/>
            </a:br>
            <a:r>
              <a:rPr lang="de-CH" sz="1200" dirty="0"/>
              <a:t>http://www.spiegel.de/wissenschaft/mensch/trachtenberg-schnellrechensystem-zaubern-mit-zahlen-a-906373.html</a:t>
            </a:r>
            <a:br>
              <a:rPr lang="de-CH" sz="1200" dirty="0"/>
            </a:br>
            <a:r>
              <a:rPr lang="de-CH" sz="1200" dirty="0"/>
              <a:t>Buch "Nullen machen </a:t>
            </a:r>
            <a:r>
              <a:rPr lang="de-CH" sz="1200" dirty="0" err="1"/>
              <a:t>einsen</a:t>
            </a:r>
            <a:r>
              <a:rPr lang="de-CH" sz="1200" dirty="0"/>
              <a:t> gross" von Holger </a:t>
            </a:r>
            <a:r>
              <a:rPr lang="de-CH" sz="1200" dirty="0" err="1"/>
              <a:t>Dambeck</a:t>
            </a:r>
            <a:endParaRPr lang="de-CH" sz="1200" dirty="0"/>
          </a:p>
          <a:p>
            <a:endParaRPr lang="en-US" dirty="0" smtClean="0"/>
          </a:p>
          <a:p>
            <a:r>
              <a:rPr lang="en-US" dirty="0" err="1" smtClean="0"/>
              <a:t>Gruppe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accent6"/>
                </a:solidFill>
              </a:rPr>
              <a:t>Gelb</a:t>
            </a:r>
            <a:r>
              <a:rPr lang="en-US" dirty="0" smtClean="0"/>
              <a:t> (</a:t>
            </a:r>
            <a:r>
              <a:rPr lang="en-US" dirty="0" err="1" smtClean="0"/>
              <a:t>Kontrolle</a:t>
            </a:r>
            <a:r>
              <a:rPr lang="en-US" dirty="0" smtClean="0"/>
              <a:t>):</a:t>
            </a:r>
            <a:br>
              <a:rPr lang="en-US" dirty="0" smtClean="0"/>
            </a:br>
            <a:r>
              <a:rPr lang="en-US" dirty="0" err="1" smtClean="0"/>
              <a:t>Vermischte</a:t>
            </a:r>
            <a:r>
              <a:rPr lang="en-US" dirty="0" smtClean="0"/>
              <a:t> </a:t>
            </a:r>
            <a:r>
              <a:rPr lang="en-US" dirty="0" err="1" smtClean="0"/>
              <a:t>Rechenaufgaben</a:t>
            </a:r>
            <a:r>
              <a:rPr lang="en-US" dirty="0" smtClean="0"/>
              <a:t> </a:t>
            </a:r>
            <a:r>
              <a:rPr lang="en-US" dirty="0" err="1" smtClean="0"/>
              <a:t>mit</a:t>
            </a:r>
            <a:r>
              <a:rPr lang="en-US" dirty="0" smtClean="0"/>
              <a:t> der </a:t>
            </a:r>
            <a:r>
              <a:rPr lang="en-US" dirty="0" err="1" smtClean="0"/>
              <a:t>Zahl</a:t>
            </a:r>
            <a:r>
              <a:rPr lang="en-US" dirty="0" smtClean="0"/>
              <a:t> 6</a:t>
            </a:r>
          </a:p>
          <a:p>
            <a:endParaRPr lang="de-CH" dirty="0" smtClean="0"/>
          </a:p>
          <a:p>
            <a:r>
              <a:rPr lang="en-US" dirty="0" smtClean="0"/>
              <a:t>F</a:t>
            </a:r>
            <a:r>
              <a:rPr lang="de-CH" dirty="0" err="1" smtClean="0"/>
              <a:t>ührt</a:t>
            </a:r>
            <a:r>
              <a:rPr lang="de-CH" dirty="0" smtClean="0"/>
              <a:t> meine Instruktion </a:t>
            </a:r>
            <a:br>
              <a:rPr lang="de-CH" dirty="0" smtClean="0"/>
            </a:br>
            <a:r>
              <a:rPr lang="en-US" dirty="0" smtClean="0"/>
              <a:t>‘</a:t>
            </a:r>
            <a:r>
              <a:rPr lang="de-CH" dirty="0" smtClean="0"/>
              <a:t>Verwendung der Schnellrechenmethode’ zu einem besseren Testergebnis ?</a:t>
            </a:r>
            <a:endParaRPr lang="de-CH" dirty="0"/>
          </a:p>
          <a:p>
            <a:pPr marL="0" indent="0">
              <a:buNone/>
            </a:pPr>
            <a:r>
              <a:rPr lang="de-CH" dirty="0" smtClean="0"/>
              <a:t/>
            </a:r>
            <a:br>
              <a:rPr lang="de-CH" dirty="0" smtClean="0"/>
            </a:br>
            <a:endParaRPr lang="de-CH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Markus Kalisch, ETH Zurich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61</a:t>
            </a:fld>
            <a:endParaRPr lang="de-DE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Hintergrund</a:t>
            </a:r>
            <a:r>
              <a:rPr lang="en-US" dirty="0" smtClean="0"/>
              <a:t>: </a:t>
            </a:r>
            <a:br>
              <a:rPr lang="en-US" dirty="0" smtClean="0"/>
            </a:br>
            <a:r>
              <a:rPr lang="en-US" dirty="0" err="1" smtClean="0"/>
              <a:t>Ist</a:t>
            </a:r>
            <a:r>
              <a:rPr lang="en-US" dirty="0" smtClean="0"/>
              <a:t> </a:t>
            </a:r>
            <a:r>
              <a:rPr lang="en-US" dirty="0" err="1" smtClean="0"/>
              <a:t>Schnellrechenmethode</a:t>
            </a:r>
            <a:r>
              <a:rPr lang="en-US" dirty="0" smtClean="0"/>
              <a:t> </a:t>
            </a:r>
            <a:r>
              <a:rPr lang="en-US" dirty="0" err="1" smtClean="0"/>
              <a:t>wirksam</a:t>
            </a:r>
            <a:r>
              <a:rPr lang="en-US" dirty="0" smtClean="0"/>
              <a:t> ?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890417470"/>
      </p:ext>
    </p:extLst>
  </p:cSld>
  <p:clrMapOvr>
    <a:masterClrMapping/>
  </p:clrMapOvr>
  <p:transition advTm="71945">
    <p:fade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Experiment: </a:t>
            </a:r>
            <a:r>
              <a:rPr lang="en-US" dirty="0" err="1" smtClean="0"/>
              <a:t>Haben</a:t>
            </a:r>
            <a:r>
              <a:rPr lang="en-US" dirty="0" smtClean="0"/>
              <a:t> </a:t>
            </a:r>
            <a:r>
              <a:rPr lang="en-US" dirty="0" err="1" smtClean="0"/>
              <a:t>Instruktionen</a:t>
            </a:r>
            <a:r>
              <a:rPr lang="en-US" dirty="0" smtClean="0"/>
              <a:t> </a:t>
            </a:r>
            <a:r>
              <a:rPr lang="en-US" dirty="0" err="1" smtClean="0"/>
              <a:t>aktiv</a:t>
            </a:r>
            <a:r>
              <a:rPr lang="en-US" dirty="0" smtClean="0"/>
              <a:t> </a:t>
            </a:r>
            <a:r>
              <a:rPr lang="en-US" dirty="0" err="1" smtClean="0"/>
              <a:t>zugeteilt</a:t>
            </a:r>
            <a:endParaRPr lang="en-US" dirty="0" smtClean="0"/>
          </a:p>
          <a:p>
            <a:r>
              <a:rPr lang="en-US" b="1" dirty="0" err="1" smtClean="0"/>
              <a:t>Randomisiert</a:t>
            </a:r>
            <a:r>
              <a:rPr lang="en-US" dirty="0" err="1" smtClean="0"/>
              <a:t>e</a:t>
            </a:r>
            <a:r>
              <a:rPr lang="en-US" dirty="0" smtClean="0"/>
              <a:t> </a:t>
            </a:r>
            <a:r>
              <a:rPr lang="en-US" dirty="0" err="1" smtClean="0"/>
              <a:t>Zuteilung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 err="1" smtClean="0"/>
              <a:t>z.B</a:t>
            </a:r>
            <a:r>
              <a:rPr lang="en-US" dirty="0" smtClean="0"/>
              <a:t>. </a:t>
            </a:r>
            <a:r>
              <a:rPr lang="en-US" dirty="0" err="1" smtClean="0"/>
              <a:t>keine</a:t>
            </a:r>
            <a:r>
              <a:rPr lang="en-US" dirty="0" smtClean="0"/>
              <a:t> </a:t>
            </a:r>
            <a:r>
              <a:rPr lang="en-US" dirty="0" err="1" smtClean="0"/>
              <a:t>Selbstzuteilung</a:t>
            </a:r>
            <a:r>
              <a:rPr lang="en-US" dirty="0"/>
              <a:t>)</a:t>
            </a:r>
            <a:endParaRPr lang="en-US" dirty="0" smtClean="0"/>
          </a:p>
          <a:p>
            <a:r>
              <a:rPr lang="en-US" b="1" dirty="0" err="1" smtClean="0"/>
              <a:t>Kontrolliert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de-CH" dirty="0" smtClean="0"/>
              <a:t>(wie viel besser als </a:t>
            </a:r>
            <a:r>
              <a:rPr lang="en-US" dirty="0" smtClean="0"/>
              <a:t>‘</a:t>
            </a:r>
            <a:r>
              <a:rPr lang="en-US" dirty="0" err="1" smtClean="0"/>
              <a:t>keine</a:t>
            </a:r>
            <a:r>
              <a:rPr lang="en-US" dirty="0" smtClean="0"/>
              <a:t> </a:t>
            </a:r>
            <a:r>
              <a:rPr lang="en-US" dirty="0" err="1" smtClean="0"/>
              <a:t>Behandlung</a:t>
            </a:r>
            <a:r>
              <a:rPr lang="en-US" dirty="0" smtClean="0"/>
              <a:t>’?)</a:t>
            </a:r>
            <a:endParaRPr lang="de-CH" dirty="0" smtClean="0"/>
          </a:p>
          <a:p>
            <a:endParaRPr lang="de-CH" dirty="0"/>
          </a:p>
          <a:p>
            <a:r>
              <a:rPr lang="de-CH" dirty="0" smtClean="0"/>
              <a:t>Weil </a:t>
            </a:r>
            <a:r>
              <a:rPr lang="de-CH" dirty="0"/>
              <a:t>wir ein </a:t>
            </a:r>
            <a:r>
              <a:rPr lang="de-CH" b="1" dirty="0"/>
              <a:t>RCT</a:t>
            </a:r>
            <a:r>
              <a:rPr lang="de-CH" dirty="0"/>
              <a:t> verwendet haben, können wir nun den kausalen Effekt der </a:t>
            </a:r>
            <a:r>
              <a:rPr lang="en-US" dirty="0"/>
              <a:t>‘</a:t>
            </a:r>
            <a:r>
              <a:rPr lang="de-CH" dirty="0"/>
              <a:t>Behandlung’ bestimmen</a:t>
            </a:r>
            <a:r>
              <a:rPr lang="de-CH" dirty="0" smtClean="0"/>
              <a:t>.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Markus Kalisch, ETH </a:t>
            </a:r>
            <a:r>
              <a:rPr lang="de-DE" dirty="0" err="1" smtClean="0"/>
              <a:t>Zurich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62</a:t>
            </a:fld>
            <a:endParaRPr lang="de-DE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Rückblick</a:t>
            </a:r>
            <a:r>
              <a:rPr lang="en-US" dirty="0" smtClean="0"/>
              <a:t>: </a:t>
            </a:r>
            <a:r>
              <a:rPr lang="en-US" dirty="0" err="1" smtClean="0"/>
              <a:t>Handelt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sich</a:t>
            </a:r>
            <a:r>
              <a:rPr lang="en-US" dirty="0" smtClean="0"/>
              <a:t> um </a:t>
            </a:r>
            <a:r>
              <a:rPr lang="en-US" dirty="0" err="1" smtClean="0"/>
              <a:t>ein</a:t>
            </a:r>
            <a:r>
              <a:rPr lang="en-US" dirty="0" smtClean="0"/>
              <a:t> RCT ?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576128702"/>
      </p:ext>
    </p:extLst>
  </p:cSld>
  <p:clrMapOvr>
    <a:masterClrMapping/>
  </p:clrMapOvr>
  <p:transition advTm="32394">
    <p:fade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Idealerweise einsammeln und selber korrigieren</a:t>
            </a:r>
          </a:p>
          <a:p>
            <a:r>
              <a:rPr lang="de-CH" dirty="0" smtClean="0"/>
              <a:t>Aus Zeitgründen</a:t>
            </a:r>
            <a:r>
              <a:rPr lang="de-CH" dirty="0" smtClean="0"/>
              <a:t>:</a:t>
            </a:r>
            <a:r>
              <a:rPr lang="de-CH" dirty="0" smtClean="0"/>
              <a:t/>
            </a:r>
            <a:br>
              <a:rPr lang="de-CH" dirty="0" smtClean="0"/>
            </a:br>
            <a:r>
              <a:rPr lang="de-CH" dirty="0" smtClean="0"/>
              <a:t>- Korrigieren </a:t>
            </a:r>
            <a:r>
              <a:rPr lang="de-CH" dirty="0" smtClean="0"/>
              <a:t>Sie selber:</a:t>
            </a:r>
            <a:endParaRPr lang="de-CH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Markus Kalisch, ETH Zurich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63</a:t>
            </a:fld>
            <a:endParaRPr lang="de-DE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Auswertung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955754278"/>
      </p:ext>
    </p:extLst>
  </p:cSld>
  <p:clrMapOvr>
    <a:masterClrMapping/>
  </p:clrMapOvr>
  <p:transition advTm="21878">
    <p:fade/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Markus Kalisch, ETH Zurich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64</a:t>
            </a:fld>
            <a:endParaRPr lang="de-DE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Ein Punkt pro richtig gelöster Aufgabe:</a:t>
            </a:r>
            <a:br>
              <a:rPr lang="de-CH" dirty="0" smtClean="0"/>
            </a:br>
            <a:r>
              <a:rPr lang="de-CH" dirty="0" smtClean="0"/>
              <a:t>Schreiben Sie Gesamtpunktzahl auf Blatt</a:t>
            </a:r>
            <a:endParaRPr lang="de-CH" dirty="0"/>
          </a:p>
        </p:txBody>
      </p:sp>
      <p:pic>
        <p:nvPicPr>
          <p:cNvPr id="8" name="Picture 7" descr="Screen Clippi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7"/>
          <a:stretch/>
        </p:blipFill>
        <p:spPr>
          <a:xfrm>
            <a:off x="572591" y="1901952"/>
            <a:ext cx="5521740" cy="4275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783974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Wer hat ein </a:t>
            </a:r>
            <a:r>
              <a:rPr lang="de-CH" dirty="0" smtClean="0">
                <a:solidFill>
                  <a:schemeClr val="accent6"/>
                </a:solidFill>
              </a:rPr>
              <a:t>gelbes</a:t>
            </a:r>
            <a:r>
              <a:rPr lang="de-CH" dirty="0" smtClean="0"/>
              <a:t> Blatt mit 0 Punkten vor sich</a:t>
            </a:r>
            <a:r>
              <a:rPr lang="en-US" dirty="0" smtClean="0"/>
              <a:t>?</a:t>
            </a:r>
          </a:p>
          <a:p>
            <a:r>
              <a:rPr lang="de-CH" dirty="0"/>
              <a:t>Wer hat ein </a:t>
            </a:r>
            <a:r>
              <a:rPr lang="de-CH" dirty="0">
                <a:solidFill>
                  <a:schemeClr val="accent6"/>
                </a:solidFill>
              </a:rPr>
              <a:t>gelbes</a:t>
            </a:r>
            <a:r>
              <a:rPr lang="de-CH" dirty="0"/>
              <a:t> Blatt mit </a:t>
            </a:r>
            <a:r>
              <a:rPr lang="de-CH" dirty="0" smtClean="0"/>
              <a:t>1 </a:t>
            </a:r>
            <a:r>
              <a:rPr lang="de-CH" dirty="0"/>
              <a:t>Punkten vor sich</a:t>
            </a:r>
            <a:r>
              <a:rPr lang="en-US" dirty="0"/>
              <a:t>?</a:t>
            </a:r>
          </a:p>
          <a:p>
            <a:r>
              <a:rPr lang="en-US" dirty="0" smtClean="0"/>
              <a:t>…</a:t>
            </a:r>
          </a:p>
          <a:p>
            <a:r>
              <a:rPr lang="de-CH" dirty="0"/>
              <a:t>Wer hat ein </a:t>
            </a:r>
            <a:r>
              <a:rPr lang="de-CH" dirty="0">
                <a:solidFill>
                  <a:schemeClr val="accent6"/>
                </a:solidFill>
              </a:rPr>
              <a:t>gelbes</a:t>
            </a:r>
            <a:r>
              <a:rPr lang="de-CH" dirty="0"/>
              <a:t> Blatt mit 15 Punkten vor sich</a:t>
            </a:r>
            <a:r>
              <a:rPr lang="en-US" dirty="0"/>
              <a:t>?</a:t>
            </a:r>
          </a:p>
          <a:p>
            <a:endParaRPr lang="en-US" dirty="0" smtClean="0"/>
          </a:p>
          <a:p>
            <a:r>
              <a:rPr lang="de-CH" dirty="0"/>
              <a:t>Wer hat ein </a:t>
            </a:r>
            <a:r>
              <a:rPr lang="de-CH" dirty="0" smtClean="0">
                <a:solidFill>
                  <a:srgbClr val="C00000"/>
                </a:solidFill>
              </a:rPr>
              <a:t>rotes</a:t>
            </a:r>
            <a:r>
              <a:rPr lang="de-CH" dirty="0" smtClean="0"/>
              <a:t> </a:t>
            </a:r>
            <a:r>
              <a:rPr lang="de-CH" dirty="0"/>
              <a:t>Blatt mit </a:t>
            </a:r>
            <a:r>
              <a:rPr lang="de-CH" dirty="0" smtClean="0"/>
              <a:t>0 </a:t>
            </a:r>
            <a:r>
              <a:rPr lang="de-CH" dirty="0"/>
              <a:t>Punkten vor sich</a:t>
            </a:r>
            <a:r>
              <a:rPr lang="en-US" dirty="0"/>
              <a:t>?</a:t>
            </a:r>
          </a:p>
          <a:p>
            <a:r>
              <a:rPr lang="de-CH" dirty="0"/>
              <a:t>Wer hat ein </a:t>
            </a:r>
            <a:r>
              <a:rPr lang="de-CH" dirty="0" smtClean="0">
                <a:solidFill>
                  <a:srgbClr val="C00000"/>
                </a:solidFill>
              </a:rPr>
              <a:t>rotes</a:t>
            </a:r>
            <a:r>
              <a:rPr lang="de-CH" dirty="0" smtClean="0"/>
              <a:t> </a:t>
            </a:r>
            <a:r>
              <a:rPr lang="de-CH" dirty="0"/>
              <a:t>Blatt mit </a:t>
            </a:r>
            <a:r>
              <a:rPr lang="de-CH" dirty="0" smtClean="0"/>
              <a:t>1 </a:t>
            </a:r>
            <a:r>
              <a:rPr lang="de-CH" dirty="0"/>
              <a:t>Punkten vor sich</a:t>
            </a:r>
            <a:r>
              <a:rPr lang="en-US" dirty="0"/>
              <a:t>?</a:t>
            </a:r>
          </a:p>
          <a:p>
            <a:r>
              <a:rPr lang="en-US" dirty="0"/>
              <a:t>…</a:t>
            </a:r>
          </a:p>
          <a:p>
            <a:r>
              <a:rPr lang="de-CH" dirty="0"/>
              <a:t>Wer hat ein </a:t>
            </a:r>
            <a:r>
              <a:rPr lang="de-CH" dirty="0" smtClean="0">
                <a:solidFill>
                  <a:srgbClr val="C00000"/>
                </a:solidFill>
              </a:rPr>
              <a:t>rotes</a:t>
            </a:r>
            <a:r>
              <a:rPr lang="de-CH" dirty="0" smtClean="0"/>
              <a:t> </a:t>
            </a:r>
            <a:r>
              <a:rPr lang="de-CH" dirty="0"/>
              <a:t>Blatt mit 15 Punkten vor sich</a:t>
            </a:r>
            <a:r>
              <a:rPr lang="en-US" dirty="0"/>
              <a:t>?</a:t>
            </a:r>
          </a:p>
          <a:p>
            <a:endParaRPr lang="en-US" dirty="0"/>
          </a:p>
          <a:p>
            <a:endParaRPr lang="en-US" dirty="0" smtClean="0"/>
          </a:p>
          <a:p>
            <a:endParaRPr lang="de-CH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Markus Kalisch, ETH Zurich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65</a:t>
            </a:fld>
            <a:endParaRPr lang="de-DE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Auswertung: 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26780279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err="1" smtClean="0"/>
              <a:t>Barplot</a:t>
            </a:r>
            <a:r>
              <a:rPr lang="en-US" dirty="0" smtClean="0"/>
              <a:t> (</a:t>
            </a:r>
            <a:r>
              <a:rPr lang="en-US" dirty="0" err="1" smtClean="0"/>
              <a:t>z.B</a:t>
            </a:r>
            <a:r>
              <a:rPr lang="en-US" dirty="0" smtClean="0"/>
              <a:t>. </a:t>
            </a:r>
            <a:r>
              <a:rPr lang="en-US" dirty="0" err="1" smtClean="0"/>
              <a:t>mit</a:t>
            </a:r>
            <a:r>
              <a:rPr lang="en-US" dirty="0" smtClean="0"/>
              <a:t> Post-its </a:t>
            </a:r>
            <a:r>
              <a:rPr lang="en-US" dirty="0" err="1" smtClean="0"/>
              <a:t>oder</a:t>
            </a:r>
            <a:r>
              <a:rPr lang="en-US" dirty="0" smtClean="0"/>
              <a:t> </a:t>
            </a:r>
            <a:r>
              <a:rPr lang="en-US" dirty="0" err="1" smtClean="0"/>
              <a:t>Kreide</a:t>
            </a:r>
            <a:r>
              <a:rPr lang="en-US" dirty="0" smtClean="0"/>
              <a:t> an </a:t>
            </a:r>
            <a:r>
              <a:rPr lang="en-US" dirty="0" err="1" smtClean="0"/>
              <a:t>Wandtafel</a:t>
            </a:r>
            <a:r>
              <a:rPr lang="en-US" dirty="0"/>
              <a:t>)</a:t>
            </a:r>
            <a:endParaRPr lang="en-US" dirty="0" smtClean="0"/>
          </a:p>
          <a:p>
            <a:r>
              <a:rPr lang="en-US" b="1" dirty="0" err="1" smtClean="0"/>
              <a:t>Kennzahlen</a:t>
            </a:r>
            <a:r>
              <a:rPr lang="en-US" dirty="0" smtClean="0"/>
              <a:t> (</a:t>
            </a:r>
            <a:r>
              <a:rPr lang="en-US" dirty="0" err="1" smtClean="0"/>
              <a:t>z.B</a:t>
            </a:r>
            <a:r>
              <a:rPr lang="en-US" dirty="0" smtClean="0"/>
              <a:t>. </a:t>
            </a:r>
            <a:r>
              <a:rPr lang="en-US" dirty="0" err="1" smtClean="0"/>
              <a:t>Differenz</a:t>
            </a:r>
            <a:r>
              <a:rPr lang="en-US" dirty="0" smtClean="0"/>
              <a:t> der </a:t>
            </a:r>
            <a:r>
              <a:rPr lang="en-US" dirty="0" err="1" smtClean="0"/>
              <a:t>Mittelwerte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Statistischer</a:t>
            </a:r>
            <a:r>
              <a:rPr lang="en-US" dirty="0" smtClean="0"/>
              <a:t> </a:t>
            </a:r>
            <a:r>
              <a:rPr lang="en-US" b="1" dirty="0" smtClean="0"/>
              <a:t>Test</a:t>
            </a:r>
            <a:r>
              <a:rPr lang="en-US" dirty="0" smtClean="0"/>
              <a:t>: K</a:t>
            </a:r>
            <a:r>
              <a:rPr lang="de-CH" dirty="0" err="1" smtClean="0"/>
              <a:t>önnte</a:t>
            </a:r>
            <a:r>
              <a:rPr lang="de-CH" dirty="0" smtClean="0"/>
              <a:t> der beobachtete Effekt einfach per Zufall entstehen ?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Z.B. </a:t>
            </a:r>
            <a:r>
              <a:rPr lang="en-US" dirty="0" err="1" smtClean="0"/>
              <a:t>Permutationstest</a:t>
            </a:r>
            <a:r>
              <a:rPr lang="en-US" dirty="0" smtClean="0"/>
              <a:t> (</a:t>
            </a:r>
            <a:r>
              <a:rPr lang="en-US" dirty="0" err="1" smtClean="0"/>
              <a:t>mit</a:t>
            </a:r>
            <a:r>
              <a:rPr lang="en-US" dirty="0" smtClean="0"/>
              <a:t> Computer)</a:t>
            </a:r>
          </a:p>
          <a:p>
            <a:endParaRPr lang="en-US" dirty="0"/>
          </a:p>
          <a:p>
            <a:r>
              <a:rPr lang="en-US" dirty="0" err="1"/>
              <a:t>Permutationstest</a:t>
            </a:r>
            <a:r>
              <a:rPr lang="en-US" dirty="0"/>
              <a:t> </a:t>
            </a:r>
            <a:r>
              <a:rPr lang="en-US" dirty="0" err="1"/>
              <a:t>stellt</a:t>
            </a:r>
            <a:r>
              <a:rPr lang="en-US" dirty="0"/>
              <a:t> </a:t>
            </a:r>
            <a:r>
              <a:rPr lang="en-US" dirty="0" err="1"/>
              <a:t>sicher</a:t>
            </a:r>
            <a:r>
              <a:rPr lang="en-US" dirty="0"/>
              <a:t>, </a:t>
            </a:r>
            <a:r>
              <a:rPr lang="en-US" dirty="0" err="1"/>
              <a:t>dass</a:t>
            </a:r>
            <a:r>
              <a:rPr lang="en-US" dirty="0"/>
              <a:t> </a:t>
            </a:r>
            <a:r>
              <a:rPr lang="en-US" dirty="0" err="1" smtClean="0"/>
              <a:t>Zusammenhang</a:t>
            </a:r>
            <a:r>
              <a:rPr lang="en-US" dirty="0" smtClean="0"/>
              <a:t> </a:t>
            </a:r>
            <a:r>
              <a:rPr lang="de-CH" dirty="0" smtClean="0"/>
              <a:t>mehr </a:t>
            </a:r>
            <a:r>
              <a:rPr lang="de-CH" dirty="0"/>
              <a:t>als reine Zufallsschwankung ist</a:t>
            </a:r>
          </a:p>
          <a:p>
            <a:r>
              <a:rPr lang="en-US" dirty="0" smtClean="0"/>
              <a:t>RCT </a:t>
            </a:r>
            <a:r>
              <a:rPr lang="en-US" dirty="0" err="1" smtClean="0"/>
              <a:t>stellt</a:t>
            </a:r>
            <a:r>
              <a:rPr lang="en-US" dirty="0" smtClean="0"/>
              <a:t> </a:t>
            </a:r>
            <a:r>
              <a:rPr lang="en-US" dirty="0" err="1" smtClean="0"/>
              <a:t>sicher</a:t>
            </a:r>
            <a:r>
              <a:rPr lang="en-US" dirty="0" smtClean="0"/>
              <a:t>, </a:t>
            </a:r>
            <a:r>
              <a:rPr lang="en-US" dirty="0" err="1" smtClean="0"/>
              <a:t>dass</a:t>
            </a:r>
            <a:r>
              <a:rPr lang="en-US" dirty="0" smtClean="0"/>
              <a:t> der </a:t>
            </a:r>
            <a:r>
              <a:rPr lang="en-US" dirty="0" err="1" smtClean="0"/>
              <a:t>Zusammenhang</a:t>
            </a:r>
            <a:r>
              <a:rPr lang="en-US" dirty="0" smtClean="0"/>
              <a:t> tats</a:t>
            </a:r>
            <a:r>
              <a:rPr lang="de-CH" dirty="0" err="1" smtClean="0"/>
              <a:t>ächlich</a:t>
            </a:r>
            <a:r>
              <a:rPr lang="de-CH" dirty="0" smtClean="0"/>
              <a:t> einem </a:t>
            </a:r>
            <a:r>
              <a:rPr lang="de-CH" dirty="0" smtClean="0"/>
              <a:t>kausalen </a:t>
            </a:r>
            <a:r>
              <a:rPr lang="de-CH" dirty="0" smtClean="0"/>
              <a:t>Effekt entspricht</a:t>
            </a:r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Markus Kalisch, ETH Zurich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66</a:t>
            </a:fld>
            <a:endParaRPr lang="de-DE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Wie</a:t>
            </a:r>
            <a:r>
              <a:rPr lang="en-US" dirty="0" smtClean="0"/>
              <a:t> </a:t>
            </a:r>
            <a:r>
              <a:rPr lang="en-US" dirty="0" err="1" smtClean="0"/>
              <a:t>fasst</a:t>
            </a:r>
            <a:r>
              <a:rPr lang="en-US" dirty="0" smtClean="0"/>
              <a:t> man das </a:t>
            </a:r>
            <a:r>
              <a:rPr lang="en-US" dirty="0" err="1" smtClean="0"/>
              <a:t>Ergebnis</a:t>
            </a:r>
            <a:r>
              <a:rPr lang="en-US" dirty="0" smtClean="0"/>
              <a:t> </a:t>
            </a:r>
            <a:r>
              <a:rPr lang="en-US" dirty="0" err="1" smtClean="0"/>
              <a:t>zusammen</a:t>
            </a:r>
            <a:r>
              <a:rPr lang="en-US" dirty="0"/>
              <a:t>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Themen</a:t>
            </a:r>
            <a:r>
              <a:rPr lang="en-US" dirty="0" smtClean="0"/>
              <a:t> der </a:t>
            </a:r>
            <a:r>
              <a:rPr lang="en-US" dirty="0" err="1" smtClean="0"/>
              <a:t>Statistik</a:t>
            </a:r>
            <a:r>
              <a:rPr lang="en-US" dirty="0" smtClean="0"/>
              <a:t> </a:t>
            </a:r>
            <a:r>
              <a:rPr lang="en-US" dirty="0" err="1" smtClean="0"/>
              <a:t>zu</a:t>
            </a:r>
            <a:r>
              <a:rPr lang="en-US" dirty="0" smtClean="0"/>
              <a:t> </a:t>
            </a:r>
            <a:r>
              <a:rPr lang="en-US" dirty="0" err="1" smtClean="0"/>
              <a:t>besprechen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33518899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Statistik-Software R und Editor </a:t>
            </a:r>
            <a:r>
              <a:rPr lang="de-CH" dirty="0" err="1" smtClean="0"/>
              <a:t>RStudio</a:t>
            </a:r>
            <a:r>
              <a:rPr lang="de-CH" dirty="0" smtClean="0"/>
              <a:t> (beides gratis)</a:t>
            </a:r>
            <a:br>
              <a:rPr lang="de-CH" dirty="0" smtClean="0"/>
            </a:br>
            <a:r>
              <a:rPr lang="en-US" dirty="0"/>
              <a:t>- </a:t>
            </a: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cran.r-project.org/index.html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- </a:t>
            </a:r>
            <a:r>
              <a:rPr lang="en-US" dirty="0">
                <a:hlinkClick r:id="rId3"/>
              </a:rPr>
              <a:t>https://www.rstudio.com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r>
              <a:rPr lang="en-US" dirty="0" err="1" smtClean="0"/>
              <a:t>Einfacher</a:t>
            </a:r>
            <a:r>
              <a:rPr lang="en-US" dirty="0" smtClean="0"/>
              <a:t> </a:t>
            </a:r>
            <a:r>
              <a:rPr lang="en-US" dirty="0" err="1" smtClean="0"/>
              <a:t>Einstieg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http://tryr.codeschool.com/</a:t>
            </a:r>
            <a:endParaRPr lang="de-CH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Markus Kalisch, ETH Zurich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67</a:t>
            </a:fld>
            <a:endParaRPr lang="de-DE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Arbeiten mit dem Computer</a:t>
            </a:r>
            <a:endParaRPr lang="de-CH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624" y="703707"/>
            <a:ext cx="882526" cy="801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23269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Angenommen</a:t>
            </a:r>
            <a:r>
              <a:rPr lang="en-US" dirty="0" smtClean="0"/>
              <a:t>, die </a:t>
            </a:r>
            <a:r>
              <a:rPr lang="en-US" dirty="0" err="1" smtClean="0"/>
              <a:t>Behandlung</a:t>
            </a:r>
            <a:r>
              <a:rPr lang="en-US" dirty="0" smtClean="0"/>
              <a:t> hat </a:t>
            </a:r>
            <a:r>
              <a:rPr lang="en-US" dirty="0" err="1" smtClean="0"/>
              <a:t>keinerlei</a:t>
            </a:r>
            <a:r>
              <a:rPr lang="en-US" dirty="0" smtClean="0"/>
              <a:t> </a:t>
            </a:r>
            <a:r>
              <a:rPr lang="en-US" dirty="0" err="1" smtClean="0"/>
              <a:t>Effekt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D.h</a:t>
            </a:r>
            <a:r>
              <a:rPr lang="en-US" dirty="0" smtClean="0"/>
              <a:t>., </a:t>
            </a:r>
            <a:r>
              <a:rPr lang="en-US" dirty="0" err="1" smtClean="0"/>
              <a:t>jede</a:t>
            </a:r>
            <a:r>
              <a:rPr lang="en-US" dirty="0" smtClean="0"/>
              <a:t> Person </a:t>
            </a:r>
            <a:r>
              <a:rPr lang="en-US" dirty="0" err="1" smtClean="0"/>
              <a:t>hätte</a:t>
            </a:r>
            <a:r>
              <a:rPr lang="en-US" dirty="0" smtClean="0"/>
              <a:t> “seine” </a:t>
            </a:r>
            <a:r>
              <a:rPr lang="en-US" dirty="0" err="1" smtClean="0"/>
              <a:t>Punktezahl</a:t>
            </a:r>
            <a:r>
              <a:rPr lang="en-US" dirty="0" smtClean="0"/>
              <a:t> </a:t>
            </a:r>
            <a:r>
              <a:rPr lang="en-US" dirty="0" err="1" smtClean="0"/>
              <a:t>gehabt</a:t>
            </a:r>
            <a:r>
              <a:rPr lang="en-US" dirty="0" smtClean="0"/>
              <a:t> </a:t>
            </a:r>
            <a:r>
              <a:rPr lang="en-US" dirty="0" err="1" smtClean="0"/>
              <a:t>egal</a:t>
            </a:r>
            <a:r>
              <a:rPr lang="en-US" dirty="0" smtClean="0"/>
              <a:t> </a:t>
            </a:r>
            <a:r>
              <a:rPr lang="en-US" dirty="0" err="1" smtClean="0"/>
              <a:t>ob</a:t>
            </a:r>
            <a:r>
              <a:rPr lang="en-US" dirty="0" smtClean="0"/>
              <a:t> </a:t>
            </a:r>
            <a:r>
              <a:rPr lang="en-US" dirty="0" err="1" smtClean="0"/>
              <a:t>wir</a:t>
            </a:r>
            <a:r>
              <a:rPr lang="en-US" dirty="0" smtClean="0"/>
              <a:t> </a:t>
            </a:r>
            <a:r>
              <a:rPr lang="en-US" dirty="0" err="1" smtClean="0"/>
              <a:t>sie</a:t>
            </a:r>
            <a:r>
              <a:rPr lang="en-US" dirty="0" smtClean="0"/>
              <a:t> in die </a:t>
            </a:r>
            <a:r>
              <a:rPr lang="en-US" dirty="0" err="1" smtClean="0"/>
              <a:t>gelbe</a:t>
            </a:r>
            <a:r>
              <a:rPr lang="en-US" dirty="0" smtClean="0"/>
              <a:t> </a:t>
            </a:r>
            <a:r>
              <a:rPr lang="en-US" dirty="0" err="1" smtClean="0"/>
              <a:t>oder</a:t>
            </a:r>
            <a:r>
              <a:rPr lang="en-US" dirty="0" smtClean="0"/>
              <a:t> rote </a:t>
            </a:r>
            <a:r>
              <a:rPr lang="en-US" dirty="0" err="1" smtClean="0"/>
              <a:t>Gruppe</a:t>
            </a:r>
            <a:r>
              <a:rPr lang="en-US" dirty="0" smtClean="0"/>
              <a:t> </a:t>
            </a:r>
            <a:r>
              <a:rPr lang="en-US" dirty="0" err="1" smtClean="0"/>
              <a:t>gesteckt</a:t>
            </a:r>
            <a:r>
              <a:rPr lang="en-US" dirty="0" smtClean="0"/>
              <a:t> </a:t>
            </a:r>
            <a:r>
              <a:rPr lang="en-US" dirty="0" err="1" smtClean="0"/>
              <a:t>hätten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err="1" smtClean="0"/>
              <a:t>Wie</a:t>
            </a:r>
            <a:r>
              <a:rPr lang="en-US" dirty="0" smtClean="0"/>
              <a:t> </a:t>
            </a:r>
            <a:r>
              <a:rPr lang="en-US" dirty="0" err="1" smtClean="0"/>
              <a:t>ungew</a:t>
            </a:r>
            <a:r>
              <a:rPr lang="de-CH" dirty="0" err="1" smtClean="0"/>
              <a:t>öhnlich</a:t>
            </a:r>
            <a:r>
              <a:rPr lang="de-CH" dirty="0" smtClean="0"/>
              <a:t> ist unser Ergebnis unter diesen Annahmen?</a:t>
            </a:r>
          </a:p>
          <a:p>
            <a:endParaRPr lang="de-CH" dirty="0"/>
          </a:p>
          <a:p>
            <a:r>
              <a:rPr lang="de-CH" dirty="0" smtClean="0"/>
              <a:t>Falls wir ein extrem unwahrscheinliches Ereignis beobachten, waren unsere Annahmen wohl falsch;</a:t>
            </a:r>
            <a:br>
              <a:rPr lang="de-CH" dirty="0" smtClean="0"/>
            </a:br>
            <a:r>
              <a:rPr lang="de-CH" dirty="0" smtClean="0"/>
              <a:t>d.h., die Behandlung hat einen Effekt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Markus Kalisch, ETH Zurich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68</a:t>
            </a:fld>
            <a:endParaRPr lang="de-DE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Permutationstest</a:t>
            </a:r>
            <a:endParaRPr lang="de-CH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624" y="703707"/>
            <a:ext cx="882526" cy="801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547459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Das </a:t>
            </a:r>
            <a:r>
              <a:rPr lang="en-US" dirty="0" err="1" smtClean="0"/>
              <a:t>gefundene</a:t>
            </a:r>
            <a:r>
              <a:rPr lang="en-US" dirty="0" smtClean="0"/>
              <a:t> </a:t>
            </a:r>
            <a:r>
              <a:rPr lang="en-US" dirty="0" err="1" smtClean="0"/>
              <a:t>Ergebnis</a:t>
            </a:r>
            <a:r>
              <a:rPr lang="en-US" dirty="0" smtClean="0"/>
              <a:t> </a:t>
            </a:r>
            <a:r>
              <a:rPr lang="en-US" dirty="0" err="1" smtClean="0"/>
              <a:t>bezieht</a:t>
            </a:r>
            <a:r>
              <a:rPr lang="en-US" dirty="0" smtClean="0"/>
              <a:t> </a:t>
            </a:r>
            <a:r>
              <a:rPr lang="en-US" dirty="0" err="1" smtClean="0"/>
              <a:t>sich</a:t>
            </a:r>
            <a:r>
              <a:rPr lang="en-US" dirty="0" smtClean="0"/>
              <a:t> </a:t>
            </a:r>
            <a:r>
              <a:rPr lang="en-US" dirty="0" err="1" smtClean="0"/>
              <a:t>nur</a:t>
            </a:r>
            <a:r>
              <a:rPr lang="en-US" dirty="0" smtClean="0"/>
              <a:t> auf </a:t>
            </a:r>
            <a:r>
              <a:rPr lang="en-US" dirty="0" err="1" smtClean="0"/>
              <a:t>genau</a:t>
            </a:r>
            <a:r>
              <a:rPr lang="en-US" dirty="0" smtClean="0"/>
              <a:t> </a:t>
            </a:r>
            <a:r>
              <a:rPr lang="en-US" dirty="0" err="1" smtClean="0"/>
              <a:t>unsere</a:t>
            </a:r>
            <a:r>
              <a:rPr lang="en-US" dirty="0" smtClean="0"/>
              <a:t> ‘</a:t>
            </a:r>
            <a:r>
              <a:rPr lang="en-US" dirty="0" err="1" smtClean="0"/>
              <a:t>Behandlung</a:t>
            </a:r>
            <a:r>
              <a:rPr lang="en-US" dirty="0" smtClean="0"/>
              <a:t>’</a:t>
            </a:r>
          </a:p>
          <a:p>
            <a:r>
              <a:rPr lang="en-US" dirty="0" smtClean="0"/>
              <a:t>Falls die </a:t>
            </a:r>
            <a:r>
              <a:rPr lang="en-US" dirty="0" err="1" smtClean="0"/>
              <a:t>Instruktionen</a:t>
            </a:r>
            <a:r>
              <a:rPr lang="en-US" dirty="0" smtClean="0"/>
              <a:t> </a:t>
            </a:r>
            <a:r>
              <a:rPr lang="en-US" dirty="0" err="1" smtClean="0"/>
              <a:t>anders</a:t>
            </a:r>
            <a:r>
              <a:rPr lang="en-US" dirty="0" smtClean="0"/>
              <a:t> </a:t>
            </a:r>
            <a:r>
              <a:rPr lang="en-US" dirty="0" err="1" smtClean="0"/>
              <a:t>gewesen</a:t>
            </a:r>
            <a:r>
              <a:rPr lang="en-US" dirty="0" smtClean="0"/>
              <a:t> w</a:t>
            </a:r>
            <a:r>
              <a:rPr lang="de-CH" dirty="0" err="1" smtClean="0"/>
              <a:t>ären</a:t>
            </a:r>
            <a:r>
              <a:rPr lang="de-CH" dirty="0" smtClean="0"/>
              <a:t> (mehr </a:t>
            </a:r>
            <a:r>
              <a:rPr lang="en-US" dirty="0" err="1" smtClean="0"/>
              <a:t>Zeit</a:t>
            </a:r>
            <a:r>
              <a:rPr lang="en-US" dirty="0" smtClean="0"/>
              <a:t>, </a:t>
            </a:r>
            <a:r>
              <a:rPr lang="en-US" dirty="0" err="1" smtClean="0"/>
              <a:t>andere</a:t>
            </a:r>
            <a:r>
              <a:rPr lang="en-US" dirty="0" smtClean="0"/>
              <a:t> </a:t>
            </a:r>
            <a:r>
              <a:rPr lang="en-US" dirty="0" err="1" smtClean="0"/>
              <a:t>Formulierung</a:t>
            </a:r>
            <a:r>
              <a:rPr lang="en-US" dirty="0" smtClean="0"/>
              <a:t>, </a:t>
            </a:r>
            <a:r>
              <a:rPr lang="en-US" smtClean="0"/>
              <a:t>etc.), </a:t>
            </a:r>
            <a:r>
              <a:rPr lang="en-US" dirty="0" err="1" smtClean="0"/>
              <a:t>wäre</a:t>
            </a:r>
            <a:r>
              <a:rPr lang="en-US" dirty="0" smtClean="0"/>
              <a:t> das </a:t>
            </a:r>
            <a:r>
              <a:rPr lang="en-US" dirty="0" err="1" smtClean="0"/>
              <a:t>Ergebnis</a:t>
            </a:r>
            <a:r>
              <a:rPr lang="en-US" dirty="0" smtClean="0"/>
              <a:t> </a:t>
            </a:r>
            <a:r>
              <a:rPr lang="en-US" dirty="0" err="1" smtClean="0"/>
              <a:t>evtl</a:t>
            </a:r>
            <a:r>
              <a:rPr lang="en-US" dirty="0" smtClean="0"/>
              <a:t>. </a:t>
            </a:r>
            <a:r>
              <a:rPr lang="en-US" dirty="0" err="1" smtClean="0"/>
              <a:t>anders</a:t>
            </a:r>
            <a:r>
              <a:rPr lang="en-US" dirty="0" smtClean="0"/>
              <a:t> </a:t>
            </a:r>
            <a:r>
              <a:rPr lang="en-US" dirty="0" err="1" smtClean="0"/>
              <a:t>gewesen</a:t>
            </a:r>
            <a:r>
              <a:rPr lang="en-US" dirty="0" smtClean="0"/>
              <a:t>.</a:t>
            </a:r>
            <a:endParaRPr lang="de-CH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Markus Kalisch, ETH Zurich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69</a:t>
            </a:fld>
            <a:endParaRPr lang="de-DE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Interpretation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79280887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98229F4-D04A-4D3F-B0C5-1ADC171ACFA0}" type="slidenum">
              <a:rPr lang="de-DE" smtClean="0"/>
              <a:pPr/>
              <a:t>7</a:t>
            </a:fld>
            <a:endParaRPr lang="de-DE"/>
          </a:p>
        </p:txBody>
      </p:sp>
      <p:sp>
        <p:nvSpPr>
          <p:cNvPr id="8" name="TextBox 7"/>
          <p:cNvSpPr txBox="1"/>
          <p:nvPr/>
        </p:nvSpPr>
        <p:spPr>
          <a:xfrm>
            <a:off x="734428" y="2291254"/>
            <a:ext cx="72426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err="1" smtClean="0"/>
              <a:t>Kausaler</a:t>
            </a:r>
            <a:r>
              <a:rPr lang="en-US" sz="4800" dirty="0" smtClean="0"/>
              <a:t> </a:t>
            </a:r>
            <a:r>
              <a:rPr lang="en-US" sz="4800" dirty="0" err="1" smtClean="0"/>
              <a:t>Zusammenhang</a:t>
            </a:r>
            <a:endParaRPr lang="en-US" sz="4800" dirty="0" smtClean="0"/>
          </a:p>
          <a:p>
            <a:pPr algn="ctr"/>
            <a:endParaRPr lang="en-US" sz="4800" dirty="0" smtClean="0"/>
          </a:p>
          <a:p>
            <a:pPr algn="ctr"/>
            <a:r>
              <a:rPr lang="en-US" sz="4800" dirty="0" smtClean="0">
                <a:solidFill>
                  <a:srgbClr val="FF0000"/>
                </a:solidFill>
              </a:rPr>
              <a:t>≠</a:t>
            </a:r>
          </a:p>
          <a:p>
            <a:pPr algn="ctr"/>
            <a:endParaRPr lang="en-US" sz="4800" dirty="0" smtClean="0"/>
          </a:p>
          <a:p>
            <a:pPr algn="ctr"/>
            <a:r>
              <a:rPr lang="en-US" sz="4800" dirty="0" err="1" smtClean="0"/>
              <a:t>Korrelation</a:t>
            </a:r>
            <a:endParaRPr lang="en-US" sz="48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Markus Kalisch, ETH Zurich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05305882"/>
      </p:ext>
    </p:extLst>
  </p:cSld>
  <p:clrMapOvr>
    <a:masterClrMapping/>
  </p:clrMapOvr>
  <p:transition spd="slow" advTm="159">
    <p:fade/>
  </p:transition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7"/>
              <p:cNvSpPr>
                <a:spLocks noGrp="1"/>
              </p:cNvSpPr>
              <p:nvPr>
                <p:ph idx="1"/>
              </p:nvPr>
            </p:nvSpPr>
            <p:spPr>
              <a:xfrm>
                <a:off x="323850" y="1851660"/>
                <a:ext cx="8496300" cy="4382450"/>
              </a:xfrm>
            </p:spPr>
            <p:txBody>
              <a:bodyPr/>
              <a:lstStyle/>
              <a:p>
                <a:r>
                  <a:rPr lang="de-CH" dirty="0" smtClean="0"/>
                  <a:t>Korrelation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≠</m:t>
                    </m:r>
                  </m:oMath>
                </a14:m>
                <a:r>
                  <a:rPr lang="de-CH" dirty="0" smtClean="0"/>
                  <a:t> Kausalität</a:t>
                </a:r>
                <a:endParaRPr lang="en-US" dirty="0" smtClean="0"/>
              </a:p>
              <a:p>
                <a:r>
                  <a:rPr lang="en-US" dirty="0" err="1" smtClean="0"/>
                  <a:t>Ursache</a:t>
                </a:r>
                <a:r>
                  <a:rPr lang="en-US" dirty="0" smtClean="0"/>
                  <a:t> und </a:t>
                </a:r>
                <a:r>
                  <a:rPr lang="en-US" dirty="0" err="1" smtClean="0"/>
                  <a:t>Wirkung</a:t>
                </a:r>
                <a:r>
                  <a:rPr lang="en-US" dirty="0" smtClean="0"/>
                  <a:t> </a:t>
                </a:r>
                <a:r>
                  <a:rPr lang="en-US" dirty="0" err="1" smtClean="0"/>
                  <a:t>herausfinden</a:t>
                </a:r>
                <a:r>
                  <a:rPr lang="en-US" dirty="0" smtClean="0"/>
                  <a:t>:</a:t>
                </a:r>
                <a:br>
                  <a:rPr lang="en-US" dirty="0" smtClean="0"/>
                </a:br>
                <a:r>
                  <a:rPr lang="en-US" b="1" dirty="0" smtClean="0">
                    <a:solidFill>
                      <a:schemeClr val="accent6"/>
                    </a:solidFill>
                  </a:rPr>
                  <a:t>R</a:t>
                </a:r>
                <a:r>
                  <a:rPr lang="en-US" dirty="0" smtClean="0">
                    <a:solidFill>
                      <a:schemeClr val="accent6"/>
                    </a:solidFill>
                  </a:rPr>
                  <a:t>andomized </a:t>
                </a:r>
                <a:r>
                  <a:rPr lang="en-US" b="1" dirty="0" smtClean="0">
                    <a:solidFill>
                      <a:schemeClr val="accent6"/>
                    </a:solidFill>
                  </a:rPr>
                  <a:t>C</a:t>
                </a:r>
                <a:r>
                  <a:rPr lang="en-US" dirty="0" smtClean="0">
                    <a:solidFill>
                      <a:schemeClr val="accent6"/>
                    </a:solidFill>
                  </a:rPr>
                  <a:t>ontrolled </a:t>
                </a:r>
                <a:r>
                  <a:rPr lang="en-US" b="1" dirty="0" smtClean="0">
                    <a:solidFill>
                      <a:schemeClr val="accent6"/>
                    </a:solidFill>
                  </a:rPr>
                  <a:t>T</a:t>
                </a:r>
                <a:r>
                  <a:rPr lang="en-US" dirty="0" smtClean="0">
                    <a:solidFill>
                      <a:schemeClr val="accent6"/>
                    </a:solidFill>
                  </a:rPr>
                  <a:t>rial (</a:t>
                </a:r>
                <a:r>
                  <a:rPr lang="en-US" b="1" dirty="0" smtClean="0">
                    <a:solidFill>
                      <a:schemeClr val="accent6"/>
                    </a:solidFill>
                  </a:rPr>
                  <a:t>RCT</a:t>
                </a:r>
                <a:r>
                  <a:rPr lang="en-US" dirty="0" smtClean="0">
                    <a:solidFill>
                      <a:schemeClr val="accent6"/>
                    </a:solidFill>
                  </a:rPr>
                  <a:t>)</a:t>
                </a:r>
              </a:p>
              <a:p>
                <a:r>
                  <a:rPr lang="en-US" dirty="0" err="1" smtClean="0"/>
                  <a:t>Klassenzimmerexperiment</a:t>
                </a:r>
                <a:r>
                  <a:rPr lang="en-US" dirty="0"/>
                  <a:t/>
                </a:r>
                <a:br>
                  <a:rPr lang="en-US" dirty="0"/>
                </a:br>
                <a:r>
                  <a:rPr lang="en-US" dirty="0"/>
                  <a:t>(&amp; </a:t>
                </a:r>
                <a:r>
                  <a:rPr lang="en-US" dirty="0" err="1"/>
                  <a:t>Statistische</a:t>
                </a:r>
                <a:r>
                  <a:rPr lang="en-US" dirty="0"/>
                  <a:t> </a:t>
                </a:r>
                <a:r>
                  <a:rPr lang="en-US" dirty="0" err="1"/>
                  <a:t>Auswertung</a:t>
                </a:r>
                <a:r>
                  <a:rPr lang="en-US" dirty="0"/>
                  <a:t> </a:t>
                </a:r>
                <a:r>
                  <a:rPr lang="en-US" dirty="0" err="1"/>
                  <a:t>als</a:t>
                </a:r>
                <a:r>
                  <a:rPr lang="en-US" dirty="0"/>
                  <a:t> </a:t>
                </a:r>
                <a:r>
                  <a:rPr lang="en-US" dirty="0" err="1"/>
                  <a:t>Ausblick</a:t>
                </a:r>
                <a:r>
                  <a:rPr lang="en-US" dirty="0"/>
                  <a:t>)</a:t>
                </a:r>
                <a:endParaRPr lang="de-CH" dirty="0"/>
              </a:p>
              <a:p>
                <a:endParaRPr lang="de-CH" dirty="0"/>
              </a:p>
            </p:txBody>
          </p:sp>
        </mc:Choice>
        <mc:Fallback xmlns="">
          <p:sp>
            <p:nvSpPr>
              <p:cNvPr id="8" name="Content Placeholder 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850" y="1851660"/>
                <a:ext cx="8496300" cy="4382450"/>
              </a:xfrm>
              <a:blipFill>
                <a:blip r:embed="rId2"/>
                <a:stretch>
                  <a:fillRect l="-359" t="-2086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Markus Kalisch, ETH Zurich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70</a:t>
            </a:fld>
            <a:endParaRPr lang="de-DE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Zusammenfassung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60431713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sz="1800" dirty="0" smtClean="0"/>
              <a:t>Trachtenberg Methode besprechen</a:t>
            </a:r>
            <a:br>
              <a:rPr lang="de-CH" sz="1800" dirty="0" smtClean="0"/>
            </a:br>
            <a:r>
              <a:rPr lang="fr-CH" sz="1200" u="sng" dirty="0" smtClean="0">
                <a:hlinkClick r:id="rId2"/>
              </a:rPr>
              <a:t>http</a:t>
            </a:r>
            <a:r>
              <a:rPr lang="fr-CH" sz="1200" u="sng" dirty="0">
                <a:hlinkClick r:id="rId2"/>
              </a:rPr>
              <a:t>://www.spiegel.de/wissenschaft/mensch/trachtenberg-schnellrechensystem-zaubern-mit-zahlen-a-906373.html</a:t>
            </a:r>
            <a:endParaRPr lang="de-CH" sz="1200" dirty="0" smtClean="0"/>
          </a:p>
          <a:p>
            <a:r>
              <a:rPr lang="de-CH" sz="1800" dirty="0" smtClean="0"/>
              <a:t>Weitere </a:t>
            </a:r>
            <a:r>
              <a:rPr lang="de-CH" sz="1800" dirty="0" err="1" smtClean="0"/>
              <a:t>Bsp</a:t>
            </a:r>
            <a:r>
              <a:rPr lang="de-CH" sz="1800" dirty="0" smtClean="0"/>
              <a:t> zu RCTs im WWW suchen oder ausdenken </a:t>
            </a:r>
            <a:br>
              <a:rPr lang="de-CH" sz="1800" dirty="0" smtClean="0"/>
            </a:br>
            <a:r>
              <a:rPr lang="de-CH" sz="1800" dirty="0" smtClean="0"/>
              <a:t>(Medizin</a:t>
            </a:r>
            <a:r>
              <a:rPr lang="de-CH" sz="1800" dirty="0"/>
              <a:t>: </a:t>
            </a:r>
            <a:r>
              <a:rPr lang="de-CH" sz="1800" dirty="0" smtClean="0"/>
              <a:t>www.cochranelibrary.com; </a:t>
            </a:r>
            <a:r>
              <a:rPr lang="de-CH" sz="1800" dirty="0"/>
              <a:t>Entwicklungshilfe: </a:t>
            </a:r>
            <a:r>
              <a:rPr lang="de-CH" sz="1800" dirty="0" smtClean="0"/>
              <a:t>www.givewell.org)</a:t>
            </a:r>
          </a:p>
          <a:p>
            <a:r>
              <a:rPr lang="de-CH" sz="1800" dirty="0" err="1" smtClean="0"/>
              <a:t>Bsp</a:t>
            </a:r>
            <a:r>
              <a:rPr lang="de-CH" sz="1800" dirty="0" smtClean="0"/>
              <a:t> suchen, wo man leicht Kausalität und Korrelation verwechseln könnte; evtl. im WWW suchen</a:t>
            </a:r>
          </a:p>
          <a:p>
            <a:r>
              <a:rPr lang="de-CH" sz="1800" dirty="0" smtClean="0"/>
              <a:t>Stat. Plots besprechen (</a:t>
            </a:r>
            <a:r>
              <a:rPr lang="de-CH" sz="1800" dirty="0" err="1" smtClean="0"/>
              <a:t>Barplot</a:t>
            </a:r>
            <a:r>
              <a:rPr lang="de-CH" sz="1800" dirty="0" smtClean="0"/>
              <a:t>, Histogramm, evtl. Boxplot)</a:t>
            </a:r>
          </a:p>
          <a:p>
            <a:r>
              <a:rPr lang="de-CH" sz="1800" dirty="0" smtClean="0"/>
              <a:t>Kennzahlen besprechen (Mittelwert, Median, Standardabweichung, Varianz, Quantil)</a:t>
            </a:r>
          </a:p>
          <a:p>
            <a:r>
              <a:rPr lang="de-CH" sz="1800" dirty="0" smtClean="0"/>
              <a:t>Konzept vom stat. Test besprechen; p-Wert</a:t>
            </a:r>
          </a:p>
          <a:p>
            <a:r>
              <a:rPr lang="de-CH" sz="1800" dirty="0" smtClean="0"/>
              <a:t>Programmierung / Simulation: Permutationstest</a:t>
            </a:r>
            <a:br>
              <a:rPr lang="de-CH" sz="1800" dirty="0" smtClean="0"/>
            </a:br>
            <a:r>
              <a:rPr lang="de-CH" sz="1800" dirty="0" smtClean="0"/>
              <a:t>Einfach mit R</a:t>
            </a:r>
            <a:br>
              <a:rPr lang="de-CH" sz="1800" dirty="0" smtClean="0"/>
            </a:br>
            <a:r>
              <a:rPr lang="de-CH" sz="1800" dirty="0" smtClean="0"/>
              <a:t>Mit anderen Programmiersprachen ist das erzeugen der Permutation evtl. schwieriger; z.B. in Python: </a:t>
            </a:r>
            <a:r>
              <a:rPr lang="de-CH" sz="1800" dirty="0" err="1" smtClean="0"/>
              <a:t>np.random.permutation</a:t>
            </a:r>
            <a:endParaRPr lang="de-CH" sz="1800" dirty="0" smtClean="0"/>
          </a:p>
          <a:p>
            <a:endParaRPr lang="de-CH" sz="1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Markus Kalisch, ETH Zurich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71</a:t>
            </a:fld>
            <a:endParaRPr lang="de-DE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Passende Gelegenheiten zu dem Thema: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08658844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8"/>
          <p:cNvGraphicFramePr>
            <a:graphicFrameLocks noGrp="1"/>
          </p:cNvGraphicFramePr>
          <p:nvPr>
            <p:extLst/>
          </p:nvPr>
        </p:nvGraphicFramePr>
        <p:xfrm>
          <a:off x="1016949" y="1628064"/>
          <a:ext cx="6096000" cy="46464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48892">
                <a:tc>
                  <a:txBody>
                    <a:bodyPr/>
                    <a:lstStyle/>
                    <a:p>
                      <a:r>
                        <a:rPr lang="en-US" dirty="0" smtClean="0"/>
                        <a:t>Muster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chemeClr val="accent2"/>
                          </a:solidFill>
                        </a:rPr>
                        <a:t>Korrelation</a:t>
                      </a:r>
                      <a:r>
                        <a:rPr lang="en-US" dirty="0" smtClean="0"/>
                        <a:t> </a:t>
                      </a:r>
                      <a:br>
                        <a:rPr lang="en-US" dirty="0" smtClean="0"/>
                      </a:br>
                      <a:r>
                        <a:rPr lang="en-US" dirty="0" err="1" smtClean="0"/>
                        <a:t>zw</a:t>
                      </a:r>
                      <a:r>
                        <a:rPr lang="en-US" dirty="0" smtClean="0"/>
                        <a:t>.</a:t>
                      </a:r>
                      <a:r>
                        <a:rPr lang="en-US" baseline="0" dirty="0" smtClean="0"/>
                        <a:t> A und B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A verursacht</a:t>
                      </a:r>
                      <a:r>
                        <a:rPr lang="de-CH" baseline="0" dirty="0" smtClean="0"/>
                        <a:t> B</a:t>
                      </a:r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9208"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Nein, </a:t>
                      </a:r>
                      <a:r>
                        <a:rPr lang="en-US" dirty="0" err="1" smtClean="0"/>
                        <a:t>aber</a:t>
                      </a:r>
                      <a:r>
                        <a:rPr lang="en-US" dirty="0" smtClean="0"/>
                        <a:t> stat. 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Test hat </a:t>
                      </a:r>
                      <a:r>
                        <a:rPr lang="en-US" dirty="0" err="1" smtClean="0"/>
                        <a:t>evtl</a:t>
                      </a:r>
                      <a:r>
                        <a:rPr lang="en-US" dirty="0" smtClean="0"/>
                        <a:t>. </a:t>
                      </a:r>
                      <a:r>
                        <a:rPr lang="en-US" dirty="0" err="1" smtClean="0"/>
                        <a:t>Fehler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gemacht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Nein</a:t>
                      </a:r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29208"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Ja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Ja</a:t>
                      </a:r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63778"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>
                          <a:solidFill>
                            <a:schemeClr val="accent4"/>
                          </a:solidFill>
                        </a:rPr>
                        <a:t>Ja</a:t>
                      </a:r>
                      <a:endParaRPr lang="de-CH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>
                          <a:solidFill>
                            <a:schemeClr val="accent4"/>
                          </a:solidFill>
                        </a:rPr>
                        <a:t>Nein</a:t>
                      </a:r>
                      <a:endParaRPr lang="de-CH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98982"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>
                          <a:solidFill>
                            <a:schemeClr val="accent4"/>
                          </a:solidFill>
                        </a:rPr>
                        <a:t>Ja</a:t>
                      </a:r>
                      <a:endParaRPr lang="de-CH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>
                          <a:solidFill>
                            <a:schemeClr val="accent4"/>
                          </a:solidFill>
                        </a:rPr>
                        <a:t>Nein</a:t>
                      </a:r>
                      <a:endParaRPr lang="de-CH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Korrelation</a:t>
            </a:r>
            <a:r>
              <a:rPr lang="en-US" dirty="0" smtClean="0"/>
              <a:t> und </a:t>
            </a:r>
            <a:r>
              <a:rPr lang="en-US" dirty="0" err="1" smtClean="0"/>
              <a:t>Kausalit</a:t>
            </a:r>
            <a:r>
              <a:rPr lang="de-CH" dirty="0" smtClean="0"/>
              <a:t>ät</a:t>
            </a:r>
            <a:r>
              <a:rPr lang="en-US" dirty="0"/>
              <a:t> </a:t>
            </a:r>
            <a:r>
              <a:rPr lang="en-US" dirty="0" smtClean="0"/>
              <a:t>- </a:t>
            </a:r>
            <a:r>
              <a:rPr lang="en-US" dirty="0" err="1" smtClean="0"/>
              <a:t>Denkmuster</a:t>
            </a:r>
            <a:endParaRPr lang="de-CH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9F85DD-1765-4155-BE31-DCDCF098BCB6}" type="slidenum">
              <a:rPr lang="de-DE" smtClean="0"/>
              <a:pPr/>
              <a:t>8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Markus Kalisch</a:t>
            </a:r>
            <a:endParaRPr lang="de-DE"/>
          </a:p>
        </p:txBody>
      </p:sp>
      <p:grpSp>
        <p:nvGrpSpPr>
          <p:cNvPr id="24" name="Group 23"/>
          <p:cNvGrpSpPr/>
          <p:nvPr/>
        </p:nvGrpSpPr>
        <p:grpSpPr>
          <a:xfrm>
            <a:off x="1428100" y="4151645"/>
            <a:ext cx="1198829" cy="459084"/>
            <a:chOff x="1351873" y="4859422"/>
            <a:chExt cx="1198829" cy="459084"/>
          </a:xfrm>
        </p:grpSpPr>
        <p:sp>
          <p:nvSpPr>
            <p:cNvPr id="13" name="Oval 12"/>
            <p:cNvSpPr/>
            <p:nvPr/>
          </p:nvSpPr>
          <p:spPr>
            <a:xfrm>
              <a:off x="1461330" y="4859422"/>
              <a:ext cx="119641" cy="11109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4" name="Oval 13"/>
            <p:cNvSpPr/>
            <p:nvPr/>
          </p:nvSpPr>
          <p:spPr>
            <a:xfrm>
              <a:off x="2321605" y="4859422"/>
              <a:ext cx="119641" cy="11109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>
              <a:off x="1580971" y="4914970"/>
              <a:ext cx="740634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 w="med" len="me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1351873" y="4942239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dirty="0" smtClean="0"/>
                <a:t>A</a:t>
              </a:r>
              <a:endParaRPr lang="de-CH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212148" y="4949174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dirty="0"/>
                <a:t>B</a:t>
              </a: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1410109" y="3385711"/>
            <a:ext cx="1198830" cy="452150"/>
            <a:chOff x="1351873" y="3895172"/>
            <a:chExt cx="1198830" cy="452150"/>
          </a:xfrm>
        </p:grpSpPr>
        <p:sp>
          <p:nvSpPr>
            <p:cNvPr id="7" name="Oval 6"/>
            <p:cNvSpPr/>
            <p:nvPr/>
          </p:nvSpPr>
          <p:spPr>
            <a:xfrm>
              <a:off x="1461330" y="3895172"/>
              <a:ext cx="119641" cy="11109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8" name="Oval 7"/>
            <p:cNvSpPr/>
            <p:nvPr/>
          </p:nvSpPr>
          <p:spPr>
            <a:xfrm>
              <a:off x="2321605" y="3895172"/>
              <a:ext cx="119641" cy="11109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>
              <a:off x="1580971" y="3950720"/>
              <a:ext cx="740634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1351873" y="3977990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dirty="0" smtClean="0"/>
                <a:t>A</a:t>
              </a:r>
              <a:endParaRPr lang="de-CH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212149" y="3950720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dirty="0"/>
                <a:t>B</a:t>
              </a: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1476417" y="4850478"/>
            <a:ext cx="1029552" cy="1246778"/>
            <a:chOff x="1493088" y="4143722"/>
            <a:chExt cx="1029552" cy="1246778"/>
          </a:xfrm>
        </p:grpSpPr>
        <p:sp>
          <p:nvSpPr>
            <p:cNvPr id="16" name="TextBox 15"/>
            <p:cNvSpPr txBox="1"/>
            <p:nvPr/>
          </p:nvSpPr>
          <p:spPr>
            <a:xfrm>
              <a:off x="1493088" y="5021168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dirty="0" smtClean="0"/>
                <a:t>A</a:t>
              </a:r>
              <a:endParaRPr lang="de-CH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184086" y="5021168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dirty="0"/>
                <a:t>B</a:t>
              </a:r>
            </a:p>
          </p:txBody>
        </p:sp>
        <p:sp>
          <p:nvSpPr>
            <p:cNvPr id="22" name="Oval 21"/>
            <p:cNvSpPr/>
            <p:nvPr/>
          </p:nvSpPr>
          <p:spPr>
            <a:xfrm>
              <a:off x="1966375" y="4469810"/>
              <a:ext cx="119641" cy="11109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25" name="Oval 24"/>
            <p:cNvSpPr/>
            <p:nvPr/>
          </p:nvSpPr>
          <p:spPr>
            <a:xfrm>
              <a:off x="2301506" y="4950238"/>
              <a:ext cx="119641" cy="11109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26" name="Oval 25"/>
            <p:cNvSpPr/>
            <p:nvPr/>
          </p:nvSpPr>
          <p:spPr>
            <a:xfrm>
              <a:off x="1604599" y="4950238"/>
              <a:ext cx="119641" cy="11109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cxnSp>
          <p:nvCxnSpPr>
            <p:cNvPr id="28" name="Straight Arrow Connector 27"/>
            <p:cNvCxnSpPr>
              <a:stCxn id="22" idx="3"/>
              <a:endCxn id="26" idx="7"/>
            </p:cNvCxnSpPr>
            <p:nvPr/>
          </p:nvCxnSpPr>
          <p:spPr>
            <a:xfrm flipH="1">
              <a:off x="1706719" y="4564636"/>
              <a:ext cx="277177" cy="401872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>
              <a:stCxn id="22" idx="5"/>
              <a:endCxn id="25" idx="0"/>
            </p:cNvCxnSpPr>
            <p:nvPr/>
          </p:nvCxnSpPr>
          <p:spPr>
            <a:xfrm>
              <a:off x="2068495" y="4564636"/>
              <a:ext cx="292832" cy="385602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1868497" y="4143722"/>
              <a:ext cx="3513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dirty="0" smtClean="0"/>
                <a:t>C</a:t>
              </a:r>
              <a:endParaRPr lang="de-CH" dirty="0"/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1410109" y="2701843"/>
            <a:ext cx="1198830" cy="452150"/>
            <a:chOff x="1351873" y="3895172"/>
            <a:chExt cx="1198830" cy="452150"/>
          </a:xfrm>
        </p:grpSpPr>
        <p:sp>
          <p:nvSpPr>
            <p:cNvPr id="37" name="Oval 36"/>
            <p:cNvSpPr/>
            <p:nvPr/>
          </p:nvSpPr>
          <p:spPr>
            <a:xfrm>
              <a:off x="1461330" y="3895172"/>
              <a:ext cx="119641" cy="11109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38" name="Oval 37"/>
            <p:cNvSpPr/>
            <p:nvPr/>
          </p:nvSpPr>
          <p:spPr>
            <a:xfrm>
              <a:off x="2321605" y="3895172"/>
              <a:ext cx="119641" cy="11109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351873" y="3977990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dirty="0" smtClean="0"/>
                <a:t>A</a:t>
              </a:r>
              <a:endParaRPr lang="de-CH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2212149" y="3950720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dirty="0"/>
                <a:t>B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66051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74"/>
    </mc:Choice>
    <mc:Fallback xmlns="">
      <p:transition advTm="174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Facebook </a:t>
            </a:r>
            <a:r>
              <a:rPr lang="en-US" dirty="0" err="1" smtClean="0"/>
              <a:t>verursacht</a:t>
            </a:r>
            <a:r>
              <a:rPr lang="en-US" dirty="0" smtClean="0"/>
              <a:t> </a:t>
            </a:r>
            <a:r>
              <a:rPr lang="en-US" dirty="0" err="1" smtClean="0"/>
              <a:t>Schuldenkrise</a:t>
            </a:r>
            <a:r>
              <a:rPr lang="en-US" dirty="0" smtClean="0"/>
              <a:t>.</a:t>
            </a:r>
            <a:endParaRPr lang="de-CH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9F85DD-1765-4155-BE31-DCDCF098BCB6}" type="slidenum">
              <a:rPr lang="de-DE" smtClean="0"/>
              <a:pPr/>
              <a:t>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Markus Kalisch</a:t>
            </a:r>
            <a:endParaRPr lang="de-DE"/>
          </a:p>
        </p:txBody>
      </p:sp>
      <p:pic>
        <p:nvPicPr>
          <p:cNvPr id="7" name="Picture 6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17" y="2433367"/>
            <a:ext cx="4267796" cy="323895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676687" y="3741291"/>
            <a:ext cx="1197764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de-CH" dirty="0" smtClean="0"/>
              <a:t>Facebook</a:t>
            </a:r>
          </a:p>
          <a:p>
            <a:pPr algn="ctr"/>
            <a:r>
              <a:rPr lang="en-US" dirty="0" err="1" smtClean="0"/>
              <a:t>Benutzer</a:t>
            </a:r>
            <a:endParaRPr lang="de-CH" dirty="0"/>
          </a:p>
        </p:txBody>
      </p:sp>
      <p:sp>
        <p:nvSpPr>
          <p:cNvPr id="9" name="TextBox 8"/>
          <p:cNvSpPr txBox="1"/>
          <p:nvPr/>
        </p:nvSpPr>
        <p:spPr>
          <a:xfrm>
            <a:off x="7076631" y="3741290"/>
            <a:ext cx="1582484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dirty="0" err="1" smtClean="0"/>
              <a:t>Griechische</a:t>
            </a:r>
            <a:endParaRPr lang="en-US" dirty="0" smtClean="0"/>
          </a:p>
          <a:p>
            <a:pPr algn="ctr"/>
            <a:r>
              <a:rPr lang="en-US" dirty="0" err="1" smtClean="0"/>
              <a:t>Staatsanleihe</a:t>
            </a:r>
            <a:endParaRPr lang="de-CH" dirty="0"/>
          </a:p>
        </p:txBody>
      </p:sp>
      <p:sp>
        <p:nvSpPr>
          <p:cNvPr id="10" name="Left-Right Arrow 9"/>
          <p:cNvSpPr/>
          <p:nvPr/>
        </p:nvSpPr>
        <p:spPr>
          <a:xfrm>
            <a:off x="5958555" y="3929059"/>
            <a:ext cx="1102529" cy="270795"/>
          </a:xfrm>
          <a:prstGeom prst="left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7" name="TextBox 16"/>
          <p:cNvSpPr txBox="1"/>
          <p:nvPr/>
        </p:nvSpPr>
        <p:spPr>
          <a:xfrm>
            <a:off x="70917" y="5953485"/>
            <a:ext cx="74992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 dirty="0" smtClean="0">
                <a:hlinkClick r:id="rId4"/>
              </a:rPr>
              <a:t>Quelle: http</a:t>
            </a:r>
            <a:r>
              <a:rPr lang="de-CH" sz="1400" dirty="0">
                <a:hlinkClick r:id="rId4"/>
              </a:rPr>
              <a:t>://www.businessweek.com/magazine/correlation-or-causation-12012011-gfx.html</a:t>
            </a:r>
            <a:endParaRPr lang="de-CH" sz="1400" dirty="0"/>
          </a:p>
        </p:txBody>
      </p:sp>
      <p:grpSp>
        <p:nvGrpSpPr>
          <p:cNvPr id="18" name="Group 17"/>
          <p:cNvGrpSpPr/>
          <p:nvPr/>
        </p:nvGrpSpPr>
        <p:grpSpPr>
          <a:xfrm>
            <a:off x="7621320" y="880639"/>
            <a:ext cx="1198830" cy="452150"/>
            <a:chOff x="1351873" y="3895172"/>
            <a:chExt cx="1198830" cy="452150"/>
          </a:xfrm>
        </p:grpSpPr>
        <p:sp>
          <p:nvSpPr>
            <p:cNvPr id="19" name="Oval 18"/>
            <p:cNvSpPr/>
            <p:nvPr/>
          </p:nvSpPr>
          <p:spPr>
            <a:xfrm>
              <a:off x="1461330" y="3895172"/>
              <a:ext cx="119641" cy="11109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20" name="Oval 19"/>
            <p:cNvSpPr/>
            <p:nvPr/>
          </p:nvSpPr>
          <p:spPr>
            <a:xfrm>
              <a:off x="2321605" y="3895172"/>
              <a:ext cx="119641" cy="11109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351873" y="3977990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dirty="0" smtClean="0"/>
                <a:t>A</a:t>
              </a:r>
              <a:endParaRPr lang="de-CH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212149" y="3950720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dirty="0"/>
                <a:t>B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523660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48"/>
    </mc:Choice>
    <mc:Fallback xmlns="">
      <p:transition advTm="34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0.1|0.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6.4|1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0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5.6"/>
</p:tagLst>
</file>

<file path=ppt/theme/theme1.xml><?xml version="1.0" encoding="utf-8"?>
<a:theme xmlns:a="http://schemas.openxmlformats.org/drawingml/2006/main" name="Folienmaster ETH Zuerich">
  <a:themeElements>
    <a:clrScheme name="ETH Zuerich - Externe Kommunikation">
      <a:dk1>
        <a:sysClr val="windowText" lastClr="000000"/>
      </a:dk1>
      <a:lt1>
        <a:sysClr val="window" lastClr="FFFFFF"/>
      </a:lt1>
      <a:dk2>
        <a:srgbClr val="1269B0"/>
      </a:dk2>
      <a:lt2>
        <a:srgbClr val="1F407A"/>
      </a:lt2>
      <a:accent1>
        <a:srgbClr val="72791C"/>
      </a:accent1>
      <a:accent2>
        <a:srgbClr val="91056A"/>
      </a:accent2>
      <a:accent3>
        <a:srgbClr val="6F6F64"/>
      </a:accent3>
      <a:accent4>
        <a:srgbClr val="A8322D"/>
      </a:accent4>
      <a:accent5>
        <a:srgbClr val="007A96"/>
      </a:accent5>
      <a:accent6>
        <a:srgbClr val="956013"/>
      </a:accent6>
      <a:hlink>
        <a:srgbClr val="1269B0"/>
      </a:hlink>
      <a:folHlink>
        <a:srgbClr val="8CB63C"/>
      </a:folHlink>
    </a:clrScheme>
    <a:fontScheme name="ETH Züric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tx1"/>
          </a:solidFill>
          <a:headEnd type="none" w="med" len="med"/>
          <a:tailEnd type="triangl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1661</Words>
  <Application>Microsoft Office PowerPoint</Application>
  <PresentationFormat>On-screen Show (4:3)</PresentationFormat>
  <Paragraphs>492</Paragraphs>
  <Slides>71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71</vt:i4>
      </vt:variant>
    </vt:vector>
  </HeadingPairs>
  <TitlesOfParts>
    <vt:vector size="76" baseType="lpstr">
      <vt:lpstr>Arial</vt:lpstr>
      <vt:lpstr>Calibri</vt:lpstr>
      <vt:lpstr>Cambria Math</vt:lpstr>
      <vt:lpstr>Wingdings</vt:lpstr>
      <vt:lpstr>Folienmaster ETH Zuerich</vt:lpstr>
      <vt:lpstr>Von Ursache und Wirkung</vt:lpstr>
      <vt:lpstr>Überblick</vt:lpstr>
      <vt:lpstr>Aus Zeitgründen…</vt:lpstr>
      <vt:lpstr>Aus Zeitgründen…</vt:lpstr>
      <vt:lpstr>Ursache und Wirkung</vt:lpstr>
      <vt:lpstr>Ursache und Wirkung</vt:lpstr>
      <vt:lpstr>PowerPoint Presentation</vt:lpstr>
      <vt:lpstr>Korrelation und Kausalität - Denkmuster</vt:lpstr>
      <vt:lpstr>Facebook verursacht Schuldenkrise.</vt:lpstr>
      <vt:lpstr>Wer sich gegen Polio impfen lässt, hat ein geringeres Risiko für Polio.</vt:lpstr>
      <vt:lpstr>Wer sich einen Mercedes kauft, wird reich.</vt:lpstr>
      <vt:lpstr>Schokolade macht Nobelpreisträger.</vt:lpstr>
      <vt:lpstr>Notaufnahmen bringen Patienten um.</vt:lpstr>
      <vt:lpstr>Mehr «Spurious Correlation»</vt:lpstr>
      <vt:lpstr>Fazit</vt:lpstr>
      <vt:lpstr>Überblick</vt:lpstr>
      <vt:lpstr>Prinzipien für gutes experimentelles Design</vt:lpstr>
      <vt:lpstr>Bsp: Wie findet man Kausalzusammenhänge?</vt:lpstr>
      <vt:lpstr>Kausaleffekt finden</vt:lpstr>
      <vt:lpstr>Kausaleffekt finden</vt:lpstr>
      <vt:lpstr>Kausaleffekt finden</vt:lpstr>
      <vt:lpstr>Kausaleffekt finden</vt:lpstr>
      <vt:lpstr>Kausaleffekt finden</vt:lpstr>
      <vt:lpstr>Kausaleffekt finden</vt:lpstr>
      <vt:lpstr>Kausaleffekt finden</vt:lpstr>
      <vt:lpstr>Kausaleffekt finden</vt:lpstr>
      <vt:lpstr>Kausaleffekt finden</vt:lpstr>
      <vt:lpstr>Kausaleffekt finden</vt:lpstr>
      <vt:lpstr>Kausaleffekt finden</vt:lpstr>
      <vt:lpstr>Kausaleffekt finden</vt:lpstr>
      <vt:lpstr>Kausaleffekt finden</vt:lpstr>
      <vt:lpstr>Manchmal sind randomisierte, kontrollierte Experimente nicht machbar</vt:lpstr>
      <vt:lpstr>Falls Experiment nicht machbar…</vt:lpstr>
      <vt:lpstr>… mache Beobachtungen.</vt:lpstr>
      <vt:lpstr>… mache Beobachtungen.</vt:lpstr>
      <vt:lpstr>… mache Beobachtungen.</vt:lpstr>
      <vt:lpstr>… mache Beobachtungen.</vt:lpstr>
      <vt:lpstr>… mache Beobachtungen.</vt:lpstr>
      <vt:lpstr>… mache Beobachtungen.</vt:lpstr>
      <vt:lpstr>Besser: Vergleiche Bauern, die in möglichst vielen Punkten übereinstimmen.</vt:lpstr>
      <vt:lpstr>Aber: Wir können nie sicher sein, dass es nicht doch noch irgendwelche relevanten Unterschiede zwischen den Gruppen gibt. </vt:lpstr>
      <vt:lpstr>Zusammenfassung</vt:lpstr>
      <vt:lpstr>RCTs in der Praxis</vt:lpstr>
      <vt:lpstr>Beispiel: Polio</vt:lpstr>
      <vt:lpstr>Anfang 20. Jh.: Polio-Epidemie in Entwicklungsländern</vt:lpstr>
      <vt:lpstr>1954: Impfstoff ?</vt:lpstr>
      <vt:lpstr>Ist Impfstoff wirksam ?</vt:lpstr>
      <vt:lpstr>Welche Kontrollgruppe ?</vt:lpstr>
      <vt:lpstr>Welche Kontrollgruppe ?</vt:lpstr>
      <vt:lpstr>Doppelblind</vt:lpstr>
      <vt:lpstr>Replikate:  Das grösste medizinische Experiment aller Zeiten</vt:lpstr>
      <vt:lpstr>Replikate:  Das grösste medizinische Experiment aller Zeiten</vt:lpstr>
      <vt:lpstr>Polio nach 1954</vt:lpstr>
      <vt:lpstr>Stay tuned…</vt:lpstr>
      <vt:lpstr>RCTs in der Entwicklungshilfe</vt:lpstr>
      <vt:lpstr>Überblick</vt:lpstr>
      <vt:lpstr>Klassenzimmerexperiment: Rechentest</vt:lpstr>
      <vt:lpstr>Instruktionen</vt:lpstr>
      <vt:lpstr>Test</vt:lpstr>
      <vt:lpstr>Test</vt:lpstr>
      <vt:lpstr>Hintergrund:  Ist Schnellrechenmethode wirksam ?</vt:lpstr>
      <vt:lpstr>Rückblick: Handelt es sich um ein RCT ?</vt:lpstr>
      <vt:lpstr>Auswertung</vt:lpstr>
      <vt:lpstr>Ein Punkt pro richtig gelöster Aufgabe: Schreiben Sie Gesamtpunktzahl auf Blatt</vt:lpstr>
      <vt:lpstr>Auswertung: </vt:lpstr>
      <vt:lpstr>Wie fasst man das Ergebnis zusammen: Themen der Statistik zu besprechen</vt:lpstr>
      <vt:lpstr>Arbeiten mit dem Computer</vt:lpstr>
      <vt:lpstr>Permutationstest</vt:lpstr>
      <vt:lpstr>Interpretation</vt:lpstr>
      <vt:lpstr>Zusammenfassung</vt:lpstr>
      <vt:lpstr>Passende Gelegenheiten zu dem Thema: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kalisch</dc:creator>
  <cp:lastModifiedBy>Kalisch  Markus</cp:lastModifiedBy>
  <cp:revision>396</cp:revision>
  <cp:lastPrinted>2014-11-12T08:18:14Z</cp:lastPrinted>
  <dcterms:created xsi:type="dcterms:W3CDTF">2014-06-03T05:47:57Z</dcterms:created>
  <dcterms:modified xsi:type="dcterms:W3CDTF">2016-09-07T11:57:01Z</dcterms:modified>
</cp:coreProperties>
</file>