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3"/>
  </p:notesMasterIdLst>
  <p:handoutMasterIdLst>
    <p:handoutMasterId r:id="rId54"/>
  </p:handoutMasterIdLst>
  <p:sldIdLst>
    <p:sldId id="767" r:id="rId2"/>
    <p:sldId id="768" r:id="rId3"/>
    <p:sldId id="769" r:id="rId4"/>
    <p:sldId id="770" r:id="rId5"/>
    <p:sldId id="771" r:id="rId6"/>
    <p:sldId id="772" r:id="rId7"/>
    <p:sldId id="773" r:id="rId8"/>
    <p:sldId id="774" r:id="rId9"/>
    <p:sldId id="775" r:id="rId10"/>
    <p:sldId id="776" r:id="rId11"/>
    <p:sldId id="777" r:id="rId12"/>
    <p:sldId id="778" r:id="rId13"/>
    <p:sldId id="779" r:id="rId14"/>
    <p:sldId id="780" r:id="rId15"/>
    <p:sldId id="781" r:id="rId16"/>
    <p:sldId id="782" r:id="rId17"/>
    <p:sldId id="784" r:id="rId18"/>
    <p:sldId id="785" r:id="rId19"/>
    <p:sldId id="786" r:id="rId20"/>
    <p:sldId id="783" r:id="rId21"/>
    <p:sldId id="788" r:id="rId22"/>
    <p:sldId id="789" r:id="rId23"/>
    <p:sldId id="790" r:id="rId24"/>
    <p:sldId id="791" r:id="rId25"/>
    <p:sldId id="792" r:id="rId26"/>
    <p:sldId id="793" r:id="rId27"/>
    <p:sldId id="794" r:id="rId28"/>
    <p:sldId id="795" r:id="rId29"/>
    <p:sldId id="797" r:id="rId30"/>
    <p:sldId id="798" r:id="rId31"/>
    <p:sldId id="800" r:id="rId32"/>
    <p:sldId id="802" r:id="rId33"/>
    <p:sldId id="804" r:id="rId34"/>
    <p:sldId id="803" r:id="rId35"/>
    <p:sldId id="805" r:id="rId36"/>
    <p:sldId id="806" r:id="rId37"/>
    <p:sldId id="813" r:id="rId38"/>
    <p:sldId id="807" r:id="rId39"/>
    <p:sldId id="812" r:id="rId40"/>
    <p:sldId id="810" r:id="rId41"/>
    <p:sldId id="814" r:id="rId42"/>
    <p:sldId id="811" r:id="rId43"/>
    <p:sldId id="823" r:id="rId44"/>
    <p:sldId id="815" r:id="rId45"/>
    <p:sldId id="816" r:id="rId46"/>
    <p:sldId id="817" r:id="rId47"/>
    <p:sldId id="818" r:id="rId48"/>
    <p:sldId id="822" r:id="rId49"/>
    <p:sldId id="824" r:id="rId50"/>
    <p:sldId id="820" r:id="rId51"/>
    <p:sldId id="821" r:id="rId52"/>
  </p:sldIdLst>
  <p:sldSz cx="9144000" cy="6858000" type="screen4x3"/>
  <p:notesSz cx="9928225" cy="6669088"/>
  <p:defaultTextStyle>
    <a:defPPr>
      <a:defRPr lang="de-CH"/>
    </a:defPPr>
    <a:lvl1pPr algn="l" rtl="0" eaLnBrk="0" fontAlgn="base" hangingPunct="0">
      <a:spcBef>
        <a:spcPct val="0"/>
      </a:spcBef>
      <a:spcAft>
        <a:spcPct val="0"/>
      </a:spcAft>
      <a:defRPr sz="2400" b="1"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pitchFamily="18" charset="0"/>
        <a:ea typeface="+mn-ea"/>
        <a:cs typeface="+mn-cs"/>
      </a:defRPr>
    </a:lvl5pPr>
    <a:lvl6pPr marL="2286000" algn="l" defTabSz="914400" rtl="0" eaLnBrk="1" latinLnBrk="0" hangingPunct="1">
      <a:defRPr sz="2400" b="1" kern="1200">
        <a:solidFill>
          <a:schemeClr val="tx1"/>
        </a:solidFill>
        <a:latin typeface="Times" pitchFamily="18" charset="0"/>
        <a:ea typeface="+mn-ea"/>
        <a:cs typeface="+mn-cs"/>
      </a:defRPr>
    </a:lvl6pPr>
    <a:lvl7pPr marL="2743200" algn="l" defTabSz="914400" rtl="0" eaLnBrk="1" latinLnBrk="0" hangingPunct="1">
      <a:defRPr sz="2400" b="1" kern="1200">
        <a:solidFill>
          <a:schemeClr val="tx1"/>
        </a:solidFill>
        <a:latin typeface="Times" pitchFamily="18" charset="0"/>
        <a:ea typeface="+mn-ea"/>
        <a:cs typeface="+mn-cs"/>
      </a:defRPr>
    </a:lvl7pPr>
    <a:lvl8pPr marL="3200400" algn="l" defTabSz="914400" rtl="0" eaLnBrk="1" latinLnBrk="0" hangingPunct="1">
      <a:defRPr sz="2400" b="1" kern="1200">
        <a:solidFill>
          <a:schemeClr val="tx1"/>
        </a:solidFill>
        <a:latin typeface="Times" pitchFamily="18" charset="0"/>
        <a:ea typeface="+mn-ea"/>
        <a:cs typeface="+mn-cs"/>
      </a:defRPr>
    </a:lvl8pPr>
    <a:lvl9pPr marL="3657600" algn="l" defTabSz="914400" rtl="0" eaLnBrk="1" latinLnBrk="0" hangingPunct="1">
      <a:defRPr sz="2400" b="1" kern="1200">
        <a:solidFill>
          <a:schemeClr val="tx1"/>
        </a:solidFill>
        <a:latin typeface="Times"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E2BB14"/>
    <a:srgbClr val="E3AD13"/>
    <a:srgbClr val="EEE2EB"/>
    <a:srgbClr val="D6ECEE"/>
    <a:srgbClr val="D51809"/>
    <a:srgbClr val="0066CC"/>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84" autoAdjust="0"/>
    <p:restoredTop sz="92922" autoAdjust="0"/>
  </p:normalViewPr>
  <p:slideViewPr>
    <p:cSldViewPr snapToGrid="0">
      <p:cViewPr varScale="1">
        <p:scale>
          <a:sx n="64" d="100"/>
          <a:sy n="64" d="100"/>
        </p:scale>
        <p:origin x="-147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1" y="0"/>
            <a:ext cx="4303005" cy="333668"/>
          </a:xfrm>
          <a:prstGeom prst="rect">
            <a:avLst/>
          </a:prstGeom>
          <a:noFill/>
          <a:ln w="9525">
            <a:noFill/>
            <a:miter lim="800000"/>
            <a:headEnd/>
            <a:tailEnd/>
          </a:ln>
          <a:effectLst/>
        </p:spPr>
        <p:txBody>
          <a:bodyPr vert="horz" wrap="square" lIns="90736" tIns="45368" rIns="90736" bIns="45368" numCol="1" anchor="t" anchorCtr="0" compatLnSpc="1">
            <a:prstTxWarp prst="textNoShape">
              <a:avLst/>
            </a:prstTxWarp>
          </a:bodyPr>
          <a:lstStyle>
            <a:lvl1pPr>
              <a:defRPr sz="1200" b="0"/>
            </a:lvl1pPr>
          </a:lstStyle>
          <a:p>
            <a:pPr>
              <a:defRPr/>
            </a:pPr>
            <a:endParaRPr lang="de-CH"/>
          </a:p>
        </p:txBody>
      </p:sp>
      <p:sp>
        <p:nvSpPr>
          <p:cNvPr id="9219" name="Rectangle 3"/>
          <p:cNvSpPr>
            <a:spLocks noGrp="1" noChangeArrowheads="1"/>
          </p:cNvSpPr>
          <p:nvPr>
            <p:ph type="dt" sz="quarter" idx="1"/>
          </p:nvPr>
        </p:nvSpPr>
        <p:spPr bwMode="auto">
          <a:xfrm>
            <a:off x="5625223" y="0"/>
            <a:ext cx="4303003" cy="333668"/>
          </a:xfrm>
          <a:prstGeom prst="rect">
            <a:avLst/>
          </a:prstGeom>
          <a:noFill/>
          <a:ln w="9525">
            <a:noFill/>
            <a:miter lim="800000"/>
            <a:headEnd/>
            <a:tailEnd/>
          </a:ln>
          <a:effectLst/>
        </p:spPr>
        <p:txBody>
          <a:bodyPr vert="horz" wrap="square" lIns="90736" tIns="45368" rIns="90736" bIns="45368" numCol="1" anchor="t" anchorCtr="0" compatLnSpc="1">
            <a:prstTxWarp prst="textNoShape">
              <a:avLst/>
            </a:prstTxWarp>
          </a:bodyPr>
          <a:lstStyle>
            <a:lvl1pPr algn="r">
              <a:defRPr sz="1200" b="0"/>
            </a:lvl1pPr>
          </a:lstStyle>
          <a:p>
            <a:pPr>
              <a:defRPr/>
            </a:pPr>
            <a:endParaRPr lang="de-CH"/>
          </a:p>
        </p:txBody>
      </p:sp>
      <p:sp>
        <p:nvSpPr>
          <p:cNvPr id="9220" name="Rectangle 4"/>
          <p:cNvSpPr>
            <a:spLocks noGrp="1" noChangeArrowheads="1"/>
          </p:cNvSpPr>
          <p:nvPr>
            <p:ph type="ftr" sz="quarter" idx="2"/>
          </p:nvPr>
        </p:nvSpPr>
        <p:spPr bwMode="auto">
          <a:xfrm>
            <a:off x="1" y="6335421"/>
            <a:ext cx="4303005" cy="333667"/>
          </a:xfrm>
          <a:prstGeom prst="rect">
            <a:avLst/>
          </a:prstGeom>
          <a:noFill/>
          <a:ln w="9525">
            <a:noFill/>
            <a:miter lim="800000"/>
            <a:headEnd/>
            <a:tailEnd/>
          </a:ln>
          <a:effectLst/>
        </p:spPr>
        <p:txBody>
          <a:bodyPr vert="horz" wrap="square" lIns="90736" tIns="45368" rIns="90736" bIns="45368" numCol="1" anchor="b" anchorCtr="0" compatLnSpc="1">
            <a:prstTxWarp prst="textNoShape">
              <a:avLst/>
            </a:prstTxWarp>
          </a:bodyPr>
          <a:lstStyle>
            <a:lvl1pPr>
              <a:defRPr sz="1200" b="0"/>
            </a:lvl1pPr>
          </a:lstStyle>
          <a:p>
            <a:pPr>
              <a:defRPr/>
            </a:pPr>
            <a:endParaRPr lang="de-CH"/>
          </a:p>
        </p:txBody>
      </p:sp>
      <p:sp>
        <p:nvSpPr>
          <p:cNvPr id="9221" name="Rectangle 5"/>
          <p:cNvSpPr>
            <a:spLocks noGrp="1" noChangeArrowheads="1"/>
          </p:cNvSpPr>
          <p:nvPr>
            <p:ph type="sldNum" sz="quarter" idx="3"/>
          </p:nvPr>
        </p:nvSpPr>
        <p:spPr bwMode="auto">
          <a:xfrm>
            <a:off x="5625223" y="6335421"/>
            <a:ext cx="4303003" cy="333667"/>
          </a:xfrm>
          <a:prstGeom prst="rect">
            <a:avLst/>
          </a:prstGeom>
          <a:noFill/>
          <a:ln w="9525">
            <a:noFill/>
            <a:miter lim="800000"/>
            <a:headEnd/>
            <a:tailEnd/>
          </a:ln>
          <a:effectLst/>
        </p:spPr>
        <p:txBody>
          <a:bodyPr vert="horz" wrap="square" lIns="90736" tIns="45368" rIns="90736" bIns="45368" numCol="1" anchor="b" anchorCtr="0" compatLnSpc="1">
            <a:prstTxWarp prst="textNoShape">
              <a:avLst/>
            </a:prstTxWarp>
          </a:bodyPr>
          <a:lstStyle>
            <a:lvl1pPr algn="r">
              <a:defRPr sz="1200" b="0"/>
            </a:lvl1pPr>
          </a:lstStyle>
          <a:p>
            <a:pPr>
              <a:defRPr/>
            </a:pPr>
            <a:fld id="{E4641613-D016-440D-AD30-BD8388C40485}" type="slidenum">
              <a:rPr lang="de-CH"/>
              <a:pPr>
                <a:defRPr/>
              </a:pPr>
              <a:t>‹Nr.›</a:t>
            </a:fld>
            <a:endParaRPr lang="de-CH"/>
          </a:p>
        </p:txBody>
      </p:sp>
    </p:spTree>
    <p:extLst>
      <p:ext uri="{BB962C8B-B14F-4D97-AF65-F5344CB8AC3E}">
        <p14:creationId xmlns:p14="http://schemas.microsoft.com/office/powerpoint/2010/main" val="1552519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0"/>
            <a:ext cx="4303005" cy="333668"/>
          </a:xfrm>
          <a:prstGeom prst="rect">
            <a:avLst/>
          </a:prstGeom>
          <a:noFill/>
          <a:ln w="9525">
            <a:noFill/>
            <a:miter lim="800000"/>
            <a:headEnd/>
            <a:tailEnd/>
          </a:ln>
          <a:effectLst/>
        </p:spPr>
        <p:txBody>
          <a:bodyPr vert="horz" wrap="square" lIns="90736" tIns="45368" rIns="90736" bIns="45368" numCol="1" anchor="t" anchorCtr="0" compatLnSpc="1">
            <a:prstTxWarp prst="textNoShape">
              <a:avLst/>
            </a:prstTxWarp>
          </a:bodyPr>
          <a:lstStyle>
            <a:lvl1pPr>
              <a:defRPr sz="1200" b="0"/>
            </a:lvl1pPr>
          </a:lstStyle>
          <a:p>
            <a:pPr>
              <a:defRPr/>
            </a:pPr>
            <a:endParaRPr lang="de-CH"/>
          </a:p>
        </p:txBody>
      </p:sp>
      <p:sp>
        <p:nvSpPr>
          <p:cNvPr id="8195" name="Rectangle 3"/>
          <p:cNvSpPr>
            <a:spLocks noGrp="1" noChangeArrowheads="1"/>
          </p:cNvSpPr>
          <p:nvPr>
            <p:ph type="dt" idx="1"/>
          </p:nvPr>
        </p:nvSpPr>
        <p:spPr bwMode="auto">
          <a:xfrm>
            <a:off x="5625223" y="0"/>
            <a:ext cx="4303003" cy="333668"/>
          </a:xfrm>
          <a:prstGeom prst="rect">
            <a:avLst/>
          </a:prstGeom>
          <a:noFill/>
          <a:ln w="9525">
            <a:noFill/>
            <a:miter lim="800000"/>
            <a:headEnd/>
            <a:tailEnd/>
          </a:ln>
          <a:effectLst/>
        </p:spPr>
        <p:txBody>
          <a:bodyPr vert="horz" wrap="square" lIns="90736" tIns="45368" rIns="90736" bIns="45368" numCol="1" anchor="t" anchorCtr="0" compatLnSpc="1">
            <a:prstTxWarp prst="textNoShape">
              <a:avLst/>
            </a:prstTxWarp>
          </a:bodyPr>
          <a:lstStyle>
            <a:lvl1pPr algn="r">
              <a:defRPr sz="1200" b="0"/>
            </a:lvl1pPr>
          </a:lstStyle>
          <a:p>
            <a:pPr>
              <a:defRPr/>
            </a:pPr>
            <a:endParaRPr lang="de-CH"/>
          </a:p>
        </p:txBody>
      </p:sp>
      <p:sp>
        <p:nvSpPr>
          <p:cNvPr id="44036" name="Rectangle 4"/>
          <p:cNvSpPr>
            <a:spLocks noGrp="1" noRot="1" noChangeAspect="1" noChangeArrowheads="1" noTextEdit="1"/>
          </p:cNvSpPr>
          <p:nvPr>
            <p:ph type="sldImg" idx="2"/>
          </p:nvPr>
        </p:nvSpPr>
        <p:spPr bwMode="auto">
          <a:xfrm>
            <a:off x="3297238" y="500063"/>
            <a:ext cx="3333750" cy="2500312"/>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1324538" y="3168244"/>
            <a:ext cx="7279152" cy="3000876"/>
          </a:xfrm>
          <a:prstGeom prst="rect">
            <a:avLst/>
          </a:prstGeom>
          <a:noFill/>
          <a:ln w="9525">
            <a:noFill/>
            <a:miter lim="800000"/>
            <a:headEnd/>
            <a:tailEnd/>
          </a:ln>
          <a:effectLst/>
        </p:spPr>
        <p:txBody>
          <a:bodyPr vert="horz" wrap="square" lIns="90736" tIns="45368" rIns="90736" bIns="45368" numCol="1" anchor="t" anchorCtr="0" compatLnSpc="1">
            <a:prstTxWarp prst="textNoShape">
              <a:avLst/>
            </a:prstTxWarp>
          </a:bodyPr>
          <a:lstStyle/>
          <a:p>
            <a:pPr lvl="0"/>
            <a:r>
              <a:rPr lang="de-CH" noProof="0" smtClean="0"/>
              <a:t>Mastertextformat bearbeiten</a:t>
            </a:r>
          </a:p>
          <a:p>
            <a:pPr lvl="1"/>
            <a:r>
              <a:rPr lang="de-CH" noProof="0" smtClean="0"/>
              <a:t>Zweite Ebene</a:t>
            </a:r>
          </a:p>
          <a:p>
            <a:pPr lvl="2"/>
            <a:r>
              <a:rPr lang="de-CH" noProof="0" smtClean="0"/>
              <a:t>Dritte Ebene</a:t>
            </a:r>
          </a:p>
          <a:p>
            <a:pPr lvl="3"/>
            <a:r>
              <a:rPr lang="de-CH" noProof="0" smtClean="0"/>
              <a:t>Vierte Ebene</a:t>
            </a:r>
          </a:p>
          <a:p>
            <a:pPr lvl="4"/>
            <a:r>
              <a:rPr lang="de-CH" noProof="0" smtClean="0"/>
              <a:t>Fünfte Ebene</a:t>
            </a:r>
          </a:p>
        </p:txBody>
      </p:sp>
      <p:sp>
        <p:nvSpPr>
          <p:cNvPr id="8198" name="Rectangle 6"/>
          <p:cNvSpPr>
            <a:spLocks noGrp="1" noChangeArrowheads="1"/>
          </p:cNvSpPr>
          <p:nvPr>
            <p:ph type="ftr" sz="quarter" idx="4"/>
          </p:nvPr>
        </p:nvSpPr>
        <p:spPr bwMode="auto">
          <a:xfrm>
            <a:off x="1" y="6335421"/>
            <a:ext cx="4303005" cy="333667"/>
          </a:xfrm>
          <a:prstGeom prst="rect">
            <a:avLst/>
          </a:prstGeom>
          <a:noFill/>
          <a:ln w="9525">
            <a:noFill/>
            <a:miter lim="800000"/>
            <a:headEnd/>
            <a:tailEnd/>
          </a:ln>
          <a:effectLst/>
        </p:spPr>
        <p:txBody>
          <a:bodyPr vert="horz" wrap="square" lIns="90736" tIns="45368" rIns="90736" bIns="45368" numCol="1" anchor="b" anchorCtr="0" compatLnSpc="1">
            <a:prstTxWarp prst="textNoShape">
              <a:avLst/>
            </a:prstTxWarp>
          </a:bodyPr>
          <a:lstStyle>
            <a:lvl1pPr>
              <a:defRPr sz="1200" b="0"/>
            </a:lvl1pPr>
          </a:lstStyle>
          <a:p>
            <a:pPr>
              <a:defRPr/>
            </a:pPr>
            <a:endParaRPr lang="de-CH"/>
          </a:p>
        </p:txBody>
      </p:sp>
      <p:sp>
        <p:nvSpPr>
          <p:cNvPr id="8199" name="Rectangle 7"/>
          <p:cNvSpPr>
            <a:spLocks noGrp="1" noChangeArrowheads="1"/>
          </p:cNvSpPr>
          <p:nvPr>
            <p:ph type="sldNum" sz="quarter" idx="5"/>
          </p:nvPr>
        </p:nvSpPr>
        <p:spPr bwMode="auto">
          <a:xfrm>
            <a:off x="5625223" y="6335421"/>
            <a:ext cx="4303003" cy="333667"/>
          </a:xfrm>
          <a:prstGeom prst="rect">
            <a:avLst/>
          </a:prstGeom>
          <a:noFill/>
          <a:ln w="9525">
            <a:noFill/>
            <a:miter lim="800000"/>
            <a:headEnd/>
            <a:tailEnd/>
          </a:ln>
          <a:effectLst/>
        </p:spPr>
        <p:txBody>
          <a:bodyPr vert="horz" wrap="square" lIns="90736" tIns="45368" rIns="90736" bIns="45368" numCol="1" anchor="b" anchorCtr="0" compatLnSpc="1">
            <a:prstTxWarp prst="textNoShape">
              <a:avLst/>
            </a:prstTxWarp>
          </a:bodyPr>
          <a:lstStyle>
            <a:lvl1pPr algn="r">
              <a:defRPr sz="1200" b="0"/>
            </a:lvl1pPr>
          </a:lstStyle>
          <a:p>
            <a:pPr>
              <a:defRPr/>
            </a:pPr>
            <a:fld id="{7710BEB8-9C20-43B8-BBF5-1FD5FC247285}" type="slidenum">
              <a:rPr lang="de-CH"/>
              <a:pPr>
                <a:defRPr/>
              </a:pPr>
              <a:t>‹Nr.›</a:t>
            </a:fld>
            <a:endParaRPr lang="de-CH"/>
          </a:p>
        </p:txBody>
      </p:sp>
    </p:spTree>
    <p:extLst>
      <p:ext uri="{BB962C8B-B14F-4D97-AF65-F5344CB8AC3E}">
        <p14:creationId xmlns:p14="http://schemas.microsoft.com/office/powerpoint/2010/main" val="40858438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86A02935-6032-408A-A32D-809A5AC8584C}" type="slidenum">
              <a:rPr lang="de-CH" smtClean="0"/>
              <a:pPr/>
              <a:t>1</a:t>
            </a:fld>
            <a:endParaRPr lang="de-CH"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86A02935-6032-408A-A32D-809A5AC8584C}" type="slidenum">
              <a:rPr lang="de-CH" smtClean="0"/>
              <a:pPr/>
              <a:t>21</a:t>
            </a:fld>
            <a:endParaRPr lang="de-CH"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86A02935-6032-408A-A32D-809A5AC8584C}" type="slidenum">
              <a:rPr lang="de-CH" smtClean="0"/>
              <a:pPr/>
              <a:t>33</a:t>
            </a:fld>
            <a:endParaRPr lang="de-CH"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6642100"/>
            <a:ext cx="9144000" cy="215900"/>
          </a:xfrm>
          <a:prstGeom prst="rect">
            <a:avLst/>
          </a:prstGeom>
          <a:gradFill rotWithShape="0">
            <a:gsLst>
              <a:gs pos="0">
                <a:srgbClr val="2A6AB3">
                  <a:gamma/>
                  <a:shade val="37647"/>
                  <a:invGamma/>
                </a:srgbClr>
              </a:gs>
              <a:gs pos="100000">
                <a:srgbClr val="2A6AB3"/>
              </a:gs>
            </a:gsLst>
            <a:lin ang="0" scaled="1"/>
          </a:gradFill>
          <a:ln w="9525">
            <a:noFill/>
            <a:miter lim="800000"/>
            <a:headEnd/>
            <a:tailEnd/>
          </a:ln>
          <a:effectLst/>
        </p:spPr>
        <p:txBody>
          <a:bodyPr wrap="none" anchor="ctr"/>
          <a:lstStyle/>
          <a:p>
            <a:pPr algn="ctr" eaLnBrk="1" hangingPunct="1">
              <a:spcBef>
                <a:spcPct val="20000"/>
              </a:spcBef>
              <a:buClr>
                <a:srgbClr val="52ADE7"/>
              </a:buClr>
              <a:buFont typeface="Wingdings" pitchFamily="2" charset="2"/>
              <a:buNone/>
              <a:defRPr/>
            </a:pPr>
            <a:endParaRPr lang="en-US" sz="3000" b="0">
              <a:latin typeface="Arial" charset="0"/>
            </a:endParaRPr>
          </a:p>
        </p:txBody>
      </p:sp>
      <p:sp>
        <p:nvSpPr>
          <p:cNvPr id="5" name="Rectangle 10"/>
          <p:cNvSpPr>
            <a:spLocks noChangeArrowheads="1"/>
          </p:cNvSpPr>
          <p:nvPr/>
        </p:nvSpPr>
        <p:spPr bwMode="auto">
          <a:xfrm>
            <a:off x="0" y="0"/>
            <a:ext cx="9144000" cy="215900"/>
          </a:xfrm>
          <a:prstGeom prst="rect">
            <a:avLst/>
          </a:prstGeom>
          <a:gradFill rotWithShape="0">
            <a:gsLst>
              <a:gs pos="0">
                <a:srgbClr val="2A6AB3"/>
              </a:gs>
              <a:gs pos="100000">
                <a:srgbClr val="2A6AB3">
                  <a:gamma/>
                  <a:shade val="45490"/>
                  <a:invGamma/>
                </a:srgbClr>
              </a:gs>
            </a:gsLst>
            <a:lin ang="0" scaled="1"/>
          </a:gradFill>
          <a:ln w="9525">
            <a:noFill/>
            <a:miter lim="800000"/>
            <a:headEnd/>
            <a:tailEnd/>
          </a:ln>
          <a:effectLst/>
        </p:spPr>
        <p:txBody>
          <a:bodyPr wrap="none" anchor="ctr"/>
          <a:lstStyle/>
          <a:p>
            <a:pPr>
              <a:defRPr/>
            </a:pPr>
            <a:endParaRPr lang="de-CH"/>
          </a:p>
        </p:txBody>
      </p:sp>
      <p:pic>
        <p:nvPicPr>
          <p:cNvPr id="6" name="Picture 24" descr="Logo_ETH"/>
          <p:cNvPicPr>
            <a:picLocks noChangeAspect="1" noChangeArrowheads="1"/>
          </p:cNvPicPr>
          <p:nvPr/>
        </p:nvPicPr>
        <p:blipFill>
          <a:blip r:embed="rId2" cstate="print"/>
          <a:srcRect/>
          <a:stretch>
            <a:fillRect/>
          </a:stretch>
        </p:blipFill>
        <p:spPr bwMode="auto">
          <a:xfrm>
            <a:off x="539750" y="404813"/>
            <a:ext cx="1714500" cy="438150"/>
          </a:xfrm>
          <a:prstGeom prst="rect">
            <a:avLst/>
          </a:prstGeom>
          <a:noFill/>
          <a:ln w="9525">
            <a:noFill/>
            <a:miter lim="800000"/>
            <a:headEnd/>
            <a:tailEnd/>
          </a:ln>
        </p:spPr>
      </p:pic>
      <p:pic>
        <p:nvPicPr>
          <p:cNvPr id="7" name="Picture 28"/>
          <p:cNvPicPr>
            <a:picLocks noChangeAspect="1" noChangeArrowheads="1"/>
          </p:cNvPicPr>
          <p:nvPr/>
        </p:nvPicPr>
        <p:blipFill>
          <a:blip r:embed="rId3" cstate="print"/>
          <a:srcRect/>
          <a:stretch>
            <a:fillRect/>
          </a:stretch>
        </p:blipFill>
        <p:spPr bwMode="auto">
          <a:xfrm>
            <a:off x="0" y="4127500"/>
            <a:ext cx="9144000" cy="2513013"/>
          </a:xfrm>
          <a:prstGeom prst="rect">
            <a:avLst/>
          </a:prstGeom>
          <a:noFill/>
          <a:ln w="9525">
            <a:noFill/>
            <a:miter lim="800000"/>
            <a:headEnd/>
            <a:tailEnd/>
          </a:ln>
        </p:spPr>
      </p:pic>
      <p:sp>
        <p:nvSpPr>
          <p:cNvPr id="4103" name="Rectangle 7"/>
          <p:cNvSpPr>
            <a:spLocks noGrp="1" noChangeArrowheads="1"/>
          </p:cNvSpPr>
          <p:nvPr>
            <p:ph type="ctrTitle"/>
          </p:nvPr>
        </p:nvSpPr>
        <p:spPr>
          <a:xfrm>
            <a:off x="533400" y="1371600"/>
            <a:ext cx="8077200" cy="1066800"/>
          </a:xfrm>
        </p:spPr>
        <p:txBody>
          <a:bodyPr/>
          <a:lstStyle>
            <a:lvl1pPr>
              <a:defRPr/>
            </a:lvl1pPr>
          </a:lstStyle>
          <a:p>
            <a:r>
              <a:rPr lang="de-CH"/>
              <a:t>Mastertitelformat bearbeiten</a:t>
            </a:r>
          </a:p>
        </p:txBody>
      </p:sp>
      <p:sp>
        <p:nvSpPr>
          <p:cNvPr id="4104" name="Rectangle 8"/>
          <p:cNvSpPr>
            <a:spLocks noGrp="1" noChangeArrowheads="1"/>
          </p:cNvSpPr>
          <p:nvPr>
            <p:ph type="subTitle" idx="1"/>
          </p:nvPr>
        </p:nvSpPr>
        <p:spPr>
          <a:xfrm>
            <a:off x="533400" y="2438400"/>
            <a:ext cx="8077200" cy="1295400"/>
          </a:xfrm>
        </p:spPr>
        <p:txBody>
          <a:bodyPr/>
          <a:lstStyle>
            <a:lvl1pPr marL="0" indent="0">
              <a:buFont typeface="Wingdings" pitchFamily="2" charset="2"/>
              <a:buNone/>
              <a:defRPr sz="2200"/>
            </a:lvl1pPr>
          </a:lstStyle>
          <a:p>
            <a:r>
              <a:rPr lang="de-CH"/>
              <a:t>Master-Untertitelformat bearbeiten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Rectangle 24"/>
          <p:cNvSpPr>
            <a:spLocks noGrp="1" noChangeArrowheads="1"/>
          </p:cNvSpPr>
          <p:nvPr>
            <p:ph type="sldNum" sz="quarter" idx="10"/>
          </p:nvPr>
        </p:nvSpPr>
        <p:spPr>
          <a:ln/>
        </p:spPr>
        <p:txBody>
          <a:bodyPr/>
          <a:lstStyle>
            <a:lvl1pPr>
              <a:defRPr/>
            </a:lvl1pPr>
          </a:lstStyle>
          <a:p>
            <a:pPr>
              <a:defRPr/>
            </a:pPr>
            <a:fld id="{2B1E93B7-98C1-4235-A27E-4AD6A67D19C5}" type="slidenum">
              <a:rPr lang="de-CH"/>
              <a:pPr>
                <a:defRPr/>
              </a:pPr>
              <a:t>‹Nr.›</a:t>
            </a:fld>
            <a:endParaRPr lang="de-CH"/>
          </a:p>
          <a:p>
            <a:pPr>
              <a:defRPr/>
            </a:pPr>
            <a:endParaRPr lang="de-CH"/>
          </a:p>
        </p:txBody>
      </p:sp>
      <p:sp>
        <p:nvSpPr>
          <p:cNvPr id="5" name="Rectangle 37"/>
          <p:cNvSpPr>
            <a:spLocks noGrp="1" noChangeArrowheads="1"/>
          </p:cNvSpPr>
          <p:nvPr>
            <p:ph type="dt" sz="half" idx="11"/>
          </p:nvPr>
        </p:nvSpPr>
        <p:spPr>
          <a:ln/>
        </p:spPr>
        <p:txBody>
          <a:bodyPr/>
          <a:lstStyle>
            <a:lvl1pPr>
              <a:defRPr/>
            </a:lvl1pPr>
          </a:lstStyle>
          <a:p>
            <a:pPr>
              <a:defRPr/>
            </a:pPr>
            <a:fld id="{93268877-D659-4DDF-A68C-77CEAE6E04D3}" type="datetime1">
              <a:rPr lang="de-DE"/>
              <a:pPr>
                <a:defRPr/>
              </a:pPr>
              <a:t>09.09.2015</a:t>
            </a:fld>
            <a:r>
              <a:rPr lang="de-CH"/>
              <a:t>11.6.07</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78600" y="1143000"/>
            <a:ext cx="2019300" cy="5257800"/>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519113" y="1143000"/>
            <a:ext cx="5907087" cy="52578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Rectangle 24"/>
          <p:cNvSpPr>
            <a:spLocks noGrp="1" noChangeArrowheads="1"/>
          </p:cNvSpPr>
          <p:nvPr>
            <p:ph type="sldNum" sz="quarter" idx="10"/>
          </p:nvPr>
        </p:nvSpPr>
        <p:spPr>
          <a:ln/>
        </p:spPr>
        <p:txBody>
          <a:bodyPr/>
          <a:lstStyle>
            <a:lvl1pPr>
              <a:defRPr/>
            </a:lvl1pPr>
          </a:lstStyle>
          <a:p>
            <a:pPr>
              <a:defRPr/>
            </a:pPr>
            <a:fld id="{E6A6812C-843F-4DA7-8B4F-5E82FE12DB30}" type="slidenum">
              <a:rPr lang="de-CH"/>
              <a:pPr>
                <a:defRPr/>
              </a:pPr>
              <a:t>‹Nr.›</a:t>
            </a:fld>
            <a:endParaRPr lang="de-CH"/>
          </a:p>
          <a:p>
            <a:pPr>
              <a:defRPr/>
            </a:pPr>
            <a:endParaRPr lang="de-CH"/>
          </a:p>
        </p:txBody>
      </p:sp>
      <p:sp>
        <p:nvSpPr>
          <p:cNvPr id="5" name="Rectangle 37"/>
          <p:cNvSpPr>
            <a:spLocks noGrp="1" noChangeArrowheads="1"/>
          </p:cNvSpPr>
          <p:nvPr>
            <p:ph type="dt" sz="half" idx="11"/>
          </p:nvPr>
        </p:nvSpPr>
        <p:spPr>
          <a:ln/>
        </p:spPr>
        <p:txBody>
          <a:bodyPr/>
          <a:lstStyle>
            <a:lvl1pPr>
              <a:defRPr/>
            </a:lvl1pPr>
          </a:lstStyle>
          <a:p>
            <a:pPr>
              <a:defRPr/>
            </a:pPr>
            <a:fld id="{37B52882-5378-418E-B3F3-92EF5C9B3A79}" type="datetime1">
              <a:rPr lang="de-DE"/>
              <a:pPr>
                <a:defRPr/>
              </a:pPr>
              <a:t>09.09.2015</a:t>
            </a:fld>
            <a:r>
              <a:rPr lang="de-CH"/>
              <a:t>11.6.07</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519113" y="1143000"/>
            <a:ext cx="8077200" cy="1143000"/>
          </a:xfr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536575" y="2362200"/>
            <a:ext cx="8061325" cy="4038600"/>
          </a:xfrm>
        </p:spPr>
        <p:txBody>
          <a:bodyPr/>
          <a:lstStyle/>
          <a:p>
            <a:pPr lvl="0"/>
            <a:endParaRPr lang="de-DE" noProof="0"/>
          </a:p>
        </p:txBody>
      </p:sp>
      <p:sp>
        <p:nvSpPr>
          <p:cNvPr id="4" name="Rectangle 24"/>
          <p:cNvSpPr>
            <a:spLocks noGrp="1" noChangeArrowheads="1"/>
          </p:cNvSpPr>
          <p:nvPr>
            <p:ph type="sldNum" sz="quarter" idx="10"/>
          </p:nvPr>
        </p:nvSpPr>
        <p:spPr>
          <a:ln/>
        </p:spPr>
        <p:txBody>
          <a:bodyPr/>
          <a:lstStyle>
            <a:lvl1pPr>
              <a:defRPr/>
            </a:lvl1pPr>
          </a:lstStyle>
          <a:p>
            <a:pPr>
              <a:defRPr/>
            </a:pPr>
            <a:fld id="{3CF21F86-1109-4BFA-9C91-392D35DD8480}" type="slidenum">
              <a:rPr lang="de-CH"/>
              <a:pPr>
                <a:defRPr/>
              </a:pPr>
              <a:t>‹Nr.›</a:t>
            </a:fld>
            <a:endParaRPr lang="de-CH"/>
          </a:p>
          <a:p>
            <a:pPr>
              <a:defRPr/>
            </a:pPr>
            <a:endParaRPr lang="de-CH"/>
          </a:p>
        </p:txBody>
      </p:sp>
      <p:sp>
        <p:nvSpPr>
          <p:cNvPr id="5" name="Rectangle 37"/>
          <p:cNvSpPr>
            <a:spLocks noGrp="1" noChangeArrowheads="1"/>
          </p:cNvSpPr>
          <p:nvPr>
            <p:ph type="dt" sz="half" idx="11"/>
          </p:nvPr>
        </p:nvSpPr>
        <p:spPr>
          <a:ln/>
        </p:spPr>
        <p:txBody>
          <a:bodyPr/>
          <a:lstStyle>
            <a:lvl1pPr>
              <a:defRPr/>
            </a:lvl1pPr>
          </a:lstStyle>
          <a:p>
            <a:pPr>
              <a:defRPr/>
            </a:pPr>
            <a:fld id="{4C2C9125-430C-43CF-A2BA-219911B725AF}" type="datetime1">
              <a:rPr lang="de-DE"/>
              <a:pPr>
                <a:defRPr/>
              </a:pPr>
              <a:t>09.09.2015</a:t>
            </a:fld>
            <a:r>
              <a:rPr lang="de-CH"/>
              <a:t>11.6.07</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Rectangle 24"/>
          <p:cNvSpPr>
            <a:spLocks noGrp="1" noChangeArrowheads="1"/>
          </p:cNvSpPr>
          <p:nvPr>
            <p:ph type="sldNum" sz="quarter" idx="10"/>
          </p:nvPr>
        </p:nvSpPr>
        <p:spPr>
          <a:ln/>
        </p:spPr>
        <p:txBody>
          <a:bodyPr/>
          <a:lstStyle>
            <a:lvl1pPr>
              <a:defRPr/>
            </a:lvl1pPr>
          </a:lstStyle>
          <a:p>
            <a:pPr>
              <a:defRPr/>
            </a:pPr>
            <a:fld id="{D524D61E-4AC7-49B9-8A99-6431F8681DF4}" type="slidenum">
              <a:rPr lang="de-CH"/>
              <a:pPr>
                <a:defRPr/>
              </a:pPr>
              <a:t>‹Nr.›</a:t>
            </a:fld>
            <a:endParaRPr lang="de-CH"/>
          </a:p>
          <a:p>
            <a:pPr>
              <a:defRPr/>
            </a:pPr>
            <a:endParaRPr lang="de-CH"/>
          </a:p>
        </p:txBody>
      </p:sp>
      <p:sp>
        <p:nvSpPr>
          <p:cNvPr id="5" name="Rectangle 37"/>
          <p:cNvSpPr>
            <a:spLocks noGrp="1" noChangeArrowheads="1"/>
          </p:cNvSpPr>
          <p:nvPr>
            <p:ph type="dt" sz="half" idx="11"/>
          </p:nvPr>
        </p:nvSpPr>
        <p:spPr>
          <a:ln/>
        </p:spPr>
        <p:txBody>
          <a:bodyPr/>
          <a:lstStyle>
            <a:lvl1pPr>
              <a:defRPr/>
            </a:lvl1pPr>
          </a:lstStyle>
          <a:p>
            <a:pPr>
              <a:defRPr/>
            </a:pPr>
            <a:fld id="{98DCFEF6-EA98-4EEB-B9C6-A4EB136A144F}" type="datetime1">
              <a:rPr lang="de-DE"/>
              <a:pPr>
                <a:defRPr/>
              </a:pPr>
              <a:t>09.09.2015</a:t>
            </a:fld>
            <a:r>
              <a:rPr lang="de-CH"/>
              <a:t>11.6.07</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24"/>
          <p:cNvSpPr>
            <a:spLocks noGrp="1" noChangeArrowheads="1"/>
          </p:cNvSpPr>
          <p:nvPr>
            <p:ph type="sldNum" sz="quarter" idx="10"/>
          </p:nvPr>
        </p:nvSpPr>
        <p:spPr>
          <a:ln/>
        </p:spPr>
        <p:txBody>
          <a:bodyPr/>
          <a:lstStyle>
            <a:lvl1pPr>
              <a:defRPr/>
            </a:lvl1pPr>
          </a:lstStyle>
          <a:p>
            <a:pPr>
              <a:defRPr/>
            </a:pPr>
            <a:fld id="{805091D3-3260-448E-91C6-5612C3DAF7BC}" type="slidenum">
              <a:rPr lang="de-CH"/>
              <a:pPr>
                <a:defRPr/>
              </a:pPr>
              <a:t>‹Nr.›</a:t>
            </a:fld>
            <a:endParaRPr lang="de-CH"/>
          </a:p>
          <a:p>
            <a:pPr>
              <a:defRPr/>
            </a:pPr>
            <a:endParaRPr lang="de-CH"/>
          </a:p>
        </p:txBody>
      </p:sp>
      <p:sp>
        <p:nvSpPr>
          <p:cNvPr id="5" name="Rectangle 37"/>
          <p:cNvSpPr>
            <a:spLocks noGrp="1" noChangeArrowheads="1"/>
          </p:cNvSpPr>
          <p:nvPr>
            <p:ph type="dt" sz="half" idx="11"/>
          </p:nvPr>
        </p:nvSpPr>
        <p:spPr>
          <a:ln/>
        </p:spPr>
        <p:txBody>
          <a:bodyPr/>
          <a:lstStyle>
            <a:lvl1pPr>
              <a:defRPr/>
            </a:lvl1pPr>
          </a:lstStyle>
          <a:p>
            <a:pPr>
              <a:defRPr/>
            </a:pPr>
            <a:fld id="{E1DCCFAF-3C4C-45D1-A934-980CA7223F4F}" type="datetime1">
              <a:rPr lang="de-DE"/>
              <a:pPr>
                <a:defRPr/>
              </a:pPr>
              <a:t>09.09.2015</a:t>
            </a:fld>
            <a:r>
              <a:rPr lang="de-CH"/>
              <a:t>11.6.07</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536575" y="2362200"/>
            <a:ext cx="3954463"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3438" y="2362200"/>
            <a:ext cx="3954462"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Rectangle 24"/>
          <p:cNvSpPr>
            <a:spLocks noGrp="1" noChangeArrowheads="1"/>
          </p:cNvSpPr>
          <p:nvPr>
            <p:ph type="sldNum" sz="quarter" idx="10"/>
          </p:nvPr>
        </p:nvSpPr>
        <p:spPr>
          <a:ln/>
        </p:spPr>
        <p:txBody>
          <a:bodyPr/>
          <a:lstStyle>
            <a:lvl1pPr>
              <a:defRPr/>
            </a:lvl1pPr>
          </a:lstStyle>
          <a:p>
            <a:pPr>
              <a:defRPr/>
            </a:pPr>
            <a:fld id="{E12B6B2E-82E2-4453-8EB4-64347985CC05}" type="slidenum">
              <a:rPr lang="de-CH"/>
              <a:pPr>
                <a:defRPr/>
              </a:pPr>
              <a:t>‹Nr.›</a:t>
            </a:fld>
            <a:endParaRPr lang="de-CH"/>
          </a:p>
          <a:p>
            <a:pPr>
              <a:defRPr/>
            </a:pPr>
            <a:endParaRPr lang="de-CH"/>
          </a:p>
        </p:txBody>
      </p:sp>
      <p:sp>
        <p:nvSpPr>
          <p:cNvPr id="6" name="Rectangle 37"/>
          <p:cNvSpPr>
            <a:spLocks noGrp="1" noChangeArrowheads="1"/>
          </p:cNvSpPr>
          <p:nvPr>
            <p:ph type="dt" sz="half" idx="11"/>
          </p:nvPr>
        </p:nvSpPr>
        <p:spPr>
          <a:ln/>
        </p:spPr>
        <p:txBody>
          <a:bodyPr/>
          <a:lstStyle>
            <a:lvl1pPr>
              <a:defRPr/>
            </a:lvl1pPr>
          </a:lstStyle>
          <a:p>
            <a:pPr>
              <a:defRPr/>
            </a:pPr>
            <a:fld id="{19F3ADE4-65DF-4F6F-884B-557A09350846}" type="datetime1">
              <a:rPr lang="de-DE"/>
              <a:pPr>
                <a:defRPr/>
              </a:pPr>
              <a:t>09.09.2015</a:t>
            </a:fld>
            <a:r>
              <a:rPr lang="de-CH"/>
              <a:t>11.6.07</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Rectangle 24"/>
          <p:cNvSpPr>
            <a:spLocks noGrp="1" noChangeArrowheads="1"/>
          </p:cNvSpPr>
          <p:nvPr>
            <p:ph type="sldNum" sz="quarter" idx="10"/>
          </p:nvPr>
        </p:nvSpPr>
        <p:spPr>
          <a:ln/>
        </p:spPr>
        <p:txBody>
          <a:bodyPr/>
          <a:lstStyle>
            <a:lvl1pPr>
              <a:defRPr/>
            </a:lvl1pPr>
          </a:lstStyle>
          <a:p>
            <a:pPr>
              <a:defRPr/>
            </a:pPr>
            <a:fld id="{DC3903D6-2C77-4208-B1CA-2149EB6E08A4}" type="slidenum">
              <a:rPr lang="de-CH"/>
              <a:pPr>
                <a:defRPr/>
              </a:pPr>
              <a:t>‹Nr.›</a:t>
            </a:fld>
            <a:endParaRPr lang="de-CH"/>
          </a:p>
          <a:p>
            <a:pPr>
              <a:defRPr/>
            </a:pPr>
            <a:endParaRPr lang="de-CH"/>
          </a:p>
        </p:txBody>
      </p:sp>
      <p:sp>
        <p:nvSpPr>
          <p:cNvPr id="8" name="Rectangle 37"/>
          <p:cNvSpPr>
            <a:spLocks noGrp="1" noChangeArrowheads="1"/>
          </p:cNvSpPr>
          <p:nvPr>
            <p:ph type="dt" sz="half" idx="11"/>
          </p:nvPr>
        </p:nvSpPr>
        <p:spPr>
          <a:ln/>
        </p:spPr>
        <p:txBody>
          <a:bodyPr/>
          <a:lstStyle>
            <a:lvl1pPr>
              <a:defRPr/>
            </a:lvl1pPr>
          </a:lstStyle>
          <a:p>
            <a:pPr>
              <a:defRPr/>
            </a:pPr>
            <a:fld id="{F6B9EAFB-9D45-481E-B394-2A535181B09F}" type="datetime1">
              <a:rPr lang="de-DE"/>
              <a:pPr>
                <a:defRPr/>
              </a:pPr>
              <a:t>09.09.2015</a:t>
            </a:fld>
            <a:r>
              <a:rPr lang="de-CH"/>
              <a:t>11.6.07</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Rectangle 24"/>
          <p:cNvSpPr>
            <a:spLocks noGrp="1" noChangeArrowheads="1"/>
          </p:cNvSpPr>
          <p:nvPr>
            <p:ph type="sldNum" sz="quarter" idx="10"/>
          </p:nvPr>
        </p:nvSpPr>
        <p:spPr>
          <a:ln/>
        </p:spPr>
        <p:txBody>
          <a:bodyPr/>
          <a:lstStyle>
            <a:lvl1pPr>
              <a:defRPr/>
            </a:lvl1pPr>
          </a:lstStyle>
          <a:p>
            <a:pPr>
              <a:defRPr/>
            </a:pPr>
            <a:fld id="{1942B74C-F8B8-4BB1-913B-C54EF74ADBB2}" type="slidenum">
              <a:rPr lang="de-CH"/>
              <a:pPr>
                <a:defRPr/>
              </a:pPr>
              <a:t>‹Nr.›</a:t>
            </a:fld>
            <a:endParaRPr lang="de-CH"/>
          </a:p>
          <a:p>
            <a:pPr>
              <a:defRPr/>
            </a:pPr>
            <a:endParaRPr lang="de-CH"/>
          </a:p>
        </p:txBody>
      </p:sp>
      <p:sp>
        <p:nvSpPr>
          <p:cNvPr id="4" name="Rectangle 37"/>
          <p:cNvSpPr>
            <a:spLocks noGrp="1" noChangeArrowheads="1"/>
          </p:cNvSpPr>
          <p:nvPr>
            <p:ph type="dt" sz="half" idx="11"/>
          </p:nvPr>
        </p:nvSpPr>
        <p:spPr>
          <a:ln/>
        </p:spPr>
        <p:txBody>
          <a:bodyPr/>
          <a:lstStyle>
            <a:lvl1pPr>
              <a:defRPr/>
            </a:lvl1pPr>
          </a:lstStyle>
          <a:p>
            <a:pPr>
              <a:defRPr/>
            </a:pPr>
            <a:fld id="{6AFEBAB4-0E01-4B4E-92CA-93E217439094}" type="datetime1">
              <a:rPr lang="de-DE"/>
              <a:pPr>
                <a:defRPr/>
              </a:pPr>
              <a:t>09.09.2015</a:t>
            </a:fld>
            <a:r>
              <a:rPr lang="de-CH"/>
              <a:t>11.6.07</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24"/>
          <p:cNvSpPr>
            <a:spLocks noGrp="1" noChangeArrowheads="1"/>
          </p:cNvSpPr>
          <p:nvPr>
            <p:ph type="sldNum" sz="quarter" idx="10"/>
          </p:nvPr>
        </p:nvSpPr>
        <p:spPr>
          <a:ln/>
        </p:spPr>
        <p:txBody>
          <a:bodyPr/>
          <a:lstStyle>
            <a:lvl1pPr>
              <a:defRPr/>
            </a:lvl1pPr>
          </a:lstStyle>
          <a:p>
            <a:pPr>
              <a:defRPr/>
            </a:pPr>
            <a:fld id="{DA9BC765-DCBC-46B0-AE06-048AA93C7BAE}" type="slidenum">
              <a:rPr lang="de-CH"/>
              <a:pPr>
                <a:defRPr/>
              </a:pPr>
              <a:t>‹Nr.›</a:t>
            </a:fld>
            <a:endParaRPr lang="de-CH"/>
          </a:p>
          <a:p>
            <a:pPr>
              <a:defRPr/>
            </a:pPr>
            <a:endParaRPr lang="de-CH"/>
          </a:p>
        </p:txBody>
      </p:sp>
      <p:sp>
        <p:nvSpPr>
          <p:cNvPr id="3" name="Rectangle 37"/>
          <p:cNvSpPr>
            <a:spLocks noGrp="1" noChangeArrowheads="1"/>
          </p:cNvSpPr>
          <p:nvPr>
            <p:ph type="dt" sz="half" idx="11"/>
          </p:nvPr>
        </p:nvSpPr>
        <p:spPr>
          <a:ln/>
        </p:spPr>
        <p:txBody>
          <a:bodyPr/>
          <a:lstStyle>
            <a:lvl1pPr>
              <a:defRPr/>
            </a:lvl1pPr>
          </a:lstStyle>
          <a:p>
            <a:pPr>
              <a:defRPr/>
            </a:pPr>
            <a:fld id="{1E6A2A38-4113-4B25-88D5-2CF1A2CF07B8}" type="datetime1">
              <a:rPr lang="de-DE"/>
              <a:pPr>
                <a:defRPr/>
              </a:pPr>
              <a:t>09.09.2015</a:t>
            </a:fld>
            <a:r>
              <a:rPr lang="de-CH"/>
              <a:t>11.6.07</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24"/>
          <p:cNvSpPr>
            <a:spLocks noGrp="1" noChangeArrowheads="1"/>
          </p:cNvSpPr>
          <p:nvPr>
            <p:ph type="sldNum" sz="quarter" idx="10"/>
          </p:nvPr>
        </p:nvSpPr>
        <p:spPr>
          <a:ln/>
        </p:spPr>
        <p:txBody>
          <a:bodyPr/>
          <a:lstStyle>
            <a:lvl1pPr>
              <a:defRPr/>
            </a:lvl1pPr>
          </a:lstStyle>
          <a:p>
            <a:pPr>
              <a:defRPr/>
            </a:pPr>
            <a:fld id="{EBC7ECFC-B9EE-4804-A9E6-33D11F297212}" type="slidenum">
              <a:rPr lang="de-CH"/>
              <a:pPr>
                <a:defRPr/>
              </a:pPr>
              <a:t>‹Nr.›</a:t>
            </a:fld>
            <a:endParaRPr lang="de-CH"/>
          </a:p>
          <a:p>
            <a:pPr>
              <a:defRPr/>
            </a:pPr>
            <a:endParaRPr lang="de-CH"/>
          </a:p>
        </p:txBody>
      </p:sp>
      <p:sp>
        <p:nvSpPr>
          <p:cNvPr id="6" name="Rectangle 37"/>
          <p:cNvSpPr>
            <a:spLocks noGrp="1" noChangeArrowheads="1"/>
          </p:cNvSpPr>
          <p:nvPr>
            <p:ph type="dt" sz="half" idx="11"/>
          </p:nvPr>
        </p:nvSpPr>
        <p:spPr>
          <a:ln/>
        </p:spPr>
        <p:txBody>
          <a:bodyPr/>
          <a:lstStyle>
            <a:lvl1pPr>
              <a:defRPr/>
            </a:lvl1pPr>
          </a:lstStyle>
          <a:p>
            <a:pPr>
              <a:defRPr/>
            </a:pPr>
            <a:fld id="{0CE3925F-FA55-415C-A4A4-185F67CB2171}" type="datetime1">
              <a:rPr lang="de-DE"/>
              <a:pPr>
                <a:defRPr/>
              </a:pPr>
              <a:t>09.09.2015</a:t>
            </a:fld>
            <a:r>
              <a:rPr lang="de-CH"/>
              <a:t>11.6.07</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24"/>
          <p:cNvSpPr>
            <a:spLocks noGrp="1" noChangeArrowheads="1"/>
          </p:cNvSpPr>
          <p:nvPr>
            <p:ph type="sldNum" sz="quarter" idx="10"/>
          </p:nvPr>
        </p:nvSpPr>
        <p:spPr>
          <a:ln/>
        </p:spPr>
        <p:txBody>
          <a:bodyPr/>
          <a:lstStyle>
            <a:lvl1pPr>
              <a:defRPr/>
            </a:lvl1pPr>
          </a:lstStyle>
          <a:p>
            <a:pPr>
              <a:defRPr/>
            </a:pPr>
            <a:fld id="{1D51DD3F-1011-4406-9373-D2877C1A3B38}" type="slidenum">
              <a:rPr lang="de-CH"/>
              <a:pPr>
                <a:defRPr/>
              </a:pPr>
              <a:t>‹Nr.›</a:t>
            </a:fld>
            <a:endParaRPr lang="de-CH"/>
          </a:p>
          <a:p>
            <a:pPr>
              <a:defRPr/>
            </a:pPr>
            <a:endParaRPr lang="de-CH"/>
          </a:p>
        </p:txBody>
      </p:sp>
      <p:sp>
        <p:nvSpPr>
          <p:cNvPr id="6" name="Rectangle 37"/>
          <p:cNvSpPr>
            <a:spLocks noGrp="1" noChangeArrowheads="1"/>
          </p:cNvSpPr>
          <p:nvPr>
            <p:ph type="dt" sz="half" idx="11"/>
          </p:nvPr>
        </p:nvSpPr>
        <p:spPr>
          <a:ln/>
        </p:spPr>
        <p:txBody>
          <a:bodyPr/>
          <a:lstStyle>
            <a:lvl1pPr>
              <a:defRPr/>
            </a:lvl1pPr>
          </a:lstStyle>
          <a:p>
            <a:pPr>
              <a:defRPr/>
            </a:pPr>
            <a:fld id="{B1F4FB96-BA7A-4BE2-94A3-44AD3DC2D2EB}" type="datetime1">
              <a:rPr lang="de-DE"/>
              <a:pPr>
                <a:defRPr/>
              </a:pPr>
              <a:t>09.09.2015</a:t>
            </a:fld>
            <a:r>
              <a:rPr lang="de-CH"/>
              <a:t>11.6.07</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 name="Text Box 10"/>
          <p:cNvSpPr txBox="1">
            <a:spLocks noChangeArrowheads="1"/>
          </p:cNvSpPr>
          <p:nvPr/>
        </p:nvSpPr>
        <p:spPr bwMode="auto">
          <a:xfrm>
            <a:off x="533400" y="1143000"/>
            <a:ext cx="7772400" cy="579438"/>
          </a:xfrm>
          <a:prstGeom prst="rect">
            <a:avLst/>
          </a:prstGeom>
          <a:noFill/>
          <a:ln w="9525">
            <a:noFill/>
            <a:miter lim="800000"/>
            <a:headEnd/>
            <a:tailEnd/>
          </a:ln>
          <a:effectLst/>
        </p:spPr>
        <p:txBody>
          <a:bodyPr>
            <a:spAutoFit/>
          </a:bodyPr>
          <a:lstStyle/>
          <a:p>
            <a:pPr eaLnBrk="1" hangingPunct="1">
              <a:spcBef>
                <a:spcPct val="50000"/>
              </a:spcBef>
              <a:buClr>
                <a:srgbClr val="52ADE7"/>
              </a:buClr>
              <a:buFont typeface="Wingdings" pitchFamily="2" charset="2"/>
              <a:buNone/>
              <a:defRPr/>
            </a:pPr>
            <a:endParaRPr lang="en-US" sz="3200">
              <a:solidFill>
                <a:srgbClr val="2A6AB3"/>
              </a:solidFill>
              <a:latin typeface="Arial" charset="0"/>
            </a:endParaRPr>
          </a:p>
        </p:txBody>
      </p:sp>
      <p:sp>
        <p:nvSpPr>
          <p:cNvPr id="1027" name="Rectangle 15"/>
          <p:cNvSpPr>
            <a:spLocks noGrp="1" noChangeArrowheads="1"/>
          </p:cNvSpPr>
          <p:nvPr>
            <p:ph type="title"/>
          </p:nvPr>
        </p:nvSpPr>
        <p:spPr bwMode="auto">
          <a:xfrm>
            <a:off x="519113" y="1143000"/>
            <a:ext cx="8077200" cy="114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CH" smtClean="0"/>
              <a:t>Mastertitelformat bearbeiten</a:t>
            </a:r>
          </a:p>
        </p:txBody>
      </p:sp>
      <p:sp>
        <p:nvSpPr>
          <p:cNvPr id="1028" name="Rectangle 16"/>
          <p:cNvSpPr>
            <a:spLocks noGrp="1" noChangeArrowheads="1"/>
          </p:cNvSpPr>
          <p:nvPr>
            <p:ph type="body" idx="1"/>
          </p:nvPr>
        </p:nvSpPr>
        <p:spPr bwMode="auto">
          <a:xfrm>
            <a:off x="536575" y="2362200"/>
            <a:ext cx="8061325" cy="403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p>
        </p:txBody>
      </p:sp>
      <p:sp>
        <p:nvSpPr>
          <p:cNvPr id="1032" name="Rectangle 8"/>
          <p:cNvSpPr>
            <a:spLocks noChangeArrowheads="1"/>
          </p:cNvSpPr>
          <p:nvPr/>
        </p:nvSpPr>
        <p:spPr bwMode="auto">
          <a:xfrm>
            <a:off x="0" y="6642100"/>
            <a:ext cx="9144000" cy="215900"/>
          </a:xfrm>
          <a:prstGeom prst="rect">
            <a:avLst/>
          </a:prstGeom>
          <a:gradFill rotWithShape="0">
            <a:gsLst>
              <a:gs pos="0">
                <a:srgbClr val="2A6AB3">
                  <a:gamma/>
                  <a:shade val="37647"/>
                  <a:invGamma/>
                </a:srgbClr>
              </a:gs>
              <a:gs pos="100000">
                <a:srgbClr val="2A6AB3"/>
              </a:gs>
            </a:gsLst>
            <a:lin ang="0" scaled="1"/>
          </a:gradFill>
          <a:ln w="9525">
            <a:noFill/>
            <a:miter lim="800000"/>
            <a:headEnd/>
            <a:tailEnd/>
          </a:ln>
          <a:effectLst/>
        </p:spPr>
        <p:txBody>
          <a:bodyPr wrap="none" anchor="ctr"/>
          <a:lstStyle/>
          <a:p>
            <a:pPr algn="ctr" eaLnBrk="1" hangingPunct="1">
              <a:spcBef>
                <a:spcPct val="20000"/>
              </a:spcBef>
              <a:buClr>
                <a:srgbClr val="52ADE7"/>
              </a:buClr>
              <a:buFont typeface="Wingdings" pitchFamily="2" charset="2"/>
              <a:buNone/>
              <a:defRPr/>
            </a:pPr>
            <a:endParaRPr lang="en-US" sz="3000" b="0">
              <a:latin typeface="Arial" charset="0"/>
            </a:endParaRPr>
          </a:p>
        </p:txBody>
      </p:sp>
      <p:sp>
        <p:nvSpPr>
          <p:cNvPr id="1048" name="Rectangle 24"/>
          <p:cNvSpPr>
            <a:spLocks noGrp="1" noChangeArrowheads="1"/>
          </p:cNvSpPr>
          <p:nvPr>
            <p:ph type="sldNum" sz="quarter" idx="4"/>
          </p:nvPr>
        </p:nvSpPr>
        <p:spPr bwMode="auto">
          <a:xfrm>
            <a:off x="7812088" y="6632575"/>
            <a:ext cx="762000" cy="230188"/>
          </a:xfrm>
          <a:prstGeom prst="rect">
            <a:avLst/>
          </a:prstGeom>
          <a:noFill/>
          <a:ln w="9525">
            <a:noFill/>
            <a:miter lim="800000"/>
            <a:headEnd/>
            <a:tailEnd/>
          </a:ln>
          <a:effectLst/>
        </p:spPr>
        <p:txBody>
          <a:bodyPr vert="horz" wrap="square" lIns="0" tIns="144000" rIns="0" bIns="0" numCol="1" anchor="ctr" anchorCtr="0" compatLnSpc="1">
            <a:prstTxWarp prst="textNoShape">
              <a:avLst/>
            </a:prstTxWarp>
          </a:bodyPr>
          <a:lstStyle>
            <a:lvl1pPr algn="r">
              <a:defRPr sz="1200" b="0">
                <a:solidFill>
                  <a:schemeClr val="bg1"/>
                </a:solidFill>
                <a:latin typeface="+mn-lt"/>
              </a:defRPr>
            </a:lvl1pPr>
          </a:lstStyle>
          <a:p>
            <a:pPr>
              <a:defRPr/>
            </a:pPr>
            <a:fld id="{70FB130E-5AAB-47DD-9800-9093B40E3841}" type="slidenum">
              <a:rPr lang="de-CH"/>
              <a:pPr>
                <a:defRPr/>
              </a:pPr>
              <a:t>‹Nr.›</a:t>
            </a:fld>
            <a:endParaRPr lang="de-CH"/>
          </a:p>
          <a:p>
            <a:pPr>
              <a:defRPr/>
            </a:pPr>
            <a:endParaRPr lang="de-CH"/>
          </a:p>
        </p:txBody>
      </p:sp>
      <p:sp>
        <p:nvSpPr>
          <p:cNvPr id="1058" name="Text Box 34"/>
          <p:cNvSpPr txBox="1">
            <a:spLocks noChangeArrowheads="1"/>
          </p:cNvSpPr>
          <p:nvPr/>
        </p:nvSpPr>
        <p:spPr bwMode="auto">
          <a:xfrm>
            <a:off x="2132013" y="6597650"/>
            <a:ext cx="4992687" cy="274638"/>
          </a:xfrm>
          <a:prstGeom prst="rect">
            <a:avLst/>
          </a:prstGeom>
          <a:noFill/>
          <a:ln w="9525">
            <a:noFill/>
            <a:miter lim="800000"/>
            <a:headEnd/>
            <a:tailEnd/>
          </a:ln>
          <a:effectLst/>
        </p:spPr>
        <p:txBody>
          <a:bodyPr>
            <a:spAutoFit/>
          </a:bodyPr>
          <a:lstStyle/>
          <a:p>
            <a:pPr algn="ctr">
              <a:spcBef>
                <a:spcPct val="50000"/>
              </a:spcBef>
              <a:defRPr/>
            </a:pPr>
            <a:endParaRPr lang="de-DE" sz="1200" b="0">
              <a:solidFill>
                <a:schemeClr val="bg1"/>
              </a:solidFill>
              <a:latin typeface="Arial" charset="0"/>
            </a:endParaRPr>
          </a:p>
        </p:txBody>
      </p:sp>
      <p:pic>
        <p:nvPicPr>
          <p:cNvPr id="2" name="Picture 36"/>
          <p:cNvPicPr>
            <a:picLocks noChangeAspect="1" noChangeArrowheads="1"/>
          </p:cNvPicPr>
          <p:nvPr/>
        </p:nvPicPr>
        <p:blipFill>
          <a:blip r:embed="rId14" cstate="print"/>
          <a:srcRect/>
          <a:stretch>
            <a:fillRect/>
          </a:stretch>
        </p:blipFill>
        <p:spPr bwMode="auto">
          <a:xfrm>
            <a:off x="0" y="0"/>
            <a:ext cx="9144000" cy="661988"/>
          </a:xfrm>
          <a:prstGeom prst="rect">
            <a:avLst/>
          </a:prstGeom>
          <a:noFill/>
          <a:ln w="9525">
            <a:noFill/>
            <a:miter lim="800000"/>
            <a:headEnd/>
            <a:tailEnd/>
          </a:ln>
        </p:spPr>
      </p:pic>
      <p:sp>
        <p:nvSpPr>
          <p:cNvPr id="1061" name="Rectangle 37"/>
          <p:cNvSpPr>
            <a:spLocks noGrp="1" noChangeArrowheads="1"/>
          </p:cNvSpPr>
          <p:nvPr>
            <p:ph type="dt" sz="half" idx="2"/>
          </p:nvPr>
        </p:nvSpPr>
        <p:spPr bwMode="auto">
          <a:xfrm>
            <a:off x="501650" y="6597650"/>
            <a:ext cx="21336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bg1"/>
                </a:solidFill>
                <a:latin typeface="+mn-lt"/>
              </a:defRPr>
            </a:lvl1pPr>
          </a:lstStyle>
          <a:p>
            <a:pPr>
              <a:defRPr/>
            </a:pPr>
            <a:fld id="{9B07F5E4-1859-405D-950E-37D34E2787FF}" type="datetime1">
              <a:rPr lang="de-DE"/>
              <a:pPr>
                <a:defRPr/>
              </a:pPr>
              <a:t>09.09.2015</a:t>
            </a:fld>
            <a:r>
              <a:rPr lang="de-CH"/>
              <a:t>11.6.07</a:t>
            </a:r>
          </a:p>
        </p:txBody>
      </p:sp>
    </p:spTree>
  </p:cSld>
  <p:clrMap bg1="lt1" tx1="dk1" bg2="lt2" tx2="dk2" accent1="accent1" accent2="accent2" accent3="accent3" accent4="accent4" accent5="accent5" accent6="accent6" hlink="hlink" folHlink="folHlink"/>
  <p:sldLayoutIdLst>
    <p:sldLayoutId id="2147483879"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Lst>
  <p:timing>
    <p:tnLst>
      <p:par>
        <p:cTn id="1" dur="indefinite" restart="never" nodeType="tmRoot"/>
      </p:par>
    </p:tnLst>
  </p:timing>
  <p:txStyles>
    <p:titleStyle>
      <a:lvl1pPr algn="l" rtl="0" eaLnBrk="0" fontAlgn="base" hangingPunct="0">
        <a:lnSpc>
          <a:spcPts val="3800"/>
        </a:lnSpc>
        <a:spcBef>
          <a:spcPct val="0"/>
        </a:spcBef>
        <a:spcAft>
          <a:spcPct val="0"/>
        </a:spcAft>
        <a:defRPr sz="3200" b="1">
          <a:solidFill>
            <a:srgbClr val="2A6AB3"/>
          </a:solidFill>
          <a:latin typeface="+mj-lt"/>
          <a:ea typeface="+mj-ea"/>
          <a:cs typeface="+mj-cs"/>
        </a:defRPr>
      </a:lvl1pPr>
      <a:lvl2pPr algn="l" rtl="0" eaLnBrk="0" fontAlgn="base" hangingPunct="0">
        <a:lnSpc>
          <a:spcPts val="3800"/>
        </a:lnSpc>
        <a:spcBef>
          <a:spcPct val="0"/>
        </a:spcBef>
        <a:spcAft>
          <a:spcPct val="0"/>
        </a:spcAft>
        <a:defRPr sz="3200" b="1">
          <a:solidFill>
            <a:srgbClr val="2A6AB3"/>
          </a:solidFill>
          <a:latin typeface="Arial" charset="0"/>
        </a:defRPr>
      </a:lvl2pPr>
      <a:lvl3pPr algn="l" rtl="0" eaLnBrk="0" fontAlgn="base" hangingPunct="0">
        <a:lnSpc>
          <a:spcPts val="3800"/>
        </a:lnSpc>
        <a:spcBef>
          <a:spcPct val="0"/>
        </a:spcBef>
        <a:spcAft>
          <a:spcPct val="0"/>
        </a:spcAft>
        <a:defRPr sz="3200" b="1">
          <a:solidFill>
            <a:srgbClr val="2A6AB3"/>
          </a:solidFill>
          <a:latin typeface="Arial" charset="0"/>
        </a:defRPr>
      </a:lvl3pPr>
      <a:lvl4pPr algn="l" rtl="0" eaLnBrk="0" fontAlgn="base" hangingPunct="0">
        <a:lnSpc>
          <a:spcPts val="3800"/>
        </a:lnSpc>
        <a:spcBef>
          <a:spcPct val="0"/>
        </a:spcBef>
        <a:spcAft>
          <a:spcPct val="0"/>
        </a:spcAft>
        <a:defRPr sz="3200" b="1">
          <a:solidFill>
            <a:srgbClr val="2A6AB3"/>
          </a:solidFill>
          <a:latin typeface="Arial" charset="0"/>
        </a:defRPr>
      </a:lvl4pPr>
      <a:lvl5pPr algn="l" rtl="0" eaLnBrk="0" fontAlgn="base" hangingPunct="0">
        <a:lnSpc>
          <a:spcPts val="3800"/>
        </a:lnSpc>
        <a:spcBef>
          <a:spcPct val="0"/>
        </a:spcBef>
        <a:spcAft>
          <a:spcPct val="0"/>
        </a:spcAft>
        <a:defRPr sz="3200" b="1">
          <a:solidFill>
            <a:srgbClr val="2A6AB3"/>
          </a:solidFill>
          <a:latin typeface="Arial" charset="0"/>
        </a:defRPr>
      </a:lvl5pPr>
      <a:lvl6pPr marL="457200" algn="l" rtl="0" fontAlgn="base">
        <a:lnSpc>
          <a:spcPts val="3800"/>
        </a:lnSpc>
        <a:spcBef>
          <a:spcPct val="0"/>
        </a:spcBef>
        <a:spcAft>
          <a:spcPct val="0"/>
        </a:spcAft>
        <a:defRPr sz="3200" b="1">
          <a:solidFill>
            <a:srgbClr val="2A6AB3"/>
          </a:solidFill>
          <a:latin typeface="Arial" charset="0"/>
        </a:defRPr>
      </a:lvl6pPr>
      <a:lvl7pPr marL="914400" algn="l" rtl="0" fontAlgn="base">
        <a:lnSpc>
          <a:spcPts val="3800"/>
        </a:lnSpc>
        <a:spcBef>
          <a:spcPct val="0"/>
        </a:spcBef>
        <a:spcAft>
          <a:spcPct val="0"/>
        </a:spcAft>
        <a:defRPr sz="3200" b="1">
          <a:solidFill>
            <a:srgbClr val="2A6AB3"/>
          </a:solidFill>
          <a:latin typeface="Arial" charset="0"/>
        </a:defRPr>
      </a:lvl7pPr>
      <a:lvl8pPr marL="1371600" algn="l" rtl="0" fontAlgn="base">
        <a:lnSpc>
          <a:spcPts val="3800"/>
        </a:lnSpc>
        <a:spcBef>
          <a:spcPct val="0"/>
        </a:spcBef>
        <a:spcAft>
          <a:spcPct val="0"/>
        </a:spcAft>
        <a:defRPr sz="3200" b="1">
          <a:solidFill>
            <a:srgbClr val="2A6AB3"/>
          </a:solidFill>
          <a:latin typeface="Arial" charset="0"/>
        </a:defRPr>
      </a:lvl8pPr>
      <a:lvl9pPr marL="1828800" algn="l" rtl="0" fontAlgn="base">
        <a:lnSpc>
          <a:spcPts val="3800"/>
        </a:lnSpc>
        <a:spcBef>
          <a:spcPct val="0"/>
        </a:spcBef>
        <a:spcAft>
          <a:spcPct val="0"/>
        </a:spcAft>
        <a:defRPr sz="3200" b="1">
          <a:solidFill>
            <a:srgbClr val="2A6AB3"/>
          </a:solidFill>
          <a:latin typeface="Arial" charset="0"/>
        </a:defRPr>
      </a:lvl9pPr>
    </p:titleStyle>
    <p:bodyStyle>
      <a:lvl1pPr marL="268288" indent="-268288" algn="l" rtl="0" eaLnBrk="0" fontAlgn="base" hangingPunct="0">
        <a:lnSpc>
          <a:spcPct val="110000"/>
        </a:lnSpc>
        <a:spcBef>
          <a:spcPct val="70000"/>
        </a:spcBef>
        <a:spcAft>
          <a:spcPct val="10000"/>
        </a:spcAft>
        <a:buClr>
          <a:srgbClr val="2A6AB3"/>
        </a:buClr>
        <a:buSzPct val="110000"/>
        <a:buFont typeface="Wingdings" pitchFamily="2" charset="2"/>
        <a:buChar char="§"/>
        <a:defRPr sz="2400">
          <a:solidFill>
            <a:schemeClr val="tx1"/>
          </a:solidFill>
          <a:latin typeface="+mn-lt"/>
          <a:ea typeface="+mn-ea"/>
          <a:cs typeface="+mn-cs"/>
        </a:defRPr>
      </a:lvl1pPr>
      <a:lvl2pPr marL="631825" indent="-174625" algn="l" rtl="0" eaLnBrk="0" fontAlgn="base" hangingPunct="0">
        <a:lnSpc>
          <a:spcPct val="110000"/>
        </a:lnSpc>
        <a:spcBef>
          <a:spcPct val="0"/>
        </a:spcBef>
        <a:spcAft>
          <a:spcPct val="0"/>
        </a:spcAft>
        <a:buClr>
          <a:schemeClr val="folHlink"/>
        </a:buClr>
        <a:buSzPct val="80000"/>
        <a:buFont typeface="Wingdings" pitchFamily="2" charset="2"/>
        <a:defRPr sz="2400">
          <a:solidFill>
            <a:schemeClr val="tx1"/>
          </a:solidFill>
          <a:latin typeface="+mn-lt"/>
        </a:defRPr>
      </a:lvl2pPr>
      <a:lvl3pPr marL="1503363" indent="-371475" algn="l" rtl="0" eaLnBrk="0" fontAlgn="base" hangingPunct="0">
        <a:spcBef>
          <a:spcPct val="0"/>
        </a:spcBef>
        <a:spcAft>
          <a:spcPct val="0"/>
        </a:spcAft>
        <a:buChar char="-"/>
        <a:defRPr>
          <a:solidFill>
            <a:schemeClr val="tx1"/>
          </a:solidFill>
          <a:latin typeface="+mn-lt"/>
        </a:defRPr>
      </a:lvl3pPr>
      <a:lvl4pPr marL="1971675" indent="-288925" algn="l" rtl="0" eaLnBrk="0" fontAlgn="base" hangingPunct="0">
        <a:lnSpc>
          <a:spcPts val="1800"/>
        </a:lnSpc>
        <a:spcBef>
          <a:spcPts val="400"/>
        </a:spcBef>
        <a:spcAft>
          <a:spcPct val="0"/>
        </a:spcAft>
        <a:buFont typeface="Times" pitchFamily="18" charset="0"/>
        <a:buChar char="•"/>
        <a:defRPr sz="1400">
          <a:solidFill>
            <a:schemeClr val="tx1"/>
          </a:solidFill>
          <a:latin typeface="+mn-lt"/>
        </a:defRPr>
      </a:lvl4pPr>
      <a:lvl5pPr marL="2522538" indent="-371475" algn="l" rtl="0" eaLnBrk="0" fontAlgn="base" hangingPunct="0">
        <a:spcBef>
          <a:spcPct val="20000"/>
        </a:spcBef>
        <a:spcAft>
          <a:spcPct val="0"/>
        </a:spcAft>
        <a:buSzPct val="60000"/>
        <a:buChar char="º"/>
        <a:defRPr>
          <a:solidFill>
            <a:schemeClr val="tx1"/>
          </a:solidFill>
          <a:latin typeface="+mn-lt"/>
        </a:defRPr>
      </a:lvl5pPr>
      <a:lvl6pPr marL="2979738" indent="-371475" algn="l" rtl="0" fontAlgn="base">
        <a:spcBef>
          <a:spcPct val="20000"/>
        </a:spcBef>
        <a:spcAft>
          <a:spcPct val="0"/>
        </a:spcAft>
        <a:buSzPct val="60000"/>
        <a:buChar char="º"/>
        <a:defRPr>
          <a:solidFill>
            <a:schemeClr val="tx1"/>
          </a:solidFill>
          <a:latin typeface="+mn-lt"/>
        </a:defRPr>
      </a:lvl6pPr>
      <a:lvl7pPr marL="3436938" indent="-371475" algn="l" rtl="0" fontAlgn="base">
        <a:spcBef>
          <a:spcPct val="20000"/>
        </a:spcBef>
        <a:spcAft>
          <a:spcPct val="0"/>
        </a:spcAft>
        <a:buSzPct val="60000"/>
        <a:buChar char="º"/>
        <a:defRPr>
          <a:solidFill>
            <a:schemeClr val="tx1"/>
          </a:solidFill>
          <a:latin typeface="+mn-lt"/>
        </a:defRPr>
      </a:lvl7pPr>
      <a:lvl8pPr marL="3894138" indent="-371475" algn="l" rtl="0" fontAlgn="base">
        <a:spcBef>
          <a:spcPct val="20000"/>
        </a:spcBef>
        <a:spcAft>
          <a:spcPct val="0"/>
        </a:spcAft>
        <a:buSzPct val="60000"/>
        <a:buChar char="º"/>
        <a:defRPr>
          <a:solidFill>
            <a:schemeClr val="tx1"/>
          </a:solidFill>
          <a:latin typeface="+mn-lt"/>
        </a:defRPr>
      </a:lvl8pPr>
      <a:lvl9pPr marL="4351338" indent="-371475" algn="l" rtl="0" fontAlgn="base">
        <a:spcBef>
          <a:spcPct val="20000"/>
        </a:spcBef>
        <a:spcAft>
          <a:spcPct val="0"/>
        </a:spcAft>
        <a:buSzPct val="60000"/>
        <a:buChar char="º"/>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Word_Document9.docx"/><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Word_Document10.docx"/><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Word_Document11.docx"/><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4.emf"/></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emf"/></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6.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Word_Document4.docx"/><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7.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Word_Document5.docx"/><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Word_Document6.docx"/><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Word_Document7.docx"/><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Word_Document8.docx"/><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Grp="1" noChangeArrowheads="1"/>
          </p:cNvSpPr>
          <p:nvPr>
            <p:ph type="ctrTitle"/>
          </p:nvPr>
        </p:nvSpPr>
        <p:spPr>
          <a:xfrm>
            <a:off x="230188" y="1184275"/>
            <a:ext cx="8658225" cy="1625832"/>
          </a:xfrm>
        </p:spPr>
        <p:txBody>
          <a:bodyPr/>
          <a:lstStyle/>
          <a:p>
            <a:pPr algn="ctr" eaLnBrk="1" hangingPunct="1">
              <a:lnSpc>
                <a:spcPts val="4200"/>
              </a:lnSpc>
            </a:pPr>
            <a:r>
              <a:rPr lang="de-CH" sz="4000" dirty="0" smtClean="0">
                <a:solidFill>
                  <a:srgbClr val="0033CC"/>
                </a:solidFill>
              </a:rPr>
              <a:t>Was wir mit Beweisen </a:t>
            </a:r>
            <a:br>
              <a:rPr lang="de-CH" sz="4000" dirty="0" smtClean="0">
                <a:solidFill>
                  <a:srgbClr val="0033CC"/>
                </a:solidFill>
              </a:rPr>
            </a:br>
            <a:r>
              <a:rPr lang="de-CH" sz="4000" dirty="0" smtClean="0">
                <a:solidFill>
                  <a:srgbClr val="0033CC"/>
                </a:solidFill>
              </a:rPr>
              <a:t>NICHT meinen</a:t>
            </a:r>
            <a:r>
              <a:rPr lang="de-CH" sz="2800" dirty="0" smtClean="0">
                <a:solidFill>
                  <a:srgbClr val="0033CC"/>
                </a:solidFill>
              </a:rPr>
              <a:t/>
            </a:r>
            <a:br>
              <a:rPr lang="de-CH" sz="2800" dirty="0" smtClean="0">
                <a:solidFill>
                  <a:srgbClr val="0033CC"/>
                </a:solidFill>
              </a:rPr>
            </a:br>
            <a:r>
              <a:rPr lang="de-CH" sz="2000" dirty="0" smtClean="0">
                <a:solidFill>
                  <a:srgbClr val="0033CC"/>
                </a:solidFill>
              </a:rPr>
              <a:t>Zürich, 9. Sept. 2015</a:t>
            </a:r>
            <a:br>
              <a:rPr lang="de-CH" sz="2000" dirty="0" smtClean="0">
                <a:solidFill>
                  <a:srgbClr val="0033CC"/>
                </a:solidFill>
              </a:rPr>
            </a:br>
            <a:r>
              <a:rPr lang="de-CH" sz="2000" dirty="0" smtClean="0">
                <a:solidFill>
                  <a:srgbClr val="0033CC"/>
                </a:solidFill>
              </a:rPr>
              <a:t>Armin P. Barth</a:t>
            </a:r>
            <a:r>
              <a:rPr lang="de-CH" sz="2000" dirty="0">
                <a:solidFill>
                  <a:srgbClr val="0033CC"/>
                </a:solidFill>
              </a:rPr>
              <a:t/>
            </a:r>
            <a:br>
              <a:rPr lang="de-CH" sz="2000" dirty="0">
                <a:solidFill>
                  <a:srgbClr val="0033CC"/>
                </a:solidFill>
              </a:rPr>
            </a:br>
            <a:r>
              <a:rPr lang="de-CH" sz="2000" dirty="0" smtClean="0">
                <a:solidFill>
                  <a:srgbClr val="0033CC"/>
                </a:solidFill>
              </a:rPr>
              <a:t> KS Baden, MINT-Lernzentrum ETHZ</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9113" y="1143000"/>
            <a:ext cx="8077200" cy="448408"/>
          </a:xfrm>
        </p:spPr>
        <p:txBody>
          <a:bodyPr/>
          <a:lstStyle/>
          <a:p>
            <a:r>
              <a:rPr lang="de-CH" sz="2000" dirty="0" smtClean="0"/>
              <a:t>Was wir mit Beweisen nicht meinen</a:t>
            </a:r>
            <a:endParaRPr lang="de-CH" sz="2000" dirty="0"/>
          </a:p>
        </p:txBody>
      </p:sp>
      <p:graphicFrame>
        <p:nvGraphicFramePr>
          <p:cNvPr id="4" name="Inhaltsplatzhalter 3"/>
          <p:cNvGraphicFramePr>
            <a:graphicFrameLocks noGrp="1" noChangeAspect="1"/>
          </p:cNvGraphicFramePr>
          <p:nvPr>
            <p:ph idx="1"/>
          </p:nvPr>
        </p:nvGraphicFramePr>
        <p:xfrm>
          <a:off x="1497013" y="1611679"/>
          <a:ext cx="7646987" cy="4170363"/>
        </p:xfrm>
        <a:graphic>
          <a:graphicData uri="http://schemas.openxmlformats.org/presentationml/2006/ole">
            <mc:AlternateContent xmlns:mc="http://schemas.openxmlformats.org/markup-compatibility/2006">
              <mc:Choice xmlns:v="urn:schemas-microsoft-com:vml" Requires="v">
                <p:oleObj spid="_x0000_s47134" name="Document" r:id="rId3" imgW="9288392" imgH="4846758" progId="Word.Document.12">
                  <p:embed/>
                </p:oleObj>
              </mc:Choice>
              <mc:Fallback>
                <p:oleObj name="Document" r:id="rId3" imgW="9288392" imgH="4846758" progId="Word.Document.12">
                  <p:embed/>
                  <p:pic>
                    <p:nvPicPr>
                      <p:cNvPr id="0" name="Inhaltsplatzhalter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7013" y="1611679"/>
                        <a:ext cx="7646987" cy="4170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9113" y="1143000"/>
            <a:ext cx="8077200" cy="492369"/>
          </a:xfrm>
        </p:spPr>
        <p:txBody>
          <a:bodyPr/>
          <a:lstStyle/>
          <a:p>
            <a:r>
              <a:rPr lang="de-CH" sz="2000" dirty="0" smtClean="0"/>
              <a:t>Was wir mit Beweisen nicht meinen</a:t>
            </a:r>
            <a:endParaRPr lang="de-CH" sz="2000" dirty="0"/>
          </a:p>
        </p:txBody>
      </p:sp>
      <p:sp>
        <p:nvSpPr>
          <p:cNvPr id="3" name="Inhaltsplatzhalter 2"/>
          <p:cNvSpPr>
            <a:spLocks noGrp="1"/>
          </p:cNvSpPr>
          <p:nvPr>
            <p:ph idx="1"/>
          </p:nvPr>
        </p:nvSpPr>
        <p:spPr>
          <a:xfrm>
            <a:off x="536575" y="1767254"/>
            <a:ext cx="8061325" cy="4633546"/>
          </a:xfrm>
        </p:spPr>
        <p:txBody>
          <a:bodyPr/>
          <a:lstStyle/>
          <a:p>
            <a:pPr>
              <a:buNone/>
            </a:pPr>
            <a:endParaRPr lang="de-CH" dirty="0" smtClean="0"/>
          </a:p>
          <a:p>
            <a:pPr>
              <a:buNone/>
            </a:pPr>
            <a:endParaRPr lang="de-CH" dirty="0"/>
          </a:p>
        </p:txBody>
      </p:sp>
      <p:graphicFrame>
        <p:nvGraphicFramePr>
          <p:cNvPr id="4" name="Objekt 3"/>
          <p:cNvGraphicFramePr>
            <a:graphicFrameLocks noChangeAspect="1"/>
          </p:cNvGraphicFramePr>
          <p:nvPr/>
        </p:nvGraphicFramePr>
        <p:xfrm>
          <a:off x="1292469" y="1857375"/>
          <a:ext cx="7076831" cy="4066783"/>
        </p:xfrm>
        <a:graphic>
          <a:graphicData uri="http://schemas.openxmlformats.org/presentationml/2006/ole">
            <mc:AlternateContent xmlns:mc="http://schemas.openxmlformats.org/markup-compatibility/2006">
              <mc:Choice xmlns:v="urn:schemas-microsoft-com:vml" Requires="v">
                <p:oleObj spid="_x0000_s56351" name="Document" r:id="rId3" imgW="7942399" imgH="4566438" progId="Word.Document.12">
                  <p:embed/>
                </p:oleObj>
              </mc:Choice>
              <mc:Fallback>
                <p:oleObj name="Document" r:id="rId3" imgW="7942399" imgH="4566438" progId="Word.Document.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2469" y="1857375"/>
                        <a:ext cx="7076831" cy="40667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9113" y="1143000"/>
            <a:ext cx="8077200" cy="430823"/>
          </a:xfrm>
        </p:spPr>
        <p:txBody>
          <a:bodyPr/>
          <a:lstStyle/>
          <a:p>
            <a:r>
              <a:rPr lang="de-CH" sz="2000" dirty="0" smtClean="0"/>
              <a:t>Was wir mit Beweisen nicht meinen</a:t>
            </a:r>
            <a:endParaRPr lang="de-CH" sz="2000" dirty="0"/>
          </a:p>
        </p:txBody>
      </p:sp>
      <p:sp>
        <p:nvSpPr>
          <p:cNvPr id="3" name="Inhaltsplatzhalter 2"/>
          <p:cNvSpPr>
            <a:spLocks noGrp="1"/>
          </p:cNvSpPr>
          <p:nvPr>
            <p:ph idx="1"/>
          </p:nvPr>
        </p:nvSpPr>
        <p:spPr>
          <a:xfrm>
            <a:off x="536575" y="1670538"/>
            <a:ext cx="8061325" cy="4730262"/>
          </a:xfrm>
        </p:spPr>
        <p:txBody>
          <a:bodyPr/>
          <a:lstStyle/>
          <a:p>
            <a:pPr>
              <a:buNone/>
            </a:pPr>
            <a:endParaRPr lang="de-CH" sz="1600" dirty="0" smtClean="0"/>
          </a:p>
          <a:p>
            <a:pPr>
              <a:buNone/>
            </a:pPr>
            <a:endParaRPr lang="de-CH" sz="1600" dirty="0" smtClean="0"/>
          </a:p>
          <a:p>
            <a:pPr>
              <a:buNone/>
            </a:pPr>
            <a:endParaRPr lang="de-CH" sz="1600" dirty="0" smtClean="0"/>
          </a:p>
          <a:p>
            <a:pPr>
              <a:buNone/>
            </a:pPr>
            <a:endParaRPr lang="de-CH" dirty="0"/>
          </a:p>
        </p:txBody>
      </p:sp>
      <p:graphicFrame>
        <p:nvGraphicFramePr>
          <p:cNvPr id="4" name="Objekt 3"/>
          <p:cNvGraphicFramePr>
            <a:graphicFrameLocks noChangeAspect="1"/>
          </p:cNvGraphicFramePr>
          <p:nvPr/>
        </p:nvGraphicFramePr>
        <p:xfrm>
          <a:off x="960438" y="1651000"/>
          <a:ext cx="7324725" cy="4824413"/>
        </p:xfrm>
        <a:graphic>
          <a:graphicData uri="http://schemas.openxmlformats.org/presentationml/2006/ole">
            <mc:AlternateContent xmlns:mc="http://schemas.openxmlformats.org/markup-compatibility/2006">
              <mc:Choice xmlns:v="urn:schemas-microsoft-com:vml" Requires="v">
                <p:oleObj spid="_x0000_s57375" name="Document" r:id="rId3" imgW="8131393" imgH="5354860" progId="Word.Document.12">
                  <p:embed/>
                </p:oleObj>
              </mc:Choice>
              <mc:Fallback>
                <p:oleObj name="Document" r:id="rId3" imgW="8131393" imgH="5354860" progId="Word.Document.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438" y="1651000"/>
                        <a:ext cx="7324725" cy="4824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Darauf sollten wir uns am Gymnasium nicht einlassen! Sonst…</a:t>
            </a:r>
            <a:endParaRPr lang="de-CH" dirty="0"/>
          </a:p>
        </p:txBody>
      </p:sp>
      <p:pic>
        <p:nvPicPr>
          <p:cNvPr id="5" name="Inhaltsplatzhalter 4" descr="frustrierte Schülerin.png"/>
          <p:cNvPicPr>
            <a:picLocks noGrp="1" noChangeAspect="1"/>
          </p:cNvPicPr>
          <p:nvPr>
            <p:ph sz="half" idx="1"/>
          </p:nvPr>
        </p:nvPicPr>
        <p:blipFill>
          <a:blip r:embed="rId2" cstate="print"/>
          <a:stretch>
            <a:fillRect/>
          </a:stretch>
        </p:blipFill>
        <p:spPr>
          <a:xfrm>
            <a:off x="440964" y="2848708"/>
            <a:ext cx="3577121" cy="2645151"/>
          </a:xfrm>
        </p:spPr>
      </p:pic>
      <p:pic>
        <p:nvPicPr>
          <p:cNvPr id="6" name="Inhaltsplatzhalter 5" descr="frustrierter Schüler.jpg"/>
          <p:cNvPicPr>
            <a:picLocks noGrp="1" noChangeAspect="1"/>
          </p:cNvPicPr>
          <p:nvPr>
            <p:ph sz="half" idx="2"/>
          </p:nvPr>
        </p:nvPicPr>
        <p:blipFill>
          <a:blip r:embed="rId3" cstate="print"/>
          <a:stretch>
            <a:fillRect/>
          </a:stretch>
        </p:blipFill>
        <p:spPr>
          <a:xfrm>
            <a:off x="4599476" y="2772001"/>
            <a:ext cx="3954462" cy="2638705"/>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9113" y="1143000"/>
            <a:ext cx="8077200" cy="553915"/>
          </a:xfrm>
        </p:spPr>
        <p:txBody>
          <a:bodyPr/>
          <a:lstStyle/>
          <a:p>
            <a:r>
              <a:rPr lang="de-CH" sz="2000" dirty="0" smtClean="0"/>
              <a:t>Beweis: Einsicht und Überzeugung gewinnen</a:t>
            </a:r>
            <a:endParaRPr lang="de-CH" sz="2000" dirty="0"/>
          </a:p>
        </p:txBody>
      </p:sp>
      <p:sp>
        <p:nvSpPr>
          <p:cNvPr id="3" name="Inhaltsplatzhalter 2"/>
          <p:cNvSpPr>
            <a:spLocks noGrp="1"/>
          </p:cNvSpPr>
          <p:nvPr>
            <p:ph idx="1"/>
          </p:nvPr>
        </p:nvSpPr>
        <p:spPr>
          <a:xfrm>
            <a:off x="536575" y="1670538"/>
            <a:ext cx="8061325" cy="4730262"/>
          </a:xfrm>
        </p:spPr>
        <p:txBody>
          <a:bodyPr/>
          <a:lstStyle/>
          <a:p>
            <a:pPr>
              <a:buNone/>
            </a:pPr>
            <a:endParaRPr lang="de-CH" dirty="0" smtClean="0"/>
          </a:p>
          <a:p>
            <a:pPr>
              <a:buNone/>
            </a:pPr>
            <a:r>
              <a:rPr lang="de-CH" sz="2000" dirty="0" smtClean="0"/>
              <a:t>Idee, die auf </a:t>
            </a:r>
            <a:r>
              <a:rPr lang="de-CH" sz="2000" cap="small" dirty="0" smtClean="0"/>
              <a:t>Aristoteles</a:t>
            </a:r>
            <a:r>
              <a:rPr lang="de-CH" sz="2000" dirty="0" smtClean="0"/>
              <a:t> (</a:t>
            </a:r>
            <a:r>
              <a:rPr lang="de-CH" sz="2000" dirty="0" err="1" smtClean="0"/>
              <a:t>analytica</a:t>
            </a:r>
            <a:r>
              <a:rPr lang="de-CH" sz="2000" dirty="0" smtClean="0"/>
              <a:t> </a:t>
            </a:r>
            <a:r>
              <a:rPr lang="de-CH" sz="2000" dirty="0" err="1" smtClean="0"/>
              <a:t>posteriora</a:t>
            </a:r>
            <a:r>
              <a:rPr lang="de-CH" sz="2000" dirty="0" smtClean="0"/>
              <a:t>) zurückgeht:</a:t>
            </a:r>
          </a:p>
          <a:p>
            <a:pPr>
              <a:buNone/>
            </a:pPr>
            <a:r>
              <a:rPr lang="de-CH" sz="2000" dirty="0" smtClean="0"/>
              <a:t>Axiomatische Wissenschaft, deren Aussagen so sicher sind, dass sie unabhängig von Zeit, Geschmack, Umwelt, Forschungsstand,… sind.</a:t>
            </a:r>
          </a:p>
          <a:p>
            <a:pPr>
              <a:buNone/>
            </a:pPr>
            <a:r>
              <a:rPr lang="de-CH" sz="2000" dirty="0" smtClean="0"/>
              <a:t>Aussagen, die nach Jahrtausenden ebenso gültig sind wie am ersten Tag – vorausgesetzt, das </a:t>
            </a:r>
            <a:r>
              <a:rPr lang="de-CH" sz="2000" dirty="0" err="1" smtClean="0"/>
              <a:t>Axiomensystem</a:t>
            </a:r>
            <a:r>
              <a:rPr lang="de-CH" sz="2000" dirty="0" smtClean="0"/>
              <a:t> wird nicht geändert.</a:t>
            </a:r>
          </a:p>
          <a:p>
            <a:pPr>
              <a:buNone/>
            </a:pPr>
            <a:r>
              <a:rPr lang="de-CH" sz="2000" dirty="0" smtClean="0"/>
              <a:t>Aussagen, die </a:t>
            </a:r>
            <a:r>
              <a:rPr lang="de-CH" sz="2000" i="1" dirty="0" smtClean="0"/>
              <a:t>apodiktisch</a:t>
            </a:r>
            <a:r>
              <a:rPr lang="de-CH" sz="2000" dirty="0" smtClean="0"/>
              <a:t> sind – im Gegensatz zu den </a:t>
            </a:r>
            <a:r>
              <a:rPr lang="de-CH" sz="2000" i="1" dirty="0" smtClean="0"/>
              <a:t>assertorischen</a:t>
            </a:r>
            <a:r>
              <a:rPr lang="de-CH" sz="2000" dirty="0" smtClean="0"/>
              <a:t> Aussagen der Naturwissenschaften.</a:t>
            </a:r>
          </a:p>
          <a:p>
            <a:pPr>
              <a:buNone/>
            </a:pPr>
            <a:endParaRPr lang="de-CH" sz="2000" dirty="0" smtClean="0"/>
          </a:p>
          <a:p>
            <a:pPr>
              <a:buNone/>
            </a:pPr>
            <a:endParaRPr lang="de-CH" dirty="0" smtClean="0"/>
          </a:p>
          <a:p>
            <a:pPr>
              <a:buNone/>
            </a:pPr>
            <a:endParaRPr lang="de-CH"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9113" y="1143000"/>
            <a:ext cx="8077200" cy="536331"/>
          </a:xfrm>
        </p:spPr>
        <p:txBody>
          <a:bodyPr/>
          <a:lstStyle/>
          <a:p>
            <a:r>
              <a:rPr lang="de-CH" sz="2000" dirty="0" smtClean="0"/>
              <a:t>Beweis: Einsicht und Überzeugung gewinnen</a:t>
            </a:r>
            <a:endParaRPr lang="de-CH" sz="2000" dirty="0"/>
          </a:p>
        </p:txBody>
      </p:sp>
      <p:sp>
        <p:nvSpPr>
          <p:cNvPr id="3" name="Inhaltsplatzhalter 2"/>
          <p:cNvSpPr>
            <a:spLocks noGrp="1"/>
          </p:cNvSpPr>
          <p:nvPr>
            <p:ph sz="half" idx="1"/>
          </p:nvPr>
        </p:nvSpPr>
        <p:spPr>
          <a:xfrm>
            <a:off x="536575" y="1855177"/>
            <a:ext cx="3954463" cy="4545623"/>
          </a:xfrm>
        </p:spPr>
        <p:txBody>
          <a:bodyPr/>
          <a:lstStyle/>
          <a:p>
            <a:pPr>
              <a:buNone/>
            </a:pPr>
            <a:r>
              <a:rPr lang="de-CH" sz="2000" dirty="0" smtClean="0"/>
              <a:t>Pierre de Fermat (1662) in einem Brief an den Verleger Claude </a:t>
            </a:r>
            <a:r>
              <a:rPr lang="de-CH" sz="2000" dirty="0" err="1" smtClean="0"/>
              <a:t>Clerselier</a:t>
            </a:r>
            <a:r>
              <a:rPr lang="de-CH" sz="2000" dirty="0" smtClean="0"/>
              <a:t>:</a:t>
            </a:r>
          </a:p>
          <a:p>
            <a:pPr>
              <a:buNone/>
            </a:pPr>
            <a:r>
              <a:rPr lang="de-CH" sz="2000" dirty="0" smtClean="0"/>
              <a:t>Die wichtigste Qualität eines Beweises ist es, </a:t>
            </a:r>
            <a:r>
              <a:rPr lang="de-CH" sz="2000" b="1" dirty="0" smtClean="0"/>
              <a:t>Glauben zu erzwingen</a:t>
            </a:r>
            <a:r>
              <a:rPr lang="de-CH" sz="2000" dirty="0" smtClean="0"/>
              <a:t> (</a:t>
            </a:r>
            <a:r>
              <a:rPr lang="fr-FR" sz="2000" dirty="0" smtClean="0"/>
              <a:t>la qualité essentielle d'une démonstration est de </a:t>
            </a:r>
            <a:r>
              <a:rPr lang="fr-FR" sz="2000" i="1" dirty="0" smtClean="0"/>
              <a:t>forcer</a:t>
            </a:r>
            <a:r>
              <a:rPr lang="fr-FR" sz="2000" dirty="0" smtClean="0"/>
              <a:t> à </a:t>
            </a:r>
            <a:r>
              <a:rPr lang="fr-FR" sz="2000" i="1" dirty="0" smtClean="0"/>
              <a:t>croire</a:t>
            </a:r>
            <a:r>
              <a:rPr lang="fr-FR" sz="2000" dirty="0" smtClean="0"/>
              <a:t> )</a:t>
            </a:r>
            <a:endParaRPr lang="de-CH" sz="2000" dirty="0" smtClean="0"/>
          </a:p>
        </p:txBody>
      </p:sp>
      <p:pic>
        <p:nvPicPr>
          <p:cNvPr id="5" name="Inhaltsplatzhalter 4" descr="pierre-de-fermat.jpg"/>
          <p:cNvPicPr>
            <a:picLocks noGrp="1" noChangeAspect="1"/>
          </p:cNvPicPr>
          <p:nvPr>
            <p:ph sz="half" idx="2"/>
          </p:nvPr>
        </p:nvPicPr>
        <p:blipFill>
          <a:blip r:embed="rId2" cstate="print"/>
          <a:stretch>
            <a:fillRect/>
          </a:stretch>
        </p:blipFill>
        <p:spPr>
          <a:xfrm>
            <a:off x="4935024" y="1890713"/>
            <a:ext cx="3371290" cy="4510087"/>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9113" y="1143000"/>
            <a:ext cx="8077200" cy="518746"/>
          </a:xfrm>
        </p:spPr>
        <p:txBody>
          <a:bodyPr/>
          <a:lstStyle/>
          <a:p>
            <a:r>
              <a:rPr lang="de-CH" sz="2000" dirty="0" smtClean="0"/>
              <a:t>Beweis: Einsicht und Überzeugung gewinnen</a:t>
            </a:r>
            <a:endParaRPr lang="de-CH" sz="2000" dirty="0"/>
          </a:p>
        </p:txBody>
      </p:sp>
      <p:sp>
        <p:nvSpPr>
          <p:cNvPr id="3" name="Inhaltsplatzhalter 2"/>
          <p:cNvSpPr>
            <a:spLocks noGrp="1"/>
          </p:cNvSpPr>
          <p:nvPr>
            <p:ph sz="half" idx="1"/>
          </p:nvPr>
        </p:nvSpPr>
        <p:spPr>
          <a:xfrm>
            <a:off x="536575" y="1723292"/>
            <a:ext cx="3954463" cy="4308231"/>
          </a:xfrm>
        </p:spPr>
        <p:txBody>
          <a:bodyPr/>
          <a:lstStyle/>
          <a:p>
            <a:pPr>
              <a:buNone/>
            </a:pPr>
            <a:r>
              <a:rPr lang="de-CH" sz="2000" dirty="0" smtClean="0"/>
              <a:t>Beweise leisten Überzeugungs-</a:t>
            </a:r>
            <a:r>
              <a:rPr lang="de-CH" sz="2000" dirty="0" err="1" smtClean="0"/>
              <a:t>arbeit</a:t>
            </a:r>
            <a:r>
              <a:rPr lang="de-CH" sz="2000" dirty="0" smtClean="0"/>
              <a:t>! Gerade bei Aussagen, die zunächst nicht plausibel sind.</a:t>
            </a:r>
          </a:p>
          <a:p>
            <a:pPr>
              <a:buNone/>
            </a:pPr>
            <a:r>
              <a:rPr lang="de-DE" sz="2000" dirty="0" smtClean="0"/>
              <a:t>1925 löste der russ. Mathematiker </a:t>
            </a:r>
            <a:r>
              <a:rPr lang="de-DE" sz="2000" dirty="0" err="1" smtClean="0"/>
              <a:t>Besikowitsch</a:t>
            </a:r>
            <a:r>
              <a:rPr lang="de-DE" sz="2000" dirty="0" smtClean="0"/>
              <a:t> das </a:t>
            </a:r>
            <a:r>
              <a:rPr lang="de-DE" sz="2000" dirty="0" err="1" smtClean="0"/>
              <a:t>Kakeya</a:t>
            </a:r>
            <a:r>
              <a:rPr lang="de-DE" sz="2000" dirty="0" smtClean="0"/>
              <a:t>-Nadelproblem, indem er bewies, dass das von einer um 360 Grad rotierenden Strecke der Länge 1 überstrichene Gebiet beliebig klein sein kann. </a:t>
            </a:r>
            <a:endParaRPr lang="de-CH" sz="2000" dirty="0"/>
          </a:p>
        </p:txBody>
      </p:sp>
      <p:pic>
        <p:nvPicPr>
          <p:cNvPr id="5" name="Inhaltsplatzhalter 4" descr="Kakeya_needle.gif"/>
          <p:cNvPicPr>
            <a:picLocks noGrp="1" noChangeAspect="1"/>
          </p:cNvPicPr>
          <p:nvPr>
            <p:ph sz="half" idx="2"/>
          </p:nvPr>
        </p:nvPicPr>
        <p:blipFill>
          <a:blip r:embed="rId2" cstate="print"/>
          <a:stretch>
            <a:fillRect/>
          </a:stretch>
        </p:blipFill>
        <p:spPr>
          <a:xfrm>
            <a:off x="5091867" y="2602524"/>
            <a:ext cx="3234448" cy="3125596"/>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9113" y="1143000"/>
            <a:ext cx="8077200" cy="553915"/>
          </a:xfrm>
        </p:spPr>
        <p:txBody>
          <a:bodyPr/>
          <a:lstStyle/>
          <a:p>
            <a:r>
              <a:rPr lang="de-CH" sz="2000" dirty="0" smtClean="0"/>
              <a:t>Beweis: Einsicht und Überzeugung gewinnen</a:t>
            </a:r>
            <a:endParaRPr lang="de-CH" sz="2000" dirty="0"/>
          </a:p>
        </p:txBody>
      </p:sp>
      <p:sp>
        <p:nvSpPr>
          <p:cNvPr id="3" name="Inhaltsplatzhalter 2"/>
          <p:cNvSpPr>
            <a:spLocks noGrp="1"/>
          </p:cNvSpPr>
          <p:nvPr>
            <p:ph sz="half" idx="1"/>
          </p:nvPr>
        </p:nvSpPr>
        <p:spPr>
          <a:xfrm>
            <a:off x="536575" y="1767254"/>
            <a:ext cx="3954463" cy="4633546"/>
          </a:xfrm>
        </p:spPr>
        <p:txBody>
          <a:bodyPr/>
          <a:lstStyle/>
          <a:p>
            <a:pPr>
              <a:buNone/>
            </a:pPr>
            <a:endParaRPr lang="de-CH" sz="2000" dirty="0" smtClean="0"/>
          </a:p>
          <a:p>
            <a:pPr>
              <a:buNone/>
            </a:pPr>
            <a:r>
              <a:rPr lang="de-CH" sz="2000" dirty="0" smtClean="0"/>
              <a:t>Alfredo Traps in Dürrenmatts „Die Panne“:</a:t>
            </a:r>
          </a:p>
          <a:p>
            <a:pPr>
              <a:buNone/>
            </a:pPr>
            <a:r>
              <a:rPr lang="de-CH" sz="2000" dirty="0" smtClean="0"/>
              <a:t>„Beweisen, </a:t>
            </a:r>
            <a:r>
              <a:rPr lang="de-CH" sz="2000" dirty="0" err="1" smtClean="0"/>
              <a:t>Kurtchen</a:t>
            </a:r>
            <a:r>
              <a:rPr lang="de-CH" sz="2000" dirty="0" smtClean="0"/>
              <a:t>, Beweisen!“</a:t>
            </a:r>
            <a:endParaRPr lang="de-CH" sz="2000" dirty="0"/>
          </a:p>
        </p:txBody>
      </p:sp>
      <p:pic>
        <p:nvPicPr>
          <p:cNvPr id="5" name="Inhaltsplatzhalter 4" descr="Die Panne Szenenbild.jpg"/>
          <p:cNvPicPr>
            <a:picLocks noGrp="1" noChangeAspect="1"/>
          </p:cNvPicPr>
          <p:nvPr>
            <p:ph sz="half" idx="2"/>
          </p:nvPr>
        </p:nvPicPr>
        <p:blipFill>
          <a:blip r:embed="rId2" cstate="print"/>
          <a:stretch>
            <a:fillRect/>
          </a:stretch>
        </p:blipFill>
        <p:spPr>
          <a:xfrm>
            <a:off x="4643438" y="2737017"/>
            <a:ext cx="3954462" cy="2728579"/>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9113" y="1143000"/>
            <a:ext cx="8077200" cy="509954"/>
          </a:xfrm>
        </p:spPr>
        <p:txBody>
          <a:bodyPr/>
          <a:lstStyle/>
          <a:p>
            <a:r>
              <a:rPr lang="de-CH" sz="2000" dirty="0" smtClean="0"/>
              <a:t>Beweis: Einsicht und Überzeugung gewinnen</a:t>
            </a:r>
            <a:endParaRPr lang="de-CH" sz="2000" dirty="0"/>
          </a:p>
        </p:txBody>
      </p:sp>
      <p:sp>
        <p:nvSpPr>
          <p:cNvPr id="3" name="Inhaltsplatzhalter 2"/>
          <p:cNvSpPr>
            <a:spLocks noGrp="1"/>
          </p:cNvSpPr>
          <p:nvPr>
            <p:ph sz="half" idx="1"/>
          </p:nvPr>
        </p:nvSpPr>
        <p:spPr>
          <a:xfrm>
            <a:off x="536575" y="1802422"/>
            <a:ext cx="3954463" cy="4624754"/>
          </a:xfrm>
        </p:spPr>
        <p:txBody>
          <a:bodyPr/>
          <a:lstStyle/>
          <a:p>
            <a:pPr>
              <a:buNone/>
            </a:pPr>
            <a:r>
              <a:rPr lang="de-CH" sz="2000" dirty="0" smtClean="0"/>
              <a:t>Luther in einem Brief aus dem November 1518:</a:t>
            </a:r>
          </a:p>
          <a:p>
            <a:pPr>
              <a:buNone/>
            </a:pPr>
            <a:r>
              <a:rPr lang="de-CH" sz="2000" dirty="0" smtClean="0"/>
              <a:t>„Der Legat oder selbst der Papst sollen nicht nur sagen, Du irrst, Du hast falsch gelehrt, sondern den Irrtum in der Bibel nachweisen und Begründungen anführen.“</a:t>
            </a:r>
          </a:p>
          <a:p>
            <a:pPr>
              <a:buNone/>
            </a:pPr>
            <a:r>
              <a:rPr lang="de-CH" sz="2000" dirty="0" smtClean="0"/>
              <a:t>(M. Luther, Werke, Briefwechsel, Band I, Weimarer Ausgabe 1930)</a:t>
            </a:r>
            <a:endParaRPr lang="de-CH" sz="2000" dirty="0"/>
          </a:p>
        </p:txBody>
      </p:sp>
      <p:pic>
        <p:nvPicPr>
          <p:cNvPr id="5" name="Inhaltsplatzhalter 4" descr="Luther.png"/>
          <p:cNvPicPr>
            <a:picLocks noGrp="1" noChangeAspect="1"/>
          </p:cNvPicPr>
          <p:nvPr>
            <p:ph sz="half" idx="2"/>
          </p:nvPr>
        </p:nvPicPr>
        <p:blipFill>
          <a:blip r:embed="rId2" cstate="print"/>
          <a:stretch>
            <a:fillRect/>
          </a:stretch>
        </p:blipFill>
        <p:spPr>
          <a:xfrm>
            <a:off x="5257799" y="2120383"/>
            <a:ext cx="2611315" cy="3804658"/>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9113" y="1143000"/>
            <a:ext cx="8077200" cy="545123"/>
          </a:xfrm>
        </p:spPr>
        <p:txBody>
          <a:bodyPr/>
          <a:lstStyle/>
          <a:p>
            <a:r>
              <a:rPr lang="de-CH" sz="2000" dirty="0" smtClean="0"/>
              <a:t>Beweis: Einsicht und Überzeugung gewinnen</a:t>
            </a:r>
            <a:endParaRPr lang="de-CH" sz="2000" dirty="0"/>
          </a:p>
        </p:txBody>
      </p:sp>
      <p:sp>
        <p:nvSpPr>
          <p:cNvPr id="3" name="Inhaltsplatzhalter 2"/>
          <p:cNvSpPr>
            <a:spLocks noGrp="1"/>
          </p:cNvSpPr>
          <p:nvPr>
            <p:ph sz="half" idx="1"/>
          </p:nvPr>
        </p:nvSpPr>
        <p:spPr>
          <a:xfrm>
            <a:off x="536575" y="1828800"/>
            <a:ext cx="3954463" cy="4572000"/>
          </a:xfrm>
        </p:spPr>
        <p:txBody>
          <a:bodyPr/>
          <a:lstStyle/>
          <a:p>
            <a:pPr>
              <a:buNone/>
            </a:pPr>
            <a:r>
              <a:rPr lang="de-CH" sz="2000" dirty="0" smtClean="0"/>
              <a:t>Das mathematische Beweisen setzt die </a:t>
            </a:r>
            <a:r>
              <a:rPr lang="de-CH" sz="2000" dirty="0" err="1" smtClean="0"/>
              <a:t>Descartesche</a:t>
            </a:r>
            <a:r>
              <a:rPr lang="de-CH" sz="2000" dirty="0" smtClean="0"/>
              <a:t> Philosophie des Zweifelns fort:</a:t>
            </a:r>
          </a:p>
          <a:p>
            <a:pPr>
              <a:buNone/>
            </a:pPr>
            <a:r>
              <a:rPr lang="de-CH" sz="2000" dirty="0" smtClean="0"/>
              <a:t> Zweifeln, bis ein fester Stand gefunden ist, von dem aus sich gesicherte neue Aussagen ableiten lassen.</a:t>
            </a:r>
          </a:p>
          <a:p>
            <a:pPr>
              <a:buNone/>
            </a:pPr>
            <a:r>
              <a:rPr lang="de-CH" sz="2000" dirty="0" smtClean="0"/>
              <a:t>(R. Descartes, </a:t>
            </a:r>
            <a:r>
              <a:rPr lang="de-CH" sz="2000" i="1" dirty="0" err="1" smtClean="0"/>
              <a:t>Meditationes</a:t>
            </a:r>
            <a:r>
              <a:rPr lang="de-CH" sz="2000" i="1" dirty="0" smtClean="0"/>
              <a:t> de prima </a:t>
            </a:r>
            <a:r>
              <a:rPr lang="de-CH" sz="2000" i="1" dirty="0" err="1" smtClean="0"/>
              <a:t>philosophia</a:t>
            </a:r>
            <a:r>
              <a:rPr lang="de-CH" sz="2000" dirty="0" smtClean="0"/>
              <a:t>, 1641)</a:t>
            </a:r>
          </a:p>
        </p:txBody>
      </p:sp>
      <p:pic>
        <p:nvPicPr>
          <p:cNvPr id="5" name="Inhaltsplatzhalter 4" descr="Descartes-moncornet.jpg"/>
          <p:cNvPicPr>
            <a:picLocks noGrp="1" noChangeAspect="1"/>
          </p:cNvPicPr>
          <p:nvPr>
            <p:ph sz="half" idx="2"/>
          </p:nvPr>
        </p:nvPicPr>
        <p:blipFill>
          <a:blip r:embed="rId2" cstate="print"/>
          <a:stretch>
            <a:fillRect/>
          </a:stretch>
        </p:blipFill>
        <p:spPr>
          <a:xfrm>
            <a:off x="5003581" y="1776413"/>
            <a:ext cx="3234175" cy="4624387"/>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9113" y="1143000"/>
            <a:ext cx="8077200" cy="465992"/>
          </a:xfrm>
        </p:spPr>
        <p:txBody>
          <a:bodyPr/>
          <a:lstStyle/>
          <a:p>
            <a:r>
              <a:rPr lang="de-CH" sz="2000" dirty="0" smtClean="0"/>
              <a:t>Was wir mit Beweisen nicht meinen</a:t>
            </a:r>
            <a:endParaRPr lang="de-CH" sz="2000" dirty="0"/>
          </a:p>
        </p:txBody>
      </p:sp>
      <p:sp>
        <p:nvSpPr>
          <p:cNvPr id="3" name="Inhaltsplatzhalter 2"/>
          <p:cNvSpPr>
            <a:spLocks noGrp="1"/>
          </p:cNvSpPr>
          <p:nvPr>
            <p:ph idx="1"/>
          </p:nvPr>
        </p:nvSpPr>
        <p:spPr>
          <a:xfrm>
            <a:off x="536575" y="1644162"/>
            <a:ext cx="8061325" cy="4756638"/>
          </a:xfrm>
        </p:spPr>
        <p:txBody>
          <a:bodyPr/>
          <a:lstStyle/>
          <a:p>
            <a:pPr>
              <a:buNone/>
            </a:pPr>
            <a:endParaRPr lang="en-GB" sz="2000" i="1" dirty="0" smtClean="0"/>
          </a:p>
          <a:p>
            <a:pPr>
              <a:buNone/>
            </a:pPr>
            <a:r>
              <a:rPr lang="en-GB" sz="2000" i="1" dirty="0" smtClean="0"/>
              <a:t>	It is true that you may fool all the people some of the time; you can even fool some of the people all the time; but you can’t fool all of the people all the time</a:t>
            </a:r>
            <a:r>
              <a:rPr lang="en-GB" sz="2000" dirty="0" smtClean="0"/>
              <a:t>. (Abraham Lincoln)</a:t>
            </a:r>
          </a:p>
          <a:p>
            <a:endParaRPr lang="de-CH" sz="2000" dirty="0" smtClean="0"/>
          </a:p>
          <a:p>
            <a:pPr>
              <a:buNone/>
            </a:pPr>
            <a:endParaRPr lang="de-CH" sz="2000" dirty="0" smtClean="0">
              <a:solidFill>
                <a:schemeClr val="tx1"/>
              </a:solidFill>
              <a:latin typeface="+mn-lt"/>
              <a:ea typeface="+mn-ea"/>
              <a:cs typeface="+mn-cs"/>
            </a:endParaRPr>
          </a:p>
          <a:p>
            <a:pPr>
              <a:buNone/>
            </a:pPr>
            <a:endParaRPr lang="de-CH" sz="2000" dirty="0" smtClean="0"/>
          </a:p>
          <a:p>
            <a:pPr>
              <a:buNone/>
            </a:pPr>
            <a:r>
              <a:rPr lang="de-CH" sz="2000" dirty="0" smtClean="0">
                <a:solidFill>
                  <a:schemeClr val="tx1"/>
                </a:solidFill>
                <a:latin typeface="+mn-lt"/>
                <a:ea typeface="+mn-ea"/>
                <a:cs typeface="+mn-cs"/>
              </a:rPr>
              <a:t>	Zeichensatz der Prädikatenlogik 1. Stufe, Variablen, Prädikate und Funktionen</a:t>
            </a:r>
          </a:p>
        </p:txBody>
      </p:sp>
      <p:sp>
        <p:nvSpPr>
          <p:cNvPr id="46087" name="Rectangle 7"/>
          <p:cNvSpPr>
            <a:spLocks noChangeArrowheads="1"/>
          </p:cNvSpPr>
          <p:nvPr/>
        </p:nvSpPr>
        <p:spPr bwMode="auto">
          <a:xfrm>
            <a:off x="0" y="819865"/>
            <a:ext cx="255198"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49263" algn="r"/>
                <a:tab pos="2882900" algn="ctr"/>
                <a:tab pos="5765800" algn="r"/>
              </a:tabLst>
            </a:pPr>
            <a:r>
              <a:rPr kumimoji="0" lang="de-CH"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de-CH"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2" name="Objekt 11"/>
          <p:cNvGraphicFramePr>
            <a:graphicFrameLocks noChangeAspect="1"/>
          </p:cNvGraphicFramePr>
          <p:nvPr/>
        </p:nvGraphicFramePr>
        <p:xfrm>
          <a:off x="1491175" y="3424213"/>
          <a:ext cx="6293950" cy="1840279"/>
        </p:xfrm>
        <a:graphic>
          <a:graphicData uri="http://schemas.openxmlformats.org/presentationml/2006/ole">
            <mc:AlternateContent xmlns:mc="http://schemas.openxmlformats.org/markup-compatibility/2006">
              <mc:Choice xmlns:v="urn:schemas-microsoft-com:vml" Requires="v">
                <p:oleObj spid="_x0000_s46118" name="Document" r:id="rId3" imgW="9072039" imgH="2652780" progId="Word.Document.12">
                  <p:embed/>
                </p:oleObj>
              </mc:Choice>
              <mc:Fallback>
                <p:oleObj name="Document" r:id="rId3" imgW="9072039" imgH="2652780" progId="Word.Document.12">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1175" y="3424213"/>
                        <a:ext cx="6293950" cy="18402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9113" y="1143000"/>
            <a:ext cx="8077200" cy="562708"/>
          </a:xfrm>
        </p:spPr>
        <p:txBody>
          <a:bodyPr/>
          <a:lstStyle/>
          <a:p>
            <a:r>
              <a:rPr lang="de-CH" sz="2000" dirty="0" smtClean="0"/>
              <a:t>Beweis: Einsicht und Überzeugung gewinnen</a:t>
            </a:r>
            <a:endParaRPr lang="de-CH" sz="2000" dirty="0"/>
          </a:p>
        </p:txBody>
      </p:sp>
      <p:sp>
        <p:nvSpPr>
          <p:cNvPr id="3" name="Inhaltsplatzhalter 2"/>
          <p:cNvSpPr>
            <a:spLocks noGrp="1"/>
          </p:cNvSpPr>
          <p:nvPr>
            <p:ph sz="half" idx="1"/>
          </p:nvPr>
        </p:nvSpPr>
        <p:spPr>
          <a:xfrm>
            <a:off x="536575" y="1758462"/>
            <a:ext cx="3954463" cy="4642338"/>
          </a:xfrm>
        </p:spPr>
        <p:txBody>
          <a:bodyPr/>
          <a:lstStyle/>
          <a:p>
            <a:pPr>
              <a:buNone/>
            </a:pPr>
            <a:endParaRPr lang="de-CH" sz="2000" dirty="0" smtClean="0"/>
          </a:p>
          <a:p>
            <a:pPr>
              <a:buNone/>
            </a:pPr>
            <a:r>
              <a:rPr lang="de-CH" sz="2000" dirty="0" smtClean="0"/>
              <a:t>Walter in Heinrich von Kleists „Der zerbrochene Krug“:</a:t>
            </a:r>
          </a:p>
          <a:p>
            <a:pPr>
              <a:buNone/>
            </a:pPr>
            <a:endParaRPr lang="de-CH" sz="2000" dirty="0" smtClean="0"/>
          </a:p>
          <a:p>
            <a:pPr>
              <a:buNone/>
            </a:pPr>
            <a:r>
              <a:rPr lang="de-CH" sz="2000" dirty="0" smtClean="0"/>
              <a:t>„Zur Sache hier. Vom Krug ist hier die Rede. Beweis, Beweis, dass Ruprecht ihn zerbrach!“</a:t>
            </a:r>
            <a:endParaRPr lang="de-CH" sz="2000" dirty="0"/>
          </a:p>
        </p:txBody>
      </p:sp>
      <p:pic>
        <p:nvPicPr>
          <p:cNvPr id="5" name="Inhaltsplatzhalter 4" descr="der_zerbrochne_krug_titel.jpg"/>
          <p:cNvPicPr>
            <a:picLocks noGrp="1" noChangeAspect="1"/>
          </p:cNvPicPr>
          <p:nvPr>
            <p:ph sz="half" idx="2"/>
          </p:nvPr>
        </p:nvPicPr>
        <p:blipFill>
          <a:blip r:embed="rId2" cstate="print"/>
          <a:stretch>
            <a:fillRect/>
          </a:stretch>
        </p:blipFill>
        <p:spPr>
          <a:xfrm>
            <a:off x="5276755" y="1819275"/>
            <a:ext cx="2687828" cy="4581525"/>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Grp="1" noChangeArrowheads="1"/>
          </p:cNvSpPr>
          <p:nvPr>
            <p:ph type="ctrTitle"/>
          </p:nvPr>
        </p:nvSpPr>
        <p:spPr>
          <a:xfrm>
            <a:off x="230188" y="1184275"/>
            <a:ext cx="8658225" cy="1625832"/>
          </a:xfrm>
        </p:spPr>
        <p:txBody>
          <a:bodyPr/>
          <a:lstStyle/>
          <a:p>
            <a:pPr algn="ctr" eaLnBrk="1" hangingPunct="1">
              <a:lnSpc>
                <a:spcPts val="4200"/>
              </a:lnSpc>
            </a:pPr>
            <a:r>
              <a:rPr lang="de-CH" sz="4000" dirty="0" smtClean="0">
                <a:solidFill>
                  <a:srgbClr val="0033CC"/>
                </a:solidFill>
              </a:rPr>
              <a:t>Beweisen am Gymnasium</a:t>
            </a:r>
            <a:r>
              <a:rPr lang="de-CH" sz="2800" dirty="0" smtClean="0">
                <a:solidFill>
                  <a:srgbClr val="0033CC"/>
                </a:solidFill>
              </a:rPr>
              <a:t/>
            </a:r>
            <a:br>
              <a:rPr lang="de-CH" sz="2800" dirty="0" smtClean="0">
                <a:solidFill>
                  <a:srgbClr val="0033CC"/>
                </a:solidFill>
              </a:rPr>
            </a:br>
            <a:r>
              <a:rPr lang="de-CH" sz="2000" dirty="0" smtClean="0">
                <a:solidFill>
                  <a:srgbClr val="0033CC"/>
                </a:solidFill>
              </a:rPr>
              <a:t>Zürich, 9. Sept. 2015</a:t>
            </a:r>
            <a:br>
              <a:rPr lang="de-CH" sz="2000" dirty="0" smtClean="0">
                <a:solidFill>
                  <a:srgbClr val="0033CC"/>
                </a:solidFill>
              </a:rPr>
            </a:br>
            <a:r>
              <a:rPr lang="de-CH" sz="2000" dirty="0" smtClean="0">
                <a:solidFill>
                  <a:srgbClr val="0033CC"/>
                </a:solidFill>
              </a:rPr>
              <a:t>Roman Meier</a:t>
            </a:r>
            <a:r>
              <a:rPr lang="de-CH" sz="2000" dirty="0">
                <a:solidFill>
                  <a:srgbClr val="0033CC"/>
                </a:solidFill>
              </a:rPr>
              <a:t/>
            </a:r>
            <a:br>
              <a:rPr lang="de-CH" sz="2000" dirty="0">
                <a:solidFill>
                  <a:srgbClr val="0033CC"/>
                </a:solidFill>
              </a:rPr>
            </a:br>
            <a:r>
              <a:rPr lang="de-CH" sz="1800" b="0" dirty="0" smtClean="0">
                <a:solidFill>
                  <a:srgbClr val="0033CC"/>
                </a:solidFill>
              </a:rPr>
              <a:t> Realgymnasium </a:t>
            </a:r>
            <a:r>
              <a:rPr lang="de-CH" sz="1800" b="0" dirty="0" err="1" smtClean="0">
                <a:solidFill>
                  <a:srgbClr val="0033CC"/>
                </a:solidFill>
              </a:rPr>
              <a:t>Rämibühl</a:t>
            </a:r>
            <a:r>
              <a:rPr lang="de-CH" sz="1800" b="0" dirty="0" smtClean="0">
                <a:solidFill>
                  <a:srgbClr val="0033CC"/>
                </a:solidFill>
              </a:rPr>
              <a:t/>
            </a:r>
            <a:br>
              <a:rPr lang="de-CH" sz="1800" b="0" dirty="0" smtClean="0">
                <a:solidFill>
                  <a:srgbClr val="0033CC"/>
                </a:solidFill>
              </a:rPr>
            </a:br>
            <a:r>
              <a:rPr lang="de-CH" sz="1800" b="0" dirty="0" smtClean="0">
                <a:solidFill>
                  <a:srgbClr val="0033CC"/>
                </a:solidFill>
              </a:rPr>
              <a:t> Aargauische Maturitätsschule für Erwachsene</a:t>
            </a:r>
          </a:p>
        </p:txBody>
      </p:sp>
    </p:spTree>
    <p:extLst>
      <p:ext uri="{BB962C8B-B14F-4D97-AF65-F5344CB8AC3E}">
        <p14:creationId xmlns:p14="http://schemas.microsoft.com/office/powerpoint/2010/main" val="38417582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bwMode="auto">
          <a:xfrm>
            <a:off x="681318" y="2994212"/>
            <a:ext cx="7871011" cy="136263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smtClean="0">
              <a:ln>
                <a:noFill/>
              </a:ln>
              <a:solidFill>
                <a:schemeClr val="tx1"/>
              </a:solidFill>
              <a:effectLst/>
              <a:latin typeface="Times" pitchFamily="18" charset="0"/>
            </a:endParaRPr>
          </a:p>
        </p:txBody>
      </p:sp>
      <p:sp>
        <p:nvSpPr>
          <p:cNvPr id="2" name="Titel 1"/>
          <p:cNvSpPr>
            <a:spLocks noGrp="1"/>
          </p:cNvSpPr>
          <p:nvPr>
            <p:ph type="title"/>
          </p:nvPr>
        </p:nvSpPr>
        <p:spPr>
          <a:xfrm>
            <a:off x="519113" y="1143000"/>
            <a:ext cx="8077200" cy="553915"/>
          </a:xfrm>
        </p:spPr>
        <p:txBody>
          <a:bodyPr/>
          <a:lstStyle/>
          <a:p>
            <a:r>
              <a:rPr lang="de-CH" sz="2000" dirty="0" smtClean="0"/>
              <a:t>Beweisen am Gymnasium</a:t>
            </a:r>
            <a:endParaRPr lang="de-CH" sz="2000" dirty="0"/>
          </a:p>
        </p:txBody>
      </p:sp>
      <p:sp>
        <p:nvSpPr>
          <p:cNvPr id="3" name="Inhaltsplatzhalter 2"/>
          <p:cNvSpPr>
            <a:spLocks noGrp="1"/>
          </p:cNvSpPr>
          <p:nvPr>
            <p:ph idx="1"/>
          </p:nvPr>
        </p:nvSpPr>
        <p:spPr>
          <a:xfrm>
            <a:off x="536575" y="1670538"/>
            <a:ext cx="8061325" cy="4730262"/>
          </a:xfrm>
        </p:spPr>
        <p:txBody>
          <a:bodyPr/>
          <a:lstStyle/>
          <a:p>
            <a:pPr>
              <a:buNone/>
            </a:pPr>
            <a:endParaRPr lang="de-CH" dirty="0" smtClean="0"/>
          </a:p>
          <a:p>
            <a:pPr>
              <a:buNone/>
            </a:pPr>
            <a:r>
              <a:rPr lang="de-CH" b="1" dirty="0" smtClean="0"/>
              <a:t>Arbeitsdefinition</a:t>
            </a:r>
          </a:p>
          <a:p>
            <a:pPr>
              <a:buNone/>
            </a:pPr>
            <a:r>
              <a:rPr lang="de-CH" sz="2000" dirty="0" smtClean="0"/>
              <a:t>    </a:t>
            </a:r>
            <a:r>
              <a:rPr lang="de-CH" dirty="0" smtClean="0"/>
              <a:t>Unter </a:t>
            </a:r>
            <a:r>
              <a:rPr lang="de-CH" dirty="0"/>
              <a:t>einem Beweis verstehen wir eine Argumentation, welche </a:t>
            </a:r>
            <a:r>
              <a:rPr lang="de-CH" dirty="0" smtClean="0"/>
              <a:t>einen </a:t>
            </a:r>
            <a:r>
              <a:rPr lang="de-CH" dirty="0"/>
              <a:t>mathematischen Sachverhalt verständlich, vollständig und </a:t>
            </a:r>
            <a:r>
              <a:rPr lang="de-CH" dirty="0" smtClean="0"/>
              <a:t> korrekt </a:t>
            </a:r>
            <a:r>
              <a:rPr lang="de-CH" dirty="0"/>
              <a:t>herleitet oder verifiziert.</a:t>
            </a:r>
          </a:p>
          <a:p>
            <a:pPr>
              <a:buNone/>
            </a:pPr>
            <a:endParaRPr lang="de-CH" sz="2000" dirty="0" smtClean="0"/>
          </a:p>
          <a:p>
            <a:pPr>
              <a:buNone/>
            </a:pPr>
            <a:endParaRPr lang="de-CH" sz="2000" dirty="0" smtClean="0"/>
          </a:p>
          <a:p>
            <a:pPr>
              <a:buNone/>
            </a:pPr>
            <a:endParaRPr lang="de-CH" dirty="0" smtClean="0"/>
          </a:p>
          <a:p>
            <a:pPr>
              <a:buNone/>
            </a:pPr>
            <a:endParaRPr lang="de-CH" dirty="0"/>
          </a:p>
        </p:txBody>
      </p:sp>
    </p:spTree>
    <p:extLst>
      <p:ext uri="{BB962C8B-B14F-4D97-AF65-F5344CB8AC3E}">
        <p14:creationId xmlns:p14="http://schemas.microsoft.com/office/powerpoint/2010/main" val="277876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bwMode="auto">
          <a:xfrm>
            <a:off x="681318" y="2994212"/>
            <a:ext cx="7871011" cy="136263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smtClean="0">
              <a:ln>
                <a:noFill/>
              </a:ln>
              <a:solidFill>
                <a:schemeClr val="tx1"/>
              </a:solidFill>
              <a:effectLst/>
              <a:latin typeface="Times" pitchFamily="18" charset="0"/>
            </a:endParaRPr>
          </a:p>
        </p:txBody>
      </p:sp>
      <p:sp>
        <p:nvSpPr>
          <p:cNvPr id="2" name="Titel 1"/>
          <p:cNvSpPr>
            <a:spLocks noGrp="1"/>
          </p:cNvSpPr>
          <p:nvPr>
            <p:ph type="title"/>
          </p:nvPr>
        </p:nvSpPr>
        <p:spPr>
          <a:xfrm>
            <a:off x="519113" y="1143000"/>
            <a:ext cx="8077200" cy="553915"/>
          </a:xfrm>
        </p:spPr>
        <p:txBody>
          <a:bodyPr/>
          <a:lstStyle/>
          <a:p>
            <a:r>
              <a:rPr lang="de-CH" sz="2000" dirty="0" smtClean="0"/>
              <a:t>Beweisen am Gymnasium</a:t>
            </a:r>
            <a:endParaRPr lang="de-CH" sz="2000" dirty="0"/>
          </a:p>
        </p:txBody>
      </p:sp>
      <p:sp>
        <p:nvSpPr>
          <p:cNvPr id="3" name="Inhaltsplatzhalter 2"/>
          <p:cNvSpPr>
            <a:spLocks noGrp="1"/>
          </p:cNvSpPr>
          <p:nvPr>
            <p:ph idx="1"/>
          </p:nvPr>
        </p:nvSpPr>
        <p:spPr>
          <a:xfrm>
            <a:off x="536575" y="1670538"/>
            <a:ext cx="8061325" cy="4730262"/>
          </a:xfrm>
        </p:spPr>
        <p:txBody>
          <a:bodyPr/>
          <a:lstStyle/>
          <a:p>
            <a:pPr>
              <a:buNone/>
            </a:pPr>
            <a:endParaRPr lang="de-CH" dirty="0" smtClean="0"/>
          </a:p>
          <a:p>
            <a:pPr>
              <a:buNone/>
            </a:pPr>
            <a:r>
              <a:rPr lang="de-CH" b="1" dirty="0" smtClean="0"/>
              <a:t>Lernziel</a:t>
            </a:r>
          </a:p>
          <a:p>
            <a:pPr marL="358775" indent="0">
              <a:buNone/>
            </a:pPr>
            <a:r>
              <a:rPr lang="de-CH" dirty="0" smtClean="0"/>
              <a:t>Die </a:t>
            </a:r>
            <a:r>
              <a:rPr lang="de-CH" dirty="0"/>
              <a:t>Schülerinnen und Schüler lernen, wie man </a:t>
            </a:r>
            <a:r>
              <a:rPr lang="de-CH" dirty="0" smtClean="0"/>
              <a:t>       mathematische </a:t>
            </a:r>
            <a:r>
              <a:rPr lang="de-CH" dirty="0"/>
              <a:t>Sachverhalte verständlich, vollständig </a:t>
            </a:r>
            <a:r>
              <a:rPr lang="de-CH" dirty="0" smtClean="0"/>
              <a:t> und </a:t>
            </a:r>
            <a:r>
              <a:rPr lang="de-CH" dirty="0"/>
              <a:t>korrekt herleitet und erklärt.</a:t>
            </a:r>
          </a:p>
          <a:p>
            <a:pPr>
              <a:buNone/>
            </a:pPr>
            <a:endParaRPr lang="de-CH" sz="2000" dirty="0" smtClean="0"/>
          </a:p>
          <a:p>
            <a:pPr>
              <a:buNone/>
            </a:pPr>
            <a:endParaRPr lang="de-CH" sz="2000" dirty="0" smtClean="0"/>
          </a:p>
          <a:p>
            <a:pPr>
              <a:buNone/>
            </a:pPr>
            <a:endParaRPr lang="de-CH" dirty="0" smtClean="0"/>
          </a:p>
          <a:p>
            <a:pPr>
              <a:buNone/>
            </a:pPr>
            <a:endParaRPr lang="de-CH" dirty="0"/>
          </a:p>
        </p:txBody>
      </p:sp>
    </p:spTree>
    <p:extLst>
      <p:ext uri="{BB962C8B-B14F-4D97-AF65-F5344CB8AC3E}">
        <p14:creationId xmlns:p14="http://schemas.microsoft.com/office/powerpoint/2010/main" val="39922044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bwMode="auto">
          <a:xfrm>
            <a:off x="681318" y="2994212"/>
            <a:ext cx="7871011" cy="136263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smtClean="0">
              <a:ln>
                <a:noFill/>
              </a:ln>
              <a:solidFill>
                <a:schemeClr val="tx1"/>
              </a:solidFill>
              <a:effectLst/>
              <a:latin typeface="Times" pitchFamily="18" charset="0"/>
            </a:endParaRPr>
          </a:p>
        </p:txBody>
      </p:sp>
      <p:sp>
        <p:nvSpPr>
          <p:cNvPr id="2" name="Titel 1"/>
          <p:cNvSpPr>
            <a:spLocks noGrp="1"/>
          </p:cNvSpPr>
          <p:nvPr>
            <p:ph type="title"/>
          </p:nvPr>
        </p:nvSpPr>
        <p:spPr>
          <a:xfrm>
            <a:off x="519113" y="1143000"/>
            <a:ext cx="8077200" cy="553915"/>
          </a:xfrm>
        </p:spPr>
        <p:txBody>
          <a:bodyPr/>
          <a:lstStyle/>
          <a:p>
            <a:r>
              <a:rPr lang="de-CH" sz="2000" dirty="0" smtClean="0"/>
              <a:t>Beweisen am Gymnasium</a:t>
            </a:r>
            <a:endParaRPr lang="de-CH" sz="2000" dirty="0"/>
          </a:p>
        </p:txBody>
      </p:sp>
      <p:sp>
        <p:nvSpPr>
          <p:cNvPr id="3" name="Inhaltsplatzhalter 2"/>
          <p:cNvSpPr>
            <a:spLocks noGrp="1"/>
          </p:cNvSpPr>
          <p:nvPr>
            <p:ph idx="1"/>
          </p:nvPr>
        </p:nvSpPr>
        <p:spPr>
          <a:xfrm>
            <a:off x="536575" y="1670538"/>
            <a:ext cx="8061325" cy="4730262"/>
          </a:xfrm>
        </p:spPr>
        <p:txBody>
          <a:bodyPr/>
          <a:lstStyle/>
          <a:p>
            <a:pPr>
              <a:buNone/>
            </a:pPr>
            <a:endParaRPr lang="de-CH" dirty="0" smtClean="0"/>
          </a:p>
          <a:p>
            <a:pPr>
              <a:buNone/>
            </a:pPr>
            <a:r>
              <a:rPr lang="de-CH" b="1" dirty="0" smtClean="0"/>
              <a:t>Lernziel</a:t>
            </a:r>
          </a:p>
          <a:p>
            <a:r>
              <a:rPr lang="de-CH" dirty="0" smtClean="0"/>
              <a:t>Die </a:t>
            </a:r>
            <a:r>
              <a:rPr lang="de-CH" dirty="0"/>
              <a:t>Schülerinnen und Schüler lernen, wie man </a:t>
            </a:r>
            <a:r>
              <a:rPr lang="de-CH" dirty="0" smtClean="0"/>
              <a:t>       mathematische </a:t>
            </a:r>
            <a:r>
              <a:rPr lang="de-CH" dirty="0"/>
              <a:t>Sachverhalte</a:t>
            </a:r>
            <a:r>
              <a:rPr lang="de-CH" b="1" dirty="0">
                <a:solidFill>
                  <a:srgbClr val="FF0000"/>
                </a:solidFill>
              </a:rPr>
              <a:t> verständlich</a:t>
            </a:r>
            <a:r>
              <a:rPr lang="de-CH" dirty="0"/>
              <a:t>, vollständig </a:t>
            </a:r>
            <a:r>
              <a:rPr lang="de-CH" dirty="0" smtClean="0"/>
              <a:t> und </a:t>
            </a:r>
            <a:r>
              <a:rPr lang="de-CH" dirty="0"/>
              <a:t>korrekt herleitet und erklärt.</a:t>
            </a:r>
          </a:p>
          <a:p>
            <a:pPr>
              <a:buNone/>
            </a:pPr>
            <a:endParaRPr lang="de-CH" sz="2000" dirty="0" smtClean="0"/>
          </a:p>
          <a:p>
            <a:pPr>
              <a:buNone/>
            </a:pPr>
            <a:endParaRPr lang="de-CH" sz="2000" dirty="0" smtClean="0"/>
          </a:p>
          <a:p>
            <a:pPr>
              <a:buNone/>
            </a:pPr>
            <a:endParaRPr lang="de-CH" dirty="0" smtClean="0"/>
          </a:p>
          <a:p>
            <a:pPr>
              <a:buNone/>
            </a:pPr>
            <a:endParaRPr lang="de-CH" dirty="0"/>
          </a:p>
        </p:txBody>
      </p:sp>
    </p:spTree>
    <p:extLst>
      <p:ext uri="{BB962C8B-B14F-4D97-AF65-F5344CB8AC3E}">
        <p14:creationId xmlns:p14="http://schemas.microsoft.com/office/powerpoint/2010/main" val="33464608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bwMode="auto">
          <a:xfrm>
            <a:off x="681318" y="2994212"/>
            <a:ext cx="7871011" cy="136263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smtClean="0">
              <a:ln>
                <a:noFill/>
              </a:ln>
              <a:solidFill>
                <a:schemeClr val="tx1"/>
              </a:solidFill>
              <a:effectLst/>
              <a:latin typeface="Times" pitchFamily="18" charset="0"/>
            </a:endParaRPr>
          </a:p>
        </p:txBody>
      </p:sp>
      <p:sp>
        <p:nvSpPr>
          <p:cNvPr id="2" name="Titel 1"/>
          <p:cNvSpPr>
            <a:spLocks noGrp="1"/>
          </p:cNvSpPr>
          <p:nvPr>
            <p:ph type="title"/>
          </p:nvPr>
        </p:nvSpPr>
        <p:spPr>
          <a:xfrm>
            <a:off x="519113" y="1143000"/>
            <a:ext cx="8077200" cy="553915"/>
          </a:xfrm>
        </p:spPr>
        <p:txBody>
          <a:bodyPr/>
          <a:lstStyle/>
          <a:p>
            <a:r>
              <a:rPr lang="de-CH" sz="2000" dirty="0" smtClean="0"/>
              <a:t>Beweisen am Gymnasium</a:t>
            </a:r>
            <a:endParaRPr lang="de-CH" sz="2000" dirty="0"/>
          </a:p>
        </p:txBody>
      </p:sp>
      <p:sp>
        <p:nvSpPr>
          <p:cNvPr id="3" name="Inhaltsplatzhalter 2"/>
          <p:cNvSpPr>
            <a:spLocks noGrp="1"/>
          </p:cNvSpPr>
          <p:nvPr>
            <p:ph idx="1"/>
          </p:nvPr>
        </p:nvSpPr>
        <p:spPr>
          <a:xfrm>
            <a:off x="536575" y="1670538"/>
            <a:ext cx="8061325" cy="4730262"/>
          </a:xfrm>
        </p:spPr>
        <p:txBody>
          <a:bodyPr/>
          <a:lstStyle/>
          <a:p>
            <a:pPr>
              <a:buNone/>
            </a:pPr>
            <a:endParaRPr lang="de-CH" dirty="0" smtClean="0"/>
          </a:p>
          <a:p>
            <a:pPr>
              <a:buNone/>
            </a:pPr>
            <a:r>
              <a:rPr lang="de-CH" b="1" dirty="0" smtClean="0"/>
              <a:t>Lernziel</a:t>
            </a:r>
          </a:p>
          <a:p>
            <a:r>
              <a:rPr lang="de-CH" dirty="0" smtClean="0"/>
              <a:t>Die </a:t>
            </a:r>
            <a:r>
              <a:rPr lang="de-CH" dirty="0"/>
              <a:t>Schülerinnen und Schüler lernen, wie man </a:t>
            </a:r>
            <a:r>
              <a:rPr lang="de-CH" dirty="0" smtClean="0"/>
              <a:t>       mathematische </a:t>
            </a:r>
            <a:r>
              <a:rPr lang="de-CH" dirty="0"/>
              <a:t>Sachverhalte verständlich, </a:t>
            </a:r>
            <a:r>
              <a:rPr lang="de-CH" b="1" dirty="0">
                <a:solidFill>
                  <a:srgbClr val="FF0000"/>
                </a:solidFill>
              </a:rPr>
              <a:t>vollständig</a:t>
            </a:r>
            <a:r>
              <a:rPr lang="de-CH" dirty="0"/>
              <a:t> </a:t>
            </a:r>
            <a:r>
              <a:rPr lang="de-CH" dirty="0" smtClean="0">
                <a:solidFill>
                  <a:srgbClr val="FF0000"/>
                </a:solidFill>
              </a:rPr>
              <a:t> </a:t>
            </a:r>
            <a:r>
              <a:rPr lang="de-CH" dirty="0" smtClean="0"/>
              <a:t>und </a:t>
            </a:r>
            <a:r>
              <a:rPr lang="de-CH" dirty="0"/>
              <a:t>korrekt herleitet und erklärt.</a:t>
            </a:r>
          </a:p>
          <a:p>
            <a:pPr>
              <a:buNone/>
            </a:pPr>
            <a:endParaRPr lang="de-CH" sz="2000" dirty="0" smtClean="0"/>
          </a:p>
          <a:p>
            <a:pPr>
              <a:buNone/>
            </a:pPr>
            <a:endParaRPr lang="de-CH" sz="2000" dirty="0" smtClean="0"/>
          </a:p>
          <a:p>
            <a:pPr>
              <a:buNone/>
            </a:pPr>
            <a:endParaRPr lang="de-CH" dirty="0" smtClean="0"/>
          </a:p>
          <a:p>
            <a:pPr>
              <a:buNone/>
            </a:pPr>
            <a:endParaRPr lang="de-CH" dirty="0"/>
          </a:p>
        </p:txBody>
      </p:sp>
    </p:spTree>
    <p:extLst>
      <p:ext uri="{BB962C8B-B14F-4D97-AF65-F5344CB8AC3E}">
        <p14:creationId xmlns:p14="http://schemas.microsoft.com/office/powerpoint/2010/main" val="399208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bwMode="auto">
          <a:xfrm>
            <a:off x="681318" y="2994212"/>
            <a:ext cx="7871011" cy="136263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smtClean="0">
              <a:ln>
                <a:noFill/>
              </a:ln>
              <a:solidFill>
                <a:schemeClr val="tx1"/>
              </a:solidFill>
              <a:effectLst/>
              <a:latin typeface="Times" pitchFamily="18" charset="0"/>
            </a:endParaRPr>
          </a:p>
        </p:txBody>
      </p:sp>
      <p:sp>
        <p:nvSpPr>
          <p:cNvPr id="2" name="Titel 1"/>
          <p:cNvSpPr>
            <a:spLocks noGrp="1"/>
          </p:cNvSpPr>
          <p:nvPr>
            <p:ph type="title"/>
          </p:nvPr>
        </p:nvSpPr>
        <p:spPr>
          <a:xfrm>
            <a:off x="519113" y="1143000"/>
            <a:ext cx="8077200" cy="553915"/>
          </a:xfrm>
        </p:spPr>
        <p:txBody>
          <a:bodyPr/>
          <a:lstStyle/>
          <a:p>
            <a:r>
              <a:rPr lang="de-CH" sz="2000" dirty="0" smtClean="0"/>
              <a:t>Beweisen am Gymnasium</a:t>
            </a:r>
            <a:endParaRPr lang="de-CH" sz="2000" dirty="0"/>
          </a:p>
        </p:txBody>
      </p:sp>
      <p:sp>
        <p:nvSpPr>
          <p:cNvPr id="3" name="Inhaltsplatzhalter 2"/>
          <p:cNvSpPr>
            <a:spLocks noGrp="1"/>
          </p:cNvSpPr>
          <p:nvPr>
            <p:ph idx="1"/>
          </p:nvPr>
        </p:nvSpPr>
        <p:spPr>
          <a:xfrm>
            <a:off x="536575" y="1670538"/>
            <a:ext cx="8061325" cy="4730262"/>
          </a:xfrm>
        </p:spPr>
        <p:txBody>
          <a:bodyPr/>
          <a:lstStyle/>
          <a:p>
            <a:pPr>
              <a:buNone/>
            </a:pPr>
            <a:endParaRPr lang="de-CH" dirty="0" smtClean="0"/>
          </a:p>
          <a:p>
            <a:pPr>
              <a:buNone/>
            </a:pPr>
            <a:r>
              <a:rPr lang="de-CH" b="1" dirty="0" smtClean="0"/>
              <a:t>Lernziel</a:t>
            </a:r>
          </a:p>
          <a:p>
            <a:r>
              <a:rPr lang="de-CH" dirty="0" smtClean="0"/>
              <a:t>Die </a:t>
            </a:r>
            <a:r>
              <a:rPr lang="de-CH" dirty="0"/>
              <a:t>Schülerinnen und Schüler lernen, wie man </a:t>
            </a:r>
            <a:r>
              <a:rPr lang="de-CH" dirty="0" smtClean="0"/>
              <a:t>       mathematische </a:t>
            </a:r>
            <a:r>
              <a:rPr lang="de-CH" dirty="0"/>
              <a:t>Sachverhalte verständlich, vollständig </a:t>
            </a:r>
            <a:r>
              <a:rPr lang="de-CH" dirty="0" smtClean="0"/>
              <a:t> und </a:t>
            </a:r>
            <a:r>
              <a:rPr lang="de-CH" dirty="0"/>
              <a:t>korrekt herleitet und erklärt.</a:t>
            </a:r>
          </a:p>
          <a:p>
            <a:pPr>
              <a:buNone/>
            </a:pPr>
            <a:endParaRPr lang="de-CH" sz="2000" dirty="0" smtClean="0"/>
          </a:p>
          <a:p>
            <a:pPr algn="ctr">
              <a:buNone/>
            </a:pPr>
            <a:r>
              <a:rPr lang="de-CH" sz="2800" b="1" dirty="0" smtClean="0">
                <a:solidFill>
                  <a:srgbClr val="FF0000"/>
                </a:solidFill>
              </a:rPr>
              <a:t>Wozu?? – 3 Thesen.</a:t>
            </a:r>
          </a:p>
          <a:p>
            <a:pPr>
              <a:buNone/>
            </a:pPr>
            <a:endParaRPr lang="de-CH" sz="2000" dirty="0" smtClean="0"/>
          </a:p>
          <a:p>
            <a:pPr>
              <a:buNone/>
            </a:pPr>
            <a:endParaRPr lang="de-CH" dirty="0" smtClean="0"/>
          </a:p>
          <a:p>
            <a:pPr>
              <a:buNone/>
            </a:pPr>
            <a:endParaRPr lang="de-CH" dirty="0"/>
          </a:p>
        </p:txBody>
      </p:sp>
    </p:spTree>
    <p:extLst>
      <p:ext uri="{BB962C8B-B14F-4D97-AF65-F5344CB8AC3E}">
        <p14:creationId xmlns:p14="http://schemas.microsoft.com/office/powerpoint/2010/main" val="26191613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bwMode="auto">
          <a:xfrm>
            <a:off x="681318" y="2994212"/>
            <a:ext cx="7871011" cy="136263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smtClean="0">
              <a:ln>
                <a:noFill/>
              </a:ln>
              <a:solidFill>
                <a:schemeClr val="tx1"/>
              </a:solidFill>
              <a:effectLst/>
              <a:latin typeface="Times" pitchFamily="18" charset="0"/>
            </a:endParaRPr>
          </a:p>
        </p:txBody>
      </p:sp>
      <p:sp>
        <p:nvSpPr>
          <p:cNvPr id="2" name="Titel 1"/>
          <p:cNvSpPr>
            <a:spLocks noGrp="1"/>
          </p:cNvSpPr>
          <p:nvPr>
            <p:ph type="title"/>
          </p:nvPr>
        </p:nvSpPr>
        <p:spPr>
          <a:xfrm>
            <a:off x="519113" y="1143000"/>
            <a:ext cx="8077200" cy="553915"/>
          </a:xfrm>
        </p:spPr>
        <p:txBody>
          <a:bodyPr/>
          <a:lstStyle/>
          <a:p>
            <a:r>
              <a:rPr lang="de-CH" sz="2000" dirty="0" smtClean="0"/>
              <a:t>Beweisen am Gymnasium</a:t>
            </a:r>
            <a:endParaRPr lang="de-CH" sz="2000" dirty="0"/>
          </a:p>
        </p:txBody>
      </p:sp>
      <p:sp>
        <p:nvSpPr>
          <p:cNvPr id="3" name="Inhaltsplatzhalter 2"/>
          <p:cNvSpPr>
            <a:spLocks noGrp="1"/>
          </p:cNvSpPr>
          <p:nvPr>
            <p:ph idx="1"/>
          </p:nvPr>
        </p:nvSpPr>
        <p:spPr>
          <a:xfrm>
            <a:off x="536575" y="1670538"/>
            <a:ext cx="8061325" cy="4730262"/>
          </a:xfrm>
        </p:spPr>
        <p:txBody>
          <a:bodyPr/>
          <a:lstStyle/>
          <a:p>
            <a:pPr>
              <a:buNone/>
            </a:pPr>
            <a:endParaRPr lang="de-CH" dirty="0" smtClean="0"/>
          </a:p>
          <a:p>
            <a:pPr>
              <a:buNone/>
            </a:pPr>
            <a:r>
              <a:rPr lang="de-CH" b="1" dirty="0" smtClean="0"/>
              <a:t>These 1.</a:t>
            </a:r>
          </a:p>
          <a:p>
            <a:r>
              <a:rPr lang="de-CH" dirty="0"/>
              <a:t>Nur wer einen mathematischen Sachverhalt verständlich, vollständig und korrekt herleiten </a:t>
            </a:r>
            <a:r>
              <a:rPr lang="de-CH" dirty="0" smtClean="0"/>
              <a:t>oder erklären </a:t>
            </a:r>
            <a:r>
              <a:rPr lang="de-CH" dirty="0"/>
              <a:t>kann, hat diesen auch </a:t>
            </a:r>
            <a:r>
              <a:rPr lang="de-CH" dirty="0" smtClean="0"/>
              <a:t>verstanden.</a:t>
            </a:r>
            <a:endParaRPr lang="de-CH" sz="2000" dirty="0" smtClean="0"/>
          </a:p>
          <a:p>
            <a:pPr>
              <a:buNone/>
            </a:pPr>
            <a:endParaRPr lang="de-CH" sz="2000" dirty="0" smtClean="0"/>
          </a:p>
          <a:p>
            <a:pPr>
              <a:buNone/>
            </a:pPr>
            <a:endParaRPr lang="de-CH" dirty="0" smtClean="0"/>
          </a:p>
          <a:p>
            <a:pPr>
              <a:buNone/>
            </a:pPr>
            <a:endParaRPr lang="de-CH" dirty="0"/>
          </a:p>
        </p:txBody>
      </p:sp>
    </p:spTree>
    <p:extLst>
      <p:ext uri="{BB962C8B-B14F-4D97-AF65-F5344CB8AC3E}">
        <p14:creationId xmlns:p14="http://schemas.microsoft.com/office/powerpoint/2010/main" val="39041587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bwMode="auto">
          <a:xfrm>
            <a:off x="681318" y="2994212"/>
            <a:ext cx="7871011" cy="136263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smtClean="0">
              <a:ln>
                <a:noFill/>
              </a:ln>
              <a:solidFill>
                <a:schemeClr val="tx1"/>
              </a:solidFill>
              <a:effectLst/>
              <a:latin typeface="Times" pitchFamily="18" charset="0"/>
            </a:endParaRPr>
          </a:p>
        </p:txBody>
      </p:sp>
      <p:sp>
        <p:nvSpPr>
          <p:cNvPr id="2" name="Titel 1"/>
          <p:cNvSpPr>
            <a:spLocks noGrp="1"/>
          </p:cNvSpPr>
          <p:nvPr>
            <p:ph type="title"/>
          </p:nvPr>
        </p:nvSpPr>
        <p:spPr>
          <a:xfrm>
            <a:off x="519113" y="1143000"/>
            <a:ext cx="8077200" cy="553915"/>
          </a:xfrm>
        </p:spPr>
        <p:txBody>
          <a:bodyPr/>
          <a:lstStyle/>
          <a:p>
            <a:r>
              <a:rPr lang="de-CH" sz="2000" dirty="0" smtClean="0"/>
              <a:t>Beweisen am Gymnasium</a:t>
            </a:r>
            <a:endParaRPr lang="de-CH" sz="2000" dirty="0"/>
          </a:p>
        </p:txBody>
      </p:sp>
      <p:sp>
        <p:nvSpPr>
          <p:cNvPr id="3" name="Inhaltsplatzhalter 2"/>
          <p:cNvSpPr>
            <a:spLocks noGrp="1"/>
          </p:cNvSpPr>
          <p:nvPr>
            <p:ph idx="1"/>
          </p:nvPr>
        </p:nvSpPr>
        <p:spPr>
          <a:xfrm>
            <a:off x="536575" y="1670538"/>
            <a:ext cx="8061325" cy="4730262"/>
          </a:xfrm>
        </p:spPr>
        <p:txBody>
          <a:bodyPr/>
          <a:lstStyle/>
          <a:p>
            <a:pPr>
              <a:buNone/>
            </a:pPr>
            <a:endParaRPr lang="de-CH" dirty="0" smtClean="0"/>
          </a:p>
          <a:p>
            <a:pPr>
              <a:buNone/>
            </a:pPr>
            <a:r>
              <a:rPr lang="de-CH" b="1" dirty="0" smtClean="0"/>
              <a:t>These 1.</a:t>
            </a:r>
          </a:p>
          <a:p>
            <a:r>
              <a:rPr lang="de-CH" dirty="0"/>
              <a:t>Nur wer einen mathematischen Sachverhalt verständlich, vollständig und korrekt herleiten </a:t>
            </a:r>
            <a:r>
              <a:rPr lang="de-CH" dirty="0" smtClean="0"/>
              <a:t>oder erklären </a:t>
            </a:r>
            <a:r>
              <a:rPr lang="de-CH" dirty="0"/>
              <a:t>kann, hat diesen auch </a:t>
            </a:r>
            <a:r>
              <a:rPr lang="de-CH" dirty="0" smtClean="0"/>
              <a:t>verstanden.</a:t>
            </a:r>
            <a:endParaRPr lang="de-CH" sz="2000" dirty="0" smtClean="0"/>
          </a:p>
          <a:p>
            <a:pPr>
              <a:buNone/>
            </a:pPr>
            <a:endParaRPr lang="de-CH" sz="2000" dirty="0" smtClean="0"/>
          </a:p>
          <a:p>
            <a:pPr lvl="1">
              <a:buFont typeface="Wingdings" panose="05000000000000000000" pitchFamily="2" charset="2"/>
              <a:buChar char="Ø"/>
            </a:pPr>
            <a:endParaRPr lang="de-CH" dirty="0"/>
          </a:p>
        </p:txBody>
      </p:sp>
    </p:spTree>
    <p:extLst>
      <p:ext uri="{BB962C8B-B14F-4D97-AF65-F5344CB8AC3E}">
        <p14:creationId xmlns:p14="http://schemas.microsoft.com/office/powerpoint/2010/main" val="40538081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bwMode="auto">
          <a:xfrm>
            <a:off x="672353" y="2832847"/>
            <a:ext cx="7906871" cy="123712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smtClean="0">
              <a:ln>
                <a:noFill/>
              </a:ln>
              <a:solidFill>
                <a:schemeClr val="tx1"/>
              </a:solidFill>
              <a:effectLst/>
              <a:latin typeface="Times" pitchFamily="18" charset="0"/>
            </a:endParaRPr>
          </a:p>
        </p:txBody>
      </p:sp>
      <p:sp>
        <p:nvSpPr>
          <p:cNvPr id="2" name="Titel 1"/>
          <p:cNvSpPr>
            <a:spLocks noGrp="1"/>
          </p:cNvSpPr>
          <p:nvPr>
            <p:ph type="title"/>
          </p:nvPr>
        </p:nvSpPr>
        <p:spPr>
          <a:xfrm>
            <a:off x="519113" y="1143000"/>
            <a:ext cx="8077200" cy="553915"/>
          </a:xfrm>
        </p:spPr>
        <p:txBody>
          <a:bodyPr/>
          <a:lstStyle/>
          <a:p>
            <a:r>
              <a:rPr lang="de-CH" sz="2000" dirty="0" smtClean="0"/>
              <a:t>Beweisen am Gymnasium</a:t>
            </a:r>
            <a:endParaRPr lang="de-CH" sz="2000" dirty="0"/>
          </a:p>
        </p:txBody>
      </p:sp>
      <p:sp>
        <p:nvSpPr>
          <p:cNvPr id="3" name="Inhaltsplatzhalter 2"/>
          <p:cNvSpPr>
            <a:spLocks noGrp="1"/>
          </p:cNvSpPr>
          <p:nvPr>
            <p:ph idx="1"/>
          </p:nvPr>
        </p:nvSpPr>
        <p:spPr>
          <a:xfrm>
            <a:off x="536575" y="1670538"/>
            <a:ext cx="8061325" cy="4730262"/>
          </a:xfrm>
        </p:spPr>
        <p:txBody>
          <a:bodyPr/>
          <a:lstStyle/>
          <a:p>
            <a:pPr>
              <a:buNone/>
            </a:pPr>
            <a:endParaRPr lang="de-CH" dirty="0"/>
          </a:p>
          <a:p>
            <a:pPr>
              <a:buNone/>
            </a:pPr>
            <a:r>
              <a:rPr lang="de-CH" sz="2000" dirty="0" smtClean="0"/>
              <a:t>Methode: Selbsterklärungen.</a:t>
            </a:r>
          </a:p>
          <a:p>
            <a:pPr>
              <a:buNone/>
            </a:pPr>
            <a:r>
              <a:rPr lang="de-CH" sz="2000" dirty="0" smtClean="0"/>
              <a:t>    Paul </a:t>
            </a:r>
            <a:r>
              <a:rPr lang="de-CH" sz="2000" dirty="0"/>
              <a:t>behauptet:</a:t>
            </a:r>
            <a:r>
              <a:rPr lang="de-CH" sz="2000" i="1" dirty="0"/>
              <a:t> Wenn die Ableitungsfunktion einer Funktion genau drei verschiedene Nullstellen hat, so besitzt die Funktion ganz sicher ein lokales Maximum.</a:t>
            </a:r>
            <a:r>
              <a:rPr lang="de-CH" sz="2000" dirty="0"/>
              <a:t> Hat Paul recht?</a:t>
            </a:r>
          </a:p>
          <a:p>
            <a:pPr>
              <a:buNone/>
            </a:pPr>
            <a:endParaRPr lang="de-CH" sz="2000" dirty="0" smtClean="0"/>
          </a:p>
          <a:p>
            <a:pPr>
              <a:buNone/>
            </a:pPr>
            <a:endParaRPr lang="de-CH" dirty="0" smtClean="0"/>
          </a:p>
          <a:p>
            <a:pPr>
              <a:buNone/>
            </a:pPr>
            <a:endParaRPr lang="de-CH" dirty="0"/>
          </a:p>
        </p:txBody>
      </p:sp>
    </p:spTree>
    <p:extLst>
      <p:ext uri="{BB962C8B-B14F-4D97-AF65-F5344CB8AC3E}">
        <p14:creationId xmlns:p14="http://schemas.microsoft.com/office/powerpoint/2010/main" val="3550044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9113" y="1143000"/>
            <a:ext cx="8077200" cy="439615"/>
          </a:xfrm>
        </p:spPr>
        <p:txBody>
          <a:bodyPr/>
          <a:lstStyle/>
          <a:p>
            <a:r>
              <a:rPr lang="de-CH" sz="2000" dirty="0" smtClean="0"/>
              <a:t>Was wir mit Beweisen nicht meinen</a:t>
            </a:r>
            <a:endParaRPr lang="de-CH" sz="2000" dirty="0"/>
          </a:p>
        </p:txBody>
      </p:sp>
      <p:sp>
        <p:nvSpPr>
          <p:cNvPr id="3" name="Inhaltsplatzhalter 2"/>
          <p:cNvSpPr>
            <a:spLocks noGrp="1"/>
          </p:cNvSpPr>
          <p:nvPr>
            <p:ph idx="1"/>
          </p:nvPr>
        </p:nvSpPr>
        <p:spPr>
          <a:xfrm>
            <a:off x="536575" y="1652954"/>
            <a:ext cx="8061325" cy="4747846"/>
          </a:xfrm>
        </p:spPr>
        <p:txBody>
          <a:bodyPr/>
          <a:lstStyle/>
          <a:p>
            <a:pPr>
              <a:buNone/>
            </a:pPr>
            <a:endParaRPr lang="de-CH" dirty="0" smtClean="0"/>
          </a:p>
          <a:p>
            <a:pPr>
              <a:buNone/>
            </a:pPr>
            <a:endParaRPr lang="de-CH" dirty="0"/>
          </a:p>
        </p:txBody>
      </p:sp>
      <p:graphicFrame>
        <p:nvGraphicFramePr>
          <p:cNvPr id="5" name="Objekt 4"/>
          <p:cNvGraphicFramePr>
            <a:graphicFrameLocks noChangeAspect="1"/>
          </p:cNvGraphicFramePr>
          <p:nvPr/>
        </p:nvGraphicFramePr>
        <p:xfrm>
          <a:off x="1063625" y="2117725"/>
          <a:ext cx="6838950" cy="2716213"/>
        </p:xfrm>
        <a:graphic>
          <a:graphicData uri="http://schemas.openxmlformats.org/presentationml/2006/ole">
            <mc:AlternateContent xmlns:mc="http://schemas.openxmlformats.org/markup-compatibility/2006">
              <mc:Choice xmlns:v="urn:schemas-microsoft-com:vml" Requires="v">
                <p:oleObj spid="_x0000_s54303" name="Document" r:id="rId3" imgW="6853798" imgH="2725109" progId="Word.Document.12">
                  <p:embed/>
                </p:oleObj>
              </mc:Choice>
              <mc:Fallback>
                <p:oleObj name="Document" r:id="rId3" imgW="6853798" imgH="2725109" progId="Word.Document.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625" y="2117725"/>
                        <a:ext cx="6838950" cy="2716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bwMode="auto">
          <a:xfrm>
            <a:off x="681318" y="2859741"/>
            <a:ext cx="7790329" cy="204395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smtClean="0">
              <a:ln>
                <a:noFill/>
              </a:ln>
              <a:solidFill>
                <a:schemeClr val="tx1"/>
              </a:solidFill>
              <a:effectLst/>
              <a:latin typeface="Times" pitchFamily="18" charset="0"/>
            </a:endParaRPr>
          </a:p>
        </p:txBody>
      </p:sp>
      <p:sp>
        <p:nvSpPr>
          <p:cNvPr id="5" name="Rechteck 4"/>
          <p:cNvSpPr/>
          <p:nvPr/>
        </p:nvSpPr>
        <p:spPr bwMode="auto">
          <a:xfrm>
            <a:off x="681318" y="3451412"/>
            <a:ext cx="7790329" cy="145228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smtClean="0">
              <a:ln>
                <a:noFill/>
              </a:ln>
              <a:solidFill>
                <a:schemeClr val="tx1"/>
              </a:solidFill>
              <a:effectLst/>
              <a:latin typeface="Times" pitchFamily="18" charset="0"/>
            </a:endParaRPr>
          </a:p>
        </p:txBody>
      </p:sp>
      <p:sp>
        <p:nvSpPr>
          <p:cNvPr id="2" name="Titel 1"/>
          <p:cNvSpPr>
            <a:spLocks noGrp="1"/>
          </p:cNvSpPr>
          <p:nvPr>
            <p:ph type="title"/>
          </p:nvPr>
        </p:nvSpPr>
        <p:spPr>
          <a:xfrm>
            <a:off x="519113" y="1143000"/>
            <a:ext cx="8077200" cy="553915"/>
          </a:xfrm>
        </p:spPr>
        <p:txBody>
          <a:bodyPr/>
          <a:lstStyle/>
          <a:p>
            <a:r>
              <a:rPr lang="de-CH" sz="2000" dirty="0" smtClean="0"/>
              <a:t>Beweisen am Gymnasium</a:t>
            </a:r>
            <a:endParaRPr lang="de-CH" sz="2000" dirty="0"/>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536575" y="1670538"/>
                <a:ext cx="8061325" cy="4730262"/>
              </a:xfrm>
            </p:spPr>
            <p:txBody>
              <a:bodyPr/>
              <a:lstStyle/>
              <a:p>
                <a:pPr>
                  <a:buNone/>
                </a:pPr>
                <a:endParaRPr lang="de-CH" dirty="0"/>
              </a:p>
              <a:p>
                <a:pPr>
                  <a:buNone/>
                </a:pPr>
                <a:r>
                  <a:rPr lang="de-CH" sz="2000" dirty="0" smtClean="0"/>
                  <a:t>Methode: Beweisen</a:t>
                </a:r>
              </a:p>
              <a:p>
                <a:pPr>
                  <a:buNone/>
                </a:pPr>
                <a:r>
                  <a:rPr lang="de-CH" sz="2000" dirty="0" smtClean="0"/>
                  <a:t>    Es sei </a:t>
                </a:r>
                <a14:m>
                  <m:oMath xmlns:m="http://schemas.openxmlformats.org/officeDocument/2006/math">
                    <m:r>
                      <a:rPr lang="de-CH" sz="2000" i="1" dirty="0" smtClean="0">
                        <a:latin typeface="Cambria Math"/>
                      </a:rPr>
                      <m:t>𝑓</m:t>
                    </m:r>
                  </m:oMath>
                </a14:m>
                <a:r>
                  <a:rPr lang="de-CH" sz="2000" dirty="0" smtClean="0"/>
                  <a:t> eine Funktion, </a:t>
                </a:r>
                <a14:m>
                  <m:oMath xmlns:m="http://schemas.openxmlformats.org/officeDocument/2006/math">
                    <m:r>
                      <a:rPr lang="de-CH" sz="2000" i="1" dirty="0" smtClean="0">
                        <a:latin typeface="Cambria Math"/>
                      </a:rPr>
                      <m:t>𝑎</m:t>
                    </m:r>
                  </m:oMath>
                </a14:m>
                <a:r>
                  <a:rPr lang="de-CH" sz="2000" dirty="0" smtClean="0"/>
                  <a:t> ein Element aus dem Definitionsbereich. </a:t>
                </a:r>
              </a:p>
              <a:p>
                <a:pPr>
                  <a:buNone/>
                </a:pPr>
                <a:r>
                  <a:rPr lang="de-CH" sz="2000" dirty="0" smtClean="0"/>
                  <a:t>    Beweisen Sie:</a:t>
                </a:r>
              </a:p>
              <a:p>
                <a:pPr>
                  <a:buNone/>
                </a:pPr>
                <a:r>
                  <a:rPr lang="de-CH" sz="2000" dirty="0" smtClean="0"/>
                  <a:t>    Erfüllt f die Bedingungen </a:t>
                </a:r>
                <a14:m>
                  <m:oMath xmlns:m="http://schemas.openxmlformats.org/officeDocument/2006/math">
                    <m:r>
                      <a:rPr lang="de-CH" sz="2000" i="1" dirty="0" smtClean="0">
                        <a:latin typeface="Cambria Math"/>
                      </a:rPr>
                      <m:t>𝑓</m:t>
                    </m:r>
                    <m:r>
                      <a:rPr lang="de-CH" sz="2000" i="1" dirty="0" smtClean="0">
                        <a:latin typeface="Cambria Math"/>
                      </a:rPr>
                      <m:t>’’(</m:t>
                    </m:r>
                    <m:r>
                      <a:rPr lang="de-CH" sz="2000" i="1" dirty="0" smtClean="0">
                        <a:latin typeface="Cambria Math"/>
                      </a:rPr>
                      <m:t>𝑎</m:t>
                    </m:r>
                    <m:r>
                      <a:rPr lang="de-CH" sz="2000" i="1" dirty="0" smtClean="0">
                        <a:latin typeface="Cambria Math"/>
                      </a:rPr>
                      <m:t>)=0 </m:t>
                    </m:r>
                  </m:oMath>
                </a14:m>
                <a:r>
                  <a:rPr lang="de-CH" sz="2000" dirty="0" smtClean="0"/>
                  <a:t>und </a:t>
                </a:r>
                <a14:m>
                  <m:oMath xmlns:m="http://schemas.openxmlformats.org/officeDocument/2006/math">
                    <m:r>
                      <a:rPr lang="de-CH" sz="2000" i="1" dirty="0" smtClean="0">
                        <a:latin typeface="Cambria Math"/>
                      </a:rPr>
                      <m:t>𝑓</m:t>
                    </m:r>
                    <m:r>
                      <a:rPr lang="de-CH" sz="2000" i="1" dirty="0" smtClean="0">
                        <a:latin typeface="Cambria Math"/>
                      </a:rPr>
                      <m:t>’’’(</m:t>
                    </m:r>
                    <m:r>
                      <a:rPr lang="de-CH" sz="2000" i="1" dirty="0" smtClean="0">
                        <a:latin typeface="Cambria Math"/>
                      </a:rPr>
                      <m:t>𝑎</m:t>
                    </m:r>
                    <m:r>
                      <a:rPr lang="de-CH" sz="2000" i="1" dirty="0" smtClean="0">
                        <a:latin typeface="Cambria Math"/>
                      </a:rPr>
                      <m:t>)&gt;0</m:t>
                    </m:r>
                  </m:oMath>
                </a14:m>
                <a:r>
                  <a:rPr lang="de-CH" sz="2000" dirty="0" smtClean="0"/>
                  <a:t>, so besitzt der Graph von </a:t>
                </a:r>
                <a14:m>
                  <m:oMath xmlns:m="http://schemas.openxmlformats.org/officeDocument/2006/math">
                    <m:r>
                      <a:rPr lang="de-CH" sz="2000" i="1" dirty="0" smtClean="0">
                        <a:latin typeface="Cambria Math"/>
                      </a:rPr>
                      <m:t>𝑓</m:t>
                    </m:r>
                  </m:oMath>
                </a14:m>
                <a:r>
                  <a:rPr lang="de-CH" sz="2000" dirty="0" smtClean="0"/>
                  <a:t> an der Stelle </a:t>
                </a:r>
                <a14:m>
                  <m:oMath xmlns:m="http://schemas.openxmlformats.org/officeDocument/2006/math">
                    <m:r>
                      <a:rPr lang="de-CH" sz="2000" i="1" dirty="0" smtClean="0">
                        <a:latin typeface="Cambria Math"/>
                      </a:rPr>
                      <m:t>𝑎</m:t>
                    </m:r>
                  </m:oMath>
                </a14:m>
                <a:r>
                  <a:rPr lang="de-CH" sz="2000" dirty="0" smtClean="0"/>
                  <a:t> einen rechts-links-Wendepunkt.</a:t>
                </a:r>
              </a:p>
              <a:p>
                <a:pPr>
                  <a:buNone/>
                </a:pPr>
                <a:r>
                  <a:rPr lang="de-CH" sz="2000" dirty="0" smtClean="0"/>
                  <a:t>    </a:t>
                </a:r>
                <a:endParaRPr lang="de-CH" sz="2000" dirty="0"/>
              </a:p>
              <a:p>
                <a:pPr>
                  <a:buNone/>
                </a:pPr>
                <a:endParaRPr lang="de-CH" sz="2000" dirty="0" smtClean="0"/>
              </a:p>
              <a:p>
                <a:pPr>
                  <a:buNone/>
                </a:pPr>
                <a:endParaRPr lang="de-CH" dirty="0" smtClean="0"/>
              </a:p>
              <a:p>
                <a:pPr>
                  <a:buNone/>
                </a:pPr>
                <a:endParaRPr lang="de-CH" dirty="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536575" y="1670538"/>
                <a:ext cx="8061325" cy="4730262"/>
              </a:xfrm>
              <a:blipFill rotWithShape="1">
                <a:blip r:embed="rId2"/>
                <a:stretch>
                  <a:fillRect l="-1891"/>
                </a:stretch>
              </a:blipFill>
            </p:spPr>
            <p:txBody>
              <a:bodyPr/>
              <a:lstStyle/>
              <a:p>
                <a:r>
                  <a:rPr lang="de-CH">
                    <a:noFill/>
                  </a:rPr>
                  <a:t> </a:t>
                </a:r>
              </a:p>
            </p:txBody>
          </p:sp>
        </mc:Fallback>
      </mc:AlternateContent>
    </p:spTree>
    <p:extLst>
      <p:ext uri="{BB962C8B-B14F-4D97-AF65-F5344CB8AC3E}">
        <p14:creationId xmlns:p14="http://schemas.microsoft.com/office/powerpoint/2010/main" val="17481334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bwMode="auto">
          <a:xfrm>
            <a:off x="681318" y="2994212"/>
            <a:ext cx="7871011" cy="136263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smtClean="0">
              <a:ln>
                <a:noFill/>
              </a:ln>
              <a:solidFill>
                <a:schemeClr val="tx1"/>
              </a:solidFill>
              <a:effectLst/>
              <a:latin typeface="Times" pitchFamily="18" charset="0"/>
            </a:endParaRPr>
          </a:p>
        </p:txBody>
      </p:sp>
      <p:sp>
        <p:nvSpPr>
          <p:cNvPr id="2" name="Titel 1"/>
          <p:cNvSpPr>
            <a:spLocks noGrp="1"/>
          </p:cNvSpPr>
          <p:nvPr>
            <p:ph type="title"/>
          </p:nvPr>
        </p:nvSpPr>
        <p:spPr>
          <a:xfrm>
            <a:off x="519113" y="1143000"/>
            <a:ext cx="8077200" cy="553915"/>
          </a:xfrm>
        </p:spPr>
        <p:txBody>
          <a:bodyPr/>
          <a:lstStyle/>
          <a:p>
            <a:r>
              <a:rPr lang="de-CH" sz="2000" dirty="0" smtClean="0"/>
              <a:t>Beweisen am Gymnasium</a:t>
            </a:r>
            <a:endParaRPr lang="de-CH" sz="2000" dirty="0"/>
          </a:p>
        </p:txBody>
      </p:sp>
      <p:sp>
        <p:nvSpPr>
          <p:cNvPr id="3" name="Inhaltsplatzhalter 2"/>
          <p:cNvSpPr>
            <a:spLocks noGrp="1"/>
          </p:cNvSpPr>
          <p:nvPr>
            <p:ph idx="1"/>
          </p:nvPr>
        </p:nvSpPr>
        <p:spPr>
          <a:xfrm>
            <a:off x="536575" y="1670538"/>
            <a:ext cx="8061325" cy="4730262"/>
          </a:xfrm>
        </p:spPr>
        <p:txBody>
          <a:bodyPr/>
          <a:lstStyle/>
          <a:p>
            <a:pPr>
              <a:buNone/>
            </a:pPr>
            <a:endParaRPr lang="de-CH" dirty="0" smtClean="0"/>
          </a:p>
          <a:p>
            <a:pPr>
              <a:buNone/>
            </a:pPr>
            <a:r>
              <a:rPr lang="de-CH" b="1" dirty="0" smtClean="0"/>
              <a:t>These 2.</a:t>
            </a:r>
          </a:p>
          <a:p>
            <a:pPr>
              <a:buNone/>
            </a:pPr>
            <a:r>
              <a:rPr lang="de-CH" dirty="0" smtClean="0"/>
              <a:t>    Wenn </a:t>
            </a:r>
            <a:r>
              <a:rPr lang="de-CH" dirty="0"/>
              <a:t>im Mathematikunterricht das Beweisen als </a:t>
            </a:r>
            <a:r>
              <a:rPr lang="de-CH" dirty="0" smtClean="0"/>
              <a:t>       Tätigkeit </a:t>
            </a:r>
            <a:r>
              <a:rPr lang="de-CH" dirty="0"/>
              <a:t>der Lernenden nicht geübt und gepflegt wird, so </a:t>
            </a:r>
            <a:r>
              <a:rPr lang="de-CH" dirty="0" smtClean="0"/>
              <a:t>   erhalten </a:t>
            </a:r>
            <a:r>
              <a:rPr lang="de-CH" dirty="0"/>
              <a:t>diese ein falsches Bild der Mathematik.</a:t>
            </a:r>
          </a:p>
          <a:p>
            <a:pPr>
              <a:buNone/>
            </a:pPr>
            <a:endParaRPr lang="de-CH" sz="2000" dirty="0" smtClean="0"/>
          </a:p>
        </p:txBody>
      </p:sp>
    </p:spTree>
    <p:extLst>
      <p:ext uri="{BB962C8B-B14F-4D97-AF65-F5344CB8AC3E}">
        <p14:creationId xmlns:p14="http://schemas.microsoft.com/office/powerpoint/2010/main" val="22522798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bwMode="auto">
          <a:xfrm>
            <a:off x="647700" y="2895600"/>
            <a:ext cx="7867650" cy="27051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smtClean="0">
              <a:ln>
                <a:noFill/>
              </a:ln>
              <a:solidFill>
                <a:schemeClr val="tx1"/>
              </a:solidFill>
              <a:effectLst/>
              <a:latin typeface="Times" pitchFamily="18" charset="0"/>
            </a:endParaRPr>
          </a:p>
        </p:txBody>
      </p:sp>
      <p:sp>
        <p:nvSpPr>
          <p:cNvPr id="2" name="Titel 1"/>
          <p:cNvSpPr>
            <a:spLocks noGrp="1"/>
          </p:cNvSpPr>
          <p:nvPr>
            <p:ph type="title"/>
          </p:nvPr>
        </p:nvSpPr>
        <p:spPr>
          <a:xfrm>
            <a:off x="519113" y="1143000"/>
            <a:ext cx="8077200" cy="553915"/>
          </a:xfrm>
        </p:spPr>
        <p:txBody>
          <a:bodyPr/>
          <a:lstStyle/>
          <a:p>
            <a:r>
              <a:rPr lang="de-CH" sz="2000" dirty="0" smtClean="0"/>
              <a:t>Beweisen am Gymnasium</a:t>
            </a:r>
            <a:endParaRPr lang="de-CH" sz="2000" dirty="0"/>
          </a:p>
        </p:txBody>
      </p:sp>
      <p:sp>
        <p:nvSpPr>
          <p:cNvPr id="3" name="Inhaltsplatzhalter 2"/>
          <p:cNvSpPr>
            <a:spLocks noGrp="1"/>
          </p:cNvSpPr>
          <p:nvPr>
            <p:ph idx="1"/>
          </p:nvPr>
        </p:nvSpPr>
        <p:spPr>
          <a:xfrm>
            <a:off x="536575" y="1670538"/>
            <a:ext cx="8061325" cy="4730262"/>
          </a:xfrm>
        </p:spPr>
        <p:txBody>
          <a:bodyPr/>
          <a:lstStyle/>
          <a:p>
            <a:pPr>
              <a:buNone/>
            </a:pPr>
            <a:endParaRPr lang="de-CH" dirty="0"/>
          </a:p>
          <a:p>
            <a:pPr>
              <a:buNone/>
            </a:pPr>
            <a:r>
              <a:rPr lang="de-CH" b="1" dirty="0" smtClean="0"/>
              <a:t>These 3    </a:t>
            </a:r>
          </a:p>
          <a:p>
            <a:pPr>
              <a:buNone/>
            </a:pPr>
            <a:r>
              <a:rPr lang="de-CH" sz="2000" b="1" dirty="0" smtClean="0"/>
              <a:t>    Ein </a:t>
            </a:r>
            <a:r>
              <a:rPr lang="de-CH" sz="2000" b="1" dirty="0"/>
              <a:t>Unterricht, </a:t>
            </a:r>
            <a:r>
              <a:rPr lang="de-CH" sz="2000" b="1" dirty="0" smtClean="0"/>
              <a:t>welcher </a:t>
            </a:r>
            <a:r>
              <a:rPr lang="de-CH" sz="2000" b="1" dirty="0"/>
              <a:t>konsequent das Verstehen der mathematischen Sachverhalte – und damit die Tätigkeit des Beweisens – in den Vordergrund stellt, ist für die Lernenden motivierend und herausfordernd. In dem wir den Schülerinnen und Schülern helfen, die mathematischen Konzepte zu durchschauen, statt sie lediglich zum Rechnen zu verdonnern, tun wir etwas gegen die „Mathematikkrise“ an den Gymnasien. </a:t>
            </a:r>
            <a:endParaRPr lang="de-CH" sz="2000" dirty="0"/>
          </a:p>
          <a:p>
            <a:pPr>
              <a:buNone/>
            </a:pPr>
            <a:endParaRPr lang="de-CH" sz="2000" dirty="0"/>
          </a:p>
          <a:p>
            <a:pPr>
              <a:buNone/>
            </a:pPr>
            <a:endParaRPr lang="de-CH" sz="2000" dirty="0" smtClean="0"/>
          </a:p>
          <a:p>
            <a:pPr>
              <a:buNone/>
            </a:pPr>
            <a:endParaRPr lang="de-CH" dirty="0" smtClean="0"/>
          </a:p>
          <a:p>
            <a:pPr>
              <a:buNone/>
            </a:pPr>
            <a:endParaRPr lang="de-CH" dirty="0"/>
          </a:p>
        </p:txBody>
      </p:sp>
    </p:spTree>
    <p:extLst>
      <p:ext uri="{BB962C8B-B14F-4D97-AF65-F5344CB8AC3E}">
        <p14:creationId xmlns:p14="http://schemas.microsoft.com/office/powerpoint/2010/main" val="25804456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Grp="1" noChangeArrowheads="1"/>
          </p:cNvSpPr>
          <p:nvPr>
            <p:ph type="ctrTitle"/>
          </p:nvPr>
        </p:nvSpPr>
        <p:spPr>
          <a:xfrm>
            <a:off x="230188" y="1184275"/>
            <a:ext cx="8658225" cy="1625832"/>
          </a:xfrm>
        </p:spPr>
        <p:txBody>
          <a:bodyPr/>
          <a:lstStyle/>
          <a:p>
            <a:pPr algn="ctr" eaLnBrk="1" hangingPunct="1">
              <a:lnSpc>
                <a:spcPts val="4200"/>
              </a:lnSpc>
            </a:pPr>
            <a:r>
              <a:rPr lang="de-CH" sz="4000" dirty="0" smtClean="0">
                <a:solidFill>
                  <a:srgbClr val="0033CC"/>
                </a:solidFill>
              </a:rPr>
              <a:t>Auseinandersetzung mit Beweisen</a:t>
            </a:r>
            <a:r>
              <a:rPr lang="de-CH" sz="2800" dirty="0" smtClean="0">
                <a:solidFill>
                  <a:srgbClr val="0033CC"/>
                </a:solidFill>
              </a:rPr>
              <a:t/>
            </a:r>
            <a:br>
              <a:rPr lang="de-CH" sz="2800" dirty="0" smtClean="0">
                <a:solidFill>
                  <a:srgbClr val="0033CC"/>
                </a:solidFill>
              </a:rPr>
            </a:br>
            <a:r>
              <a:rPr lang="de-CH" sz="2000" dirty="0" smtClean="0">
                <a:solidFill>
                  <a:srgbClr val="0033CC"/>
                </a:solidFill>
              </a:rPr>
              <a:t>Zürich, 9. Sept. 2015</a:t>
            </a:r>
            <a:br>
              <a:rPr lang="de-CH" sz="2000" dirty="0" smtClean="0">
                <a:solidFill>
                  <a:srgbClr val="0033CC"/>
                </a:solidFill>
              </a:rPr>
            </a:br>
            <a:r>
              <a:rPr lang="de-CH" sz="2000" dirty="0" smtClean="0">
                <a:solidFill>
                  <a:srgbClr val="0033CC"/>
                </a:solidFill>
              </a:rPr>
              <a:t>Roman Meier</a:t>
            </a:r>
            <a:r>
              <a:rPr lang="de-CH" sz="2000" dirty="0">
                <a:solidFill>
                  <a:srgbClr val="0033CC"/>
                </a:solidFill>
              </a:rPr>
              <a:t/>
            </a:r>
            <a:br>
              <a:rPr lang="de-CH" sz="2000" dirty="0">
                <a:solidFill>
                  <a:srgbClr val="0033CC"/>
                </a:solidFill>
              </a:rPr>
            </a:br>
            <a:r>
              <a:rPr lang="de-CH" sz="1800" b="0" dirty="0" smtClean="0">
                <a:solidFill>
                  <a:srgbClr val="0033CC"/>
                </a:solidFill>
              </a:rPr>
              <a:t> RG </a:t>
            </a:r>
            <a:r>
              <a:rPr lang="de-CH" sz="1800" b="0" dirty="0" err="1" smtClean="0">
                <a:solidFill>
                  <a:srgbClr val="0033CC"/>
                </a:solidFill>
              </a:rPr>
              <a:t>Rämibühl</a:t>
            </a:r>
            <a:r>
              <a:rPr lang="de-CH" sz="1800" b="0" dirty="0" smtClean="0">
                <a:solidFill>
                  <a:srgbClr val="0033CC"/>
                </a:solidFill>
              </a:rPr>
              <a:t/>
            </a:r>
            <a:br>
              <a:rPr lang="de-CH" sz="1800" b="0" dirty="0" smtClean="0">
                <a:solidFill>
                  <a:srgbClr val="0033CC"/>
                </a:solidFill>
              </a:rPr>
            </a:br>
            <a:r>
              <a:rPr lang="de-CH" sz="1800" b="0" dirty="0" smtClean="0">
                <a:solidFill>
                  <a:srgbClr val="0033CC"/>
                </a:solidFill>
              </a:rPr>
              <a:t> Aargauische Maturitätsschule für Erwachsene</a:t>
            </a:r>
          </a:p>
        </p:txBody>
      </p:sp>
    </p:spTree>
    <p:extLst>
      <p:ext uri="{BB962C8B-B14F-4D97-AF65-F5344CB8AC3E}">
        <p14:creationId xmlns:p14="http://schemas.microsoft.com/office/powerpoint/2010/main" val="51715224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9113" y="1143000"/>
            <a:ext cx="8077200" cy="553915"/>
          </a:xfrm>
        </p:spPr>
        <p:txBody>
          <a:bodyPr/>
          <a:lstStyle/>
          <a:p>
            <a:r>
              <a:rPr lang="de-CH" sz="2000" dirty="0" smtClean="0"/>
              <a:t>Auseinandersetzung mit Beweisen</a:t>
            </a:r>
            <a:endParaRPr lang="de-CH" sz="2000" dirty="0"/>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536575" y="1670538"/>
                <a:ext cx="8061325" cy="4730262"/>
              </a:xfrm>
            </p:spPr>
            <p:txBody>
              <a:bodyPr/>
              <a:lstStyle/>
              <a:p>
                <a:pPr>
                  <a:buNone/>
                </a:pPr>
                <a:endParaRPr lang="de-CH" sz="2000" dirty="0"/>
              </a:p>
              <a:p>
                <a:pPr>
                  <a:lnSpc>
                    <a:spcPct val="150000"/>
                  </a:lnSpc>
                  <a:buNone/>
                </a:pPr>
                <a:r>
                  <a:rPr lang="de-CH" b="1" dirty="0"/>
                  <a:t> </a:t>
                </a:r>
                <a:r>
                  <a:rPr lang="de-CH" b="1" dirty="0" smtClean="0"/>
                  <a:t>   Definition irrationale Zahl.</a:t>
                </a:r>
              </a:p>
              <a:p>
                <a:pPr>
                  <a:lnSpc>
                    <a:spcPct val="150000"/>
                  </a:lnSpc>
                  <a:buNone/>
                </a:pPr>
                <a:r>
                  <a:rPr lang="de-CH" sz="2000" dirty="0"/>
                  <a:t> </a:t>
                </a:r>
                <a:r>
                  <a:rPr lang="de-CH" sz="2000" dirty="0" smtClean="0"/>
                  <a:t>   </a:t>
                </a:r>
                <a:r>
                  <a:rPr lang="de-CH" dirty="0" smtClean="0"/>
                  <a:t>Eine </a:t>
                </a:r>
                <a:r>
                  <a:rPr lang="de-CH" dirty="0"/>
                  <a:t>irrationale Zahl </a:t>
                </a:r>
                <a14:m>
                  <m:oMath xmlns:m="http://schemas.openxmlformats.org/officeDocument/2006/math">
                    <m:r>
                      <a:rPr lang="de-CH" i="1">
                        <a:latin typeface="Cambria Math"/>
                      </a:rPr>
                      <m:t>𝑥</m:t>
                    </m:r>
                    <m:r>
                      <a:rPr lang="de-CH" i="1" smtClean="0">
                        <a:latin typeface="Cambria Math"/>
                        <a:ea typeface="Cambria Math"/>
                      </a:rPr>
                      <m:t>∈</m:t>
                    </m:r>
                    <m:r>
                      <a:rPr lang="de-CH" i="1" smtClean="0">
                        <a:latin typeface="Cambria Math"/>
                        <a:ea typeface="Cambria Math"/>
                      </a:rPr>
                      <m:t>ℝ</m:t>
                    </m:r>
                  </m:oMath>
                </a14:m>
                <a:r>
                  <a:rPr lang="de-CH" dirty="0"/>
                  <a:t> kann nicht auf die Form </a:t>
                </a:r>
                <a14:m>
                  <m:oMath xmlns:m="http://schemas.openxmlformats.org/officeDocument/2006/math">
                    <m:r>
                      <a:rPr lang="de-CH" i="1">
                        <a:latin typeface="Cambria Math"/>
                      </a:rPr>
                      <m:t>𝑥</m:t>
                    </m:r>
                    <m:r>
                      <a:rPr lang="de-CH" i="1">
                        <a:latin typeface="Cambria Math"/>
                      </a:rPr>
                      <m:t>=</m:t>
                    </m:r>
                    <m:f>
                      <m:fPr>
                        <m:ctrlPr>
                          <a:rPr lang="de-CH" i="1">
                            <a:latin typeface="Cambria Math"/>
                          </a:rPr>
                        </m:ctrlPr>
                      </m:fPr>
                      <m:num>
                        <m:r>
                          <a:rPr lang="de-CH" i="1">
                            <a:latin typeface="Cambria Math"/>
                          </a:rPr>
                          <m:t>𝑝</m:t>
                        </m:r>
                      </m:num>
                      <m:den>
                        <m:r>
                          <a:rPr lang="de-CH" i="1">
                            <a:latin typeface="Cambria Math"/>
                          </a:rPr>
                          <m:t>𝑞</m:t>
                        </m:r>
                      </m:den>
                    </m:f>
                  </m:oMath>
                </a14:m>
                <a:r>
                  <a:rPr lang="de-CH" dirty="0"/>
                  <a:t> mit </a:t>
                </a:r>
                <a14:m>
                  <m:oMath xmlns:m="http://schemas.openxmlformats.org/officeDocument/2006/math">
                    <m:r>
                      <a:rPr lang="de-CH" i="1">
                        <a:latin typeface="Cambria Math"/>
                      </a:rPr>
                      <m:t>𝑝</m:t>
                    </m:r>
                    <m:r>
                      <a:rPr lang="de-CH" i="1">
                        <a:latin typeface="Cambria Math"/>
                      </a:rPr>
                      <m:t>∈</m:t>
                    </m:r>
                    <m:r>
                      <a:rPr lang="de-CH" i="1">
                        <a:latin typeface="Cambria Math"/>
                      </a:rPr>
                      <m:t>ℤ</m:t>
                    </m:r>
                  </m:oMath>
                </a14:m>
                <a:r>
                  <a:rPr lang="de-CH" dirty="0"/>
                  <a:t> und </a:t>
                </a:r>
                <a14:m>
                  <m:oMath xmlns:m="http://schemas.openxmlformats.org/officeDocument/2006/math">
                    <m:r>
                      <a:rPr lang="de-CH" i="1">
                        <a:latin typeface="Cambria Math"/>
                      </a:rPr>
                      <m:t>𝑞</m:t>
                    </m:r>
                    <m:r>
                      <a:rPr lang="de-CH" i="1">
                        <a:latin typeface="Cambria Math"/>
                      </a:rPr>
                      <m:t>∈</m:t>
                    </m:r>
                    <m:r>
                      <a:rPr lang="de-CH" i="1">
                        <a:latin typeface="Cambria Math"/>
                      </a:rPr>
                      <m:t>ℕ</m:t>
                    </m:r>
                  </m:oMath>
                </a14:m>
                <a:r>
                  <a:rPr lang="de-CH" dirty="0"/>
                  <a:t> gebracht werden. Die Dezimalzahldarstellung einer solchen Zahl ist weder abbrechend noch wird sie </a:t>
                </a:r>
                <a:r>
                  <a:rPr lang="de-CH" dirty="0" smtClean="0"/>
                  <a:t>periodisch.</a:t>
                </a:r>
                <a:endParaRPr lang="de-CH" dirty="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536575" y="1670538"/>
                <a:ext cx="8061325" cy="4730262"/>
              </a:xfrm>
              <a:blipFill rotWithShape="1">
                <a:blip r:embed="rId2"/>
                <a:stretch>
                  <a:fillRect/>
                </a:stretch>
              </a:blipFill>
            </p:spPr>
            <p:txBody>
              <a:bodyPr/>
              <a:lstStyle/>
              <a:p>
                <a:r>
                  <a:rPr lang="de-CH">
                    <a:noFill/>
                  </a:rPr>
                  <a:t> </a:t>
                </a:r>
              </a:p>
            </p:txBody>
          </p:sp>
        </mc:Fallback>
      </mc:AlternateContent>
    </p:spTree>
    <p:extLst>
      <p:ext uri="{BB962C8B-B14F-4D97-AF65-F5344CB8AC3E}">
        <p14:creationId xmlns:p14="http://schemas.microsoft.com/office/powerpoint/2010/main" val="15183141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9113" y="1143000"/>
            <a:ext cx="8077200" cy="553915"/>
          </a:xfrm>
        </p:spPr>
        <p:txBody>
          <a:bodyPr/>
          <a:lstStyle/>
          <a:p>
            <a:r>
              <a:rPr lang="de-CH" sz="2000" dirty="0" smtClean="0"/>
              <a:t>Auseinandersetzung mit Beweisen</a:t>
            </a:r>
            <a:endParaRPr lang="de-CH" sz="2000" dirty="0"/>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536575" y="1670538"/>
                <a:ext cx="8061325" cy="4730262"/>
              </a:xfrm>
            </p:spPr>
            <p:txBody>
              <a:bodyPr/>
              <a:lstStyle/>
              <a:p>
                <a:pPr>
                  <a:buNone/>
                </a:pPr>
                <a:endParaRPr lang="de-CH" sz="2000" dirty="0" smtClean="0"/>
              </a:p>
              <a:p>
                <a:pPr>
                  <a:lnSpc>
                    <a:spcPct val="150000"/>
                  </a:lnSpc>
                  <a:buNone/>
                </a:pPr>
                <a:r>
                  <a:rPr lang="de-CH" sz="2000" dirty="0"/>
                  <a:t> </a:t>
                </a:r>
                <a:r>
                  <a:rPr lang="de-CH" sz="2000" dirty="0" smtClean="0"/>
                  <a:t>   </a:t>
                </a:r>
                <a:r>
                  <a:rPr lang="de-CH" b="1" dirty="0" smtClean="0"/>
                  <a:t>Satz: Die Zahl </a:t>
                </a:r>
                <a14:m>
                  <m:oMath xmlns:m="http://schemas.openxmlformats.org/officeDocument/2006/math">
                    <m:rad>
                      <m:radPr>
                        <m:degHide m:val="on"/>
                        <m:ctrlPr>
                          <a:rPr lang="de-CH" b="1" i="1" smtClean="0">
                            <a:latin typeface="Cambria Math"/>
                          </a:rPr>
                        </m:ctrlPr>
                      </m:radPr>
                      <m:deg/>
                      <m:e>
                        <m:r>
                          <a:rPr lang="fr-CH" b="1" i="1" smtClean="0">
                            <a:latin typeface="Cambria Math"/>
                          </a:rPr>
                          <m:t>𝟐</m:t>
                        </m:r>
                      </m:e>
                    </m:rad>
                  </m:oMath>
                </a14:m>
                <a:r>
                  <a:rPr lang="de-CH" b="1" dirty="0" smtClean="0"/>
                  <a:t> ist irrational.</a:t>
                </a:r>
              </a:p>
              <a:p>
                <a:pPr>
                  <a:lnSpc>
                    <a:spcPct val="150000"/>
                  </a:lnSpc>
                  <a:buNone/>
                </a:pPr>
                <a:r>
                  <a:rPr lang="fr-CH" dirty="0"/>
                  <a:t>	</a:t>
                </a:r>
                <a:r>
                  <a:rPr lang="fr-CH" dirty="0" smtClean="0"/>
                  <a:t>Darstellung  </a:t>
                </a:r>
                <a14:m>
                  <m:oMath xmlns:m="http://schemas.openxmlformats.org/officeDocument/2006/math">
                    <m:rad>
                      <m:radPr>
                        <m:degHide m:val="on"/>
                        <m:ctrlPr>
                          <a:rPr lang="fr-CH" i="1" smtClean="0">
                            <a:latin typeface="Cambria Math"/>
                          </a:rPr>
                        </m:ctrlPr>
                      </m:radPr>
                      <m:deg/>
                      <m:e>
                        <m:r>
                          <a:rPr lang="fr-CH" b="0" i="1" smtClean="0">
                            <a:latin typeface="Cambria Math"/>
                          </a:rPr>
                          <m:t>2</m:t>
                        </m:r>
                      </m:e>
                    </m:rad>
                    <m:r>
                      <a:rPr lang="fr-CH" b="0" i="1" smtClean="0">
                        <a:latin typeface="Cambria Math"/>
                      </a:rPr>
                      <m:t>=</m:t>
                    </m:r>
                    <m:f>
                      <m:fPr>
                        <m:ctrlPr>
                          <a:rPr lang="fr-CH" b="0" i="1" smtClean="0">
                            <a:latin typeface="Cambria Math"/>
                          </a:rPr>
                        </m:ctrlPr>
                      </m:fPr>
                      <m:num>
                        <m:r>
                          <a:rPr lang="fr-CH" b="0" i="1" smtClean="0">
                            <a:latin typeface="Cambria Math"/>
                          </a:rPr>
                          <m:t>𝑝</m:t>
                        </m:r>
                      </m:num>
                      <m:den>
                        <m:r>
                          <a:rPr lang="fr-CH" b="0" i="1" smtClean="0">
                            <a:latin typeface="Cambria Math"/>
                          </a:rPr>
                          <m:t>𝑞</m:t>
                        </m:r>
                      </m:den>
                    </m:f>
                  </m:oMath>
                </a14:m>
                <a:r>
                  <a:rPr lang="de-CH" dirty="0" smtClean="0"/>
                  <a:t> mit </a:t>
                </a:r>
                <a14:m>
                  <m:oMath xmlns:m="http://schemas.openxmlformats.org/officeDocument/2006/math">
                    <m:r>
                      <m:rPr>
                        <m:sty m:val="p"/>
                      </m:rPr>
                      <a:rPr lang="de-CH" b="0" i="0" smtClean="0">
                        <a:latin typeface="Cambria Math"/>
                      </a:rPr>
                      <m:t>p</m:t>
                    </m:r>
                    <m:r>
                      <a:rPr lang="de-CH" b="0" i="0" smtClean="0">
                        <a:latin typeface="Cambria Math"/>
                      </a:rPr>
                      <m:t>, </m:t>
                    </m:r>
                    <m:r>
                      <a:rPr lang="fr-CH" b="0" i="1" smtClean="0">
                        <a:latin typeface="Cambria Math"/>
                      </a:rPr>
                      <m:t>𝑞</m:t>
                    </m:r>
                    <m:r>
                      <a:rPr lang="fr-CH" b="0" i="1" smtClean="0">
                        <a:latin typeface="Cambria Math"/>
                        <a:ea typeface="Cambria Math"/>
                      </a:rPr>
                      <m:t>∈</m:t>
                    </m:r>
                    <m:r>
                      <a:rPr lang="fr-CH" b="0" i="1" smtClean="0">
                        <a:latin typeface="Cambria Math"/>
                        <a:ea typeface="Cambria Math"/>
                      </a:rPr>
                      <m:t>ℕ</m:t>
                    </m:r>
                  </m:oMath>
                </a14:m>
                <a:r>
                  <a:rPr lang="de-CH" dirty="0" smtClean="0"/>
                  <a:t> ist nicht möglich.</a:t>
                </a:r>
              </a:p>
              <a:p>
                <a:pPr>
                  <a:lnSpc>
                    <a:spcPct val="150000"/>
                  </a:lnSpc>
                  <a:buNone/>
                </a:pPr>
                <a:endParaRPr lang="de-CH" dirty="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536575" y="1670538"/>
                <a:ext cx="8061325" cy="4730262"/>
              </a:xfrm>
              <a:blipFill rotWithShape="1">
                <a:blip r:embed="rId2"/>
                <a:stretch>
                  <a:fillRect/>
                </a:stretch>
              </a:blipFill>
            </p:spPr>
            <p:txBody>
              <a:bodyPr/>
              <a:lstStyle/>
              <a:p>
                <a:r>
                  <a:rPr lang="de-CH">
                    <a:noFill/>
                  </a:rPr>
                  <a:t> </a:t>
                </a:r>
              </a:p>
            </p:txBody>
          </p:sp>
        </mc:Fallback>
      </mc:AlternateContent>
    </p:spTree>
    <p:extLst>
      <p:ext uri="{BB962C8B-B14F-4D97-AF65-F5344CB8AC3E}">
        <p14:creationId xmlns:p14="http://schemas.microsoft.com/office/powerpoint/2010/main" val="36334427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9113" y="1143000"/>
            <a:ext cx="8077200" cy="553915"/>
          </a:xfrm>
        </p:spPr>
        <p:txBody>
          <a:bodyPr/>
          <a:lstStyle/>
          <a:p>
            <a:r>
              <a:rPr lang="de-CH" sz="2000" dirty="0" smtClean="0"/>
              <a:t>Auseinandersetzung mit Beweisen</a:t>
            </a:r>
            <a:endParaRPr lang="de-CH" sz="2000" dirty="0"/>
          </a:p>
        </p:txBody>
      </p:sp>
      <mc:AlternateContent xmlns:mc="http://schemas.openxmlformats.org/markup-compatibility/2006">
        <mc:Choice xmlns:a14="http://schemas.microsoft.com/office/drawing/2010/main" Requires="a14">
          <p:sp>
            <p:nvSpPr>
              <p:cNvPr id="3" name="Inhaltsplatzhalter 2"/>
              <p:cNvSpPr>
                <a:spLocks noGrp="1"/>
              </p:cNvSpPr>
              <p:nvPr>
                <p:ph idx="1"/>
              </p:nvPr>
            </p:nvSpPr>
            <p:spPr>
              <a:xfrm>
                <a:off x="536575" y="1670538"/>
                <a:ext cx="8061325" cy="4730262"/>
              </a:xfrm>
            </p:spPr>
            <p:txBody>
              <a:bodyPr/>
              <a:lstStyle/>
              <a:p>
                <a:pPr>
                  <a:buNone/>
                </a:pPr>
                <a:endParaRPr lang="de-CH" sz="2000" dirty="0" smtClean="0"/>
              </a:p>
              <a:p>
                <a:pPr>
                  <a:lnSpc>
                    <a:spcPct val="150000"/>
                  </a:lnSpc>
                  <a:buNone/>
                </a:pPr>
                <a:r>
                  <a:rPr lang="de-CH" sz="2000" b="1" dirty="0"/>
                  <a:t> </a:t>
                </a:r>
                <a:r>
                  <a:rPr lang="de-CH" sz="2000" b="1" dirty="0" smtClean="0"/>
                  <a:t>   </a:t>
                </a:r>
                <a:r>
                  <a:rPr lang="de-CH" b="1" dirty="0" smtClean="0"/>
                  <a:t>Satz: Die Zahl </a:t>
                </a:r>
                <a14:m>
                  <m:oMath xmlns:m="http://schemas.openxmlformats.org/officeDocument/2006/math">
                    <m:rad>
                      <m:radPr>
                        <m:degHide m:val="on"/>
                        <m:ctrlPr>
                          <a:rPr lang="de-CH" b="1" i="1" smtClean="0">
                            <a:latin typeface="Cambria Math"/>
                          </a:rPr>
                        </m:ctrlPr>
                      </m:radPr>
                      <m:deg/>
                      <m:e>
                        <m:r>
                          <a:rPr lang="fr-CH" b="1" i="1" smtClean="0">
                            <a:latin typeface="Cambria Math"/>
                          </a:rPr>
                          <m:t>𝟐</m:t>
                        </m:r>
                      </m:e>
                    </m:rad>
                  </m:oMath>
                </a14:m>
                <a:r>
                  <a:rPr lang="de-CH" b="1" dirty="0" smtClean="0"/>
                  <a:t> ist </a:t>
                </a:r>
                <a:r>
                  <a:rPr lang="de-CH" b="1" dirty="0" smtClean="0"/>
                  <a:t>irrational.</a:t>
                </a:r>
                <a:endParaRPr lang="de-CH" b="1" dirty="0" smtClean="0"/>
              </a:p>
              <a:p>
                <a:pPr>
                  <a:lnSpc>
                    <a:spcPct val="150000"/>
                  </a:lnSpc>
                  <a:buNone/>
                </a:pPr>
                <a:r>
                  <a:rPr lang="fr-CH" dirty="0"/>
                  <a:t>	</a:t>
                </a:r>
                <a:r>
                  <a:rPr lang="de-CH" dirty="0" smtClean="0"/>
                  <a:t>Darstellung</a:t>
                </a:r>
                <a:r>
                  <a:rPr lang="fr-CH" dirty="0" smtClean="0"/>
                  <a:t>  </a:t>
                </a:r>
                <a14:m>
                  <m:oMath xmlns:m="http://schemas.openxmlformats.org/officeDocument/2006/math">
                    <m:rad>
                      <m:radPr>
                        <m:degHide m:val="on"/>
                        <m:ctrlPr>
                          <a:rPr lang="fr-CH" i="1" smtClean="0">
                            <a:latin typeface="Cambria Math"/>
                          </a:rPr>
                        </m:ctrlPr>
                      </m:radPr>
                      <m:deg/>
                      <m:e>
                        <m:r>
                          <a:rPr lang="fr-CH" b="0" i="1" smtClean="0">
                            <a:latin typeface="Cambria Math"/>
                          </a:rPr>
                          <m:t>2</m:t>
                        </m:r>
                      </m:e>
                    </m:rad>
                    <m:r>
                      <a:rPr lang="fr-CH" b="0" i="1" smtClean="0">
                        <a:latin typeface="Cambria Math"/>
                      </a:rPr>
                      <m:t>=</m:t>
                    </m:r>
                    <m:f>
                      <m:fPr>
                        <m:ctrlPr>
                          <a:rPr lang="fr-CH" b="0" i="1" smtClean="0">
                            <a:latin typeface="Cambria Math"/>
                          </a:rPr>
                        </m:ctrlPr>
                      </m:fPr>
                      <m:num>
                        <m:r>
                          <a:rPr lang="fr-CH" b="0" i="1" smtClean="0">
                            <a:latin typeface="Cambria Math"/>
                          </a:rPr>
                          <m:t>𝑝</m:t>
                        </m:r>
                      </m:num>
                      <m:den>
                        <m:r>
                          <a:rPr lang="fr-CH" b="0" i="1" smtClean="0">
                            <a:latin typeface="Cambria Math"/>
                          </a:rPr>
                          <m:t>𝑞</m:t>
                        </m:r>
                      </m:den>
                    </m:f>
                  </m:oMath>
                </a14:m>
                <a:r>
                  <a:rPr lang="de-CH" dirty="0" smtClean="0"/>
                  <a:t> mit </a:t>
                </a:r>
                <a14:m>
                  <m:oMath xmlns:m="http://schemas.openxmlformats.org/officeDocument/2006/math">
                    <m:r>
                      <m:rPr>
                        <m:sty m:val="p"/>
                      </m:rPr>
                      <a:rPr lang="de-CH" b="0" i="0" smtClean="0">
                        <a:latin typeface="Cambria Math"/>
                      </a:rPr>
                      <m:t>p</m:t>
                    </m:r>
                    <m:r>
                      <a:rPr lang="de-CH" b="0" i="0" smtClean="0">
                        <a:latin typeface="Cambria Math"/>
                      </a:rPr>
                      <m:t>, </m:t>
                    </m:r>
                    <m:r>
                      <a:rPr lang="fr-CH" b="0" i="1" smtClean="0">
                        <a:latin typeface="Cambria Math"/>
                      </a:rPr>
                      <m:t>𝑞</m:t>
                    </m:r>
                    <m:r>
                      <a:rPr lang="fr-CH" b="0" i="1" smtClean="0">
                        <a:latin typeface="Cambria Math"/>
                        <a:ea typeface="Cambria Math"/>
                      </a:rPr>
                      <m:t>∈</m:t>
                    </m:r>
                    <m:r>
                      <a:rPr lang="fr-CH" b="0" i="1" smtClean="0">
                        <a:latin typeface="Cambria Math"/>
                        <a:ea typeface="Cambria Math"/>
                      </a:rPr>
                      <m:t>ℕ</m:t>
                    </m:r>
                  </m:oMath>
                </a14:m>
                <a:r>
                  <a:rPr lang="de-CH" dirty="0" smtClean="0"/>
                  <a:t> ist </a:t>
                </a:r>
                <a:r>
                  <a:rPr lang="de-CH" dirty="0" smtClean="0"/>
                  <a:t>möglich</a:t>
                </a:r>
                <a:r>
                  <a:rPr lang="de-CH" dirty="0" smtClean="0"/>
                  <a:t>.</a:t>
                </a:r>
              </a:p>
              <a:p>
                <a:pPr>
                  <a:lnSpc>
                    <a:spcPct val="150000"/>
                  </a:lnSpc>
                  <a:buNone/>
                </a:pPr>
                <a:r>
                  <a:rPr lang="de-CH" dirty="0" smtClean="0"/>
                  <a:t>   Umformen: </a:t>
                </a:r>
                <a14:m>
                  <m:oMath xmlns:m="http://schemas.openxmlformats.org/officeDocument/2006/math">
                    <m:r>
                      <a:rPr lang="fr-CH" i="1">
                        <a:latin typeface="Cambria Math"/>
                      </a:rPr>
                      <m:t>2</m:t>
                    </m:r>
                    <m:sSup>
                      <m:sSupPr>
                        <m:ctrlPr>
                          <a:rPr lang="fr-CH" i="1">
                            <a:latin typeface="Cambria Math"/>
                          </a:rPr>
                        </m:ctrlPr>
                      </m:sSupPr>
                      <m:e>
                        <m:r>
                          <a:rPr lang="fr-CH" i="1">
                            <a:latin typeface="Cambria Math"/>
                          </a:rPr>
                          <m:t>𝑞</m:t>
                        </m:r>
                      </m:e>
                      <m:sup>
                        <m:r>
                          <a:rPr lang="fr-CH" i="1">
                            <a:latin typeface="Cambria Math"/>
                          </a:rPr>
                          <m:t>2</m:t>
                        </m:r>
                      </m:sup>
                    </m:sSup>
                    <m:r>
                      <a:rPr lang="fr-CH" i="1">
                        <a:latin typeface="Cambria Math"/>
                      </a:rPr>
                      <m:t>=</m:t>
                    </m:r>
                    <m:sSup>
                      <m:sSupPr>
                        <m:ctrlPr>
                          <a:rPr lang="fr-CH" i="1">
                            <a:latin typeface="Cambria Math"/>
                          </a:rPr>
                        </m:ctrlPr>
                      </m:sSupPr>
                      <m:e>
                        <m:r>
                          <a:rPr lang="fr-CH" i="1">
                            <a:latin typeface="Cambria Math"/>
                          </a:rPr>
                          <m:t>𝑝</m:t>
                        </m:r>
                      </m:e>
                      <m:sup>
                        <m:r>
                          <a:rPr lang="fr-CH" i="1">
                            <a:latin typeface="Cambria Math"/>
                          </a:rPr>
                          <m:t>2</m:t>
                        </m:r>
                      </m:sup>
                    </m:sSup>
                  </m:oMath>
                </a14:m>
                <a:endParaRPr lang="de-CH" dirty="0" smtClean="0"/>
              </a:p>
              <a:p>
                <a:pPr>
                  <a:lnSpc>
                    <a:spcPct val="150000"/>
                  </a:lnSpc>
                  <a:buNone/>
                </a:pPr>
                <a:r>
                  <a:rPr lang="fr-CH" dirty="0" smtClean="0"/>
                  <a:t>   </a:t>
                </a:r>
                <a:endParaRPr lang="de-CH" dirty="0"/>
              </a:p>
            </p:txBody>
          </p:sp>
        </mc:Choice>
        <mc:Fallback>
          <p:sp>
            <p:nvSpPr>
              <p:cNvPr id="3" name="Inhaltsplatzhalter 2"/>
              <p:cNvSpPr>
                <a:spLocks noGrp="1" noRot="1" noChangeAspect="1" noMove="1" noResize="1" noEditPoints="1" noAdjustHandles="1" noChangeArrowheads="1" noChangeShapeType="1" noTextEdit="1"/>
              </p:cNvSpPr>
              <p:nvPr>
                <p:ph idx="1"/>
              </p:nvPr>
            </p:nvSpPr>
            <p:spPr>
              <a:xfrm>
                <a:off x="536575" y="1670538"/>
                <a:ext cx="8061325" cy="4730262"/>
              </a:xfrm>
              <a:blipFill rotWithShape="1">
                <a:blip r:embed="rId2"/>
                <a:stretch>
                  <a:fillRect/>
                </a:stretch>
              </a:blipFill>
            </p:spPr>
            <p:txBody>
              <a:bodyPr/>
              <a:lstStyle/>
              <a:p>
                <a:r>
                  <a:rPr lang="de-CH">
                    <a:noFill/>
                  </a:rPr>
                  <a:t> </a:t>
                </a:r>
              </a:p>
            </p:txBody>
          </p:sp>
        </mc:Fallback>
      </mc:AlternateContent>
    </p:spTree>
    <p:extLst>
      <p:ext uri="{BB962C8B-B14F-4D97-AF65-F5344CB8AC3E}">
        <p14:creationId xmlns:p14="http://schemas.microsoft.com/office/powerpoint/2010/main" val="33654141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9113" y="1143000"/>
            <a:ext cx="8077200" cy="553915"/>
          </a:xfrm>
        </p:spPr>
        <p:txBody>
          <a:bodyPr/>
          <a:lstStyle/>
          <a:p>
            <a:r>
              <a:rPr lang="de-CH" sz="2000" dirty="0" smtClean="0"/>
              <a:t>Auseinandersetzung mit Beweisen</a:t>
            </a:r>
            <a:endParaRPr lang="de-CH" sz="2000" dirty="0"/>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536575" y="1670538"/>
                <a:ext cx="8061325" cy="4730262"/>
              </a:xfrm>
            </p:spPr>
            <p:txBody>
              <a:bodyPr/>
              <a:lstStyle/>
              <a:p>
                <a:pPr>
                  <a:buNone/>
                </a:pPr>
                <a:endParaRPr lang="de-CH" sz="2000" dirty="0" smtClean="0"/>
              </a:p>
              <a:p>
                <a:pPr>
                  <a:lnSpc>
                    <a:spcPct val="150000"/>
                  </a:lnSpc>
                  <a:buNone/>
                </a:pPr>
                <a:r>
                  <a:rPr lang="de-CH" sz="2000" b="1" dirty="0"/>
                  <a:t> </a:t>
                </a:r>
                <a:r>
                  <a:rPr lang="de-CH" sz="2000" b="1" dirty="0" smtClean="0"/>
                  <a:t>   </a:t>
                </a:r>
                <a:r>
                  <a:rPr lang="de-CH" b="1" dirty="0" smtClean="0"/>
                  <a:t>Satz: Die Zahl </a:t>
                </a:r>
                <a14:m>
                  <m:oMath xmlns:m="http://schemas.openxmlformats.org/officeDocument/2006/math">
                    <m:rad>
                      <m:radPr>
                        <m:degHide m:val="on"/>
                        <m:ctrlPr>
                          <a:rPr lang="de-CH" b="1" i="1" smtClean="0">
                            <a:latin typeface="Cambria Math"/>
                          </a:rPr>
                        </m:ctrlPr>
                      </m:radPr>
                      <m:deg/>
                      <m:e>
                        <m:r>
                          <a:rPr lang="fr-CH" b="1" i="1" smtClean="0">
                            <a:latin typeface="Cambria Math"/>
                          </a:rPr>
                          <m:t>𝟐</m:t>
                        </m:r>
                      </m:e>
                    </m:rad>
                  </m:oMath>
                </a14:m>
                <a:r>
                  <a:rPr lang="de-CH" b="1" dirty="0" smtClean="0"/>
                  <a:t> ist irrational</a:t>
                </a:r>
              </a:p>
              <a:p>
                <a:pPr>
                  <a:lnSpc>
                    <a:spcPct val="150000"/>
                  </a:lnSpc>
                  <a:buNone/>
                </a:pPr>
                <a:r>
                  <a:rPr lang="fr-CH" dirty="0"/>
                  <a:t>	</a:t>
                </a:r>
                <a:r>
                  <a:rPr lang="de-CH" dirty="0" smtClean="0"/>
                  <a:t>Darstellung</a:t>
                </a:r>
                <a:r>
                  <a:rPr lang="fr-CH" dirty="0" smtClean="0"/>
                  <a:t>  </a:t>
                </a:r>
                <a14:m>
                  <m:oMath xmlns:m="http://schemas.openxmlformats.org/officeDocument/2006/math">
                    <m:rad>
                      <m:radPr>
                        <m:degHide m:val="on"/>
                        <m:ctrlPr>
                          <a:rPr lang="fr-CH" i="1" smtClean="0">
                            <a:latin typeface="Cambria Math"/>
                          </a:rPr>
                        </m:ctrlPr>
                      </m:radPr>
                      <m:deg/>
                      <m:e>
                        <m:r>
                          <a:rPr lang="fr-CH" b="0" i="1" smtClean="0">
                            <a:latin typeface="Cambria Math"/>
                          </a:rPr>
                          <m:t>2</m:t>
                        </m:r>
                      </m:e>
                    </m:rad>
                    <m:r>
                      <a:rPr lang="fr-CH" b="0" i="1" smtClean="0">
                        <a:latin typeface="Cambria Math"/>
                      </a:rPr>
                      <m:t>=</m:t>
                    </m:r>
                    <m:f>
                      <m:fPr>
                        <m:ctrlPr>
                          <a:rPr lang="fr-CH" b="0" i="1" smtClean="0">
                            <a:latin typeface="Cambria Math"/>
                          </a:rPr>
                        </m:ctrlPr>
                      </m:fPr>
                      <m:num>
                        <m:r>
                          <a:rPr lang="fr-CH" b="0" i="1" smtClean="0">
                            <a:latin typeface="Cambria Math"/>
                          </a:rPr>
                          <m:t>𝑝</m:t>
                        </m:r>
                      </m:num>
                      <m:den>
                        <m:r>
                          <a:rPr lang="fr-CH" b="0" i="1" smtClean="0">
                            <a:latin typeface="Cambria Math"/>
                          </a:rPr>
                          <m:t>𝑞</m:t>
                        </m:r>
                      </m:den>
                    </m:f>
                  </m:oMath>
                </a14:m>
                <a:r>
                  <a:rPr lang="de-CH" dirty="0" smtClean="0"/>
                  <a:t> mit </a:t>
                </a:r>
                <a14:m>
                  <m:oMath xmlns:m="http://schemas.openxmlformats.org/officeDocument/2006/math">
                    <m:r>
                      <m:rPr>
                        <m:sty m:val="p"/>
                      </m:rPr>
                      <a:rPr lang="de-CH" b="0" i="0" smtClean="0">
                        <a:latin typeface="Cambria Math"/>
                      </a:rPr>
                      <m:t>p</m:t>
                    </m:r>
                    <m:r>
                      <a:rPr lang="de-CH" b="0" i="0" smtClean="0">
                        <a:latin typeface="Cambria Math"/>
                      </a:rPr>
                      <m:t>, </m:t>
                    </m:r>
                    <m:r>
                      <a:rPr lang="fr-CH" b="0" i="1" smtClean="0">
                        <a:latin typeface="Cambria Math"/>
                      </a:rPr>
                      <m:t>𝑞</m:t>
                    </m:r>
                    <m:r>
                      <a:rPr lang="fr-CH" b="0" i="1" smtClean="0">
                        <a:latin typeface="Cambria Math"/>
                        <a:ea typeface="Cambria Math"/>
                      </a:rPr>
                      <m:t>∈</m:t>
                    </m:r>
                    <m:r>
                      <a:rPr lang="fr-CH" b="0" i="1" smtClean="0">
                        <a:latin typeface="Cambria Math"/>
                        <a:ea typeface="Cambria Math"/>
                      </a:rPr>
                      <m:t>ℕ</m:t>
                    </m:r>
                  </m:oMath>
                </a14:m>
                <a:r>
                  <a:rPr lang="de-CH" dirty="0" smtClean="0"/>
                  <a:t> ist nicht möglich.</a:t>
                </a:r>
              </a:p>
              <a:p>
                <a:pPr>
                  <a:lnSpc>
                    <a:spcPct val="150000"/>
                  </a:lnSpc>
                  <a:buNone/>
                </a:pPr>
                <a:r>
                  <a:rPr lang="de-CH" dirty="0" smtClean="0"/>
                  <a:t>   Umformen: </a:t>
                </a:r>
                <a14:m>
                  <m:oMath xmlns:m="http://schemas.openxmlformats.org/officeDocument/2006/math">
                    <m:r>
                      <a:rPr lang="fr-CH" i="1">
                        <a:latin typeface="Cambria Math"/>
                      </a:rPr>
                      <m:t>2</m:t>
                    </m:r>
                    <m:sSup>
                      <m:sSupPr>
                        <m:ctrlPr>
                          <a:rPr lang="fr-CH" i="1">
                            <a:latin typeface="Cambria Math"/>
                          </a:rPr>
                        </m:ctrlPr>
                      </m:sSupPr>
                      <m:e>
                        <m:r>
                          <a:rPr lang="fr-CH" i="1">
                            <a:latin typeface="Cambria Math"/>
                          </a:rPr>
                          <m:t>𝑞</m:t>
                        </m:r>
                      </m:e>
                      <m:sup>
                        <m:r>
                          <a:rPr lang="fr-CH" i="1">
                            <a:latin typeface="Cambria Math"/>
                          </a:rPr>
                          <m:t>2</m:t>
                        </m:r>
                      </m:sup>
                    </m:sSup>
                    <m:r>
                      <a:rPr lang="fr-CH" i="1">
                        <a:latin typeface="Cambria Math"/>
                      </a:rPr>
                      <m:t>=</m:t>
                    </m:r>
                    <m:sSup>
                      <m:sSupPr>
                        <m:ctrlPr>
                          <a:rPr lang="fr-CH" i="1">
                            <a:latin typeface="Cambria Math"/>
                          </a:rPr>
                        </m:ctrlPr>
                      </m:sSupPr>
                      <m:e>
                        <m:r>
                          <a:rPr lang="fr-CH" i="1">
                            <a:latin typeface="Cambria Math"/>
                          </a:rPr>
                          <m:t>𝑝</m:t>
                        </m:r>
                      </m:e>
                      <m:sup>
                        <m:r>
                          <a:rPr lang="fr-CH" i="1">
                            <a:latin typeface="Cambria Math"/>
                          </a:rPr>
                          <m:t>2</m:t>
                        </m:r>
                      </m:sup>
                    </m:sSup>
                  </m:oMath>
                </a14:m>
                <a:endParaRPr lang="de-CH" dirty="0" smtClean="0"/>
              </a:p>
              <a:p>
                <a:pPr>
                  <a:lnSpc>
                    <a:spcPct val="150000"/>
                  </a:lnSpc>
                  <a:buNone/>
                </a:pPr>
                <a:r>
                  <a:rPr lang="fr-CH" dirty="0" smtClean="0"/>
                  <a:t>   </a:t>
                </a:r>
                <a:r>
                  <a:rPr lang="de-CH" dirty="0" smtClean="0"/>
                  <a:t>Betrachte</a:t>
                </a:r>
                <a:r>
                  <a:rPr lang="fr-CH" dirty="0" smtClean="0"/>
                  <a:t> </a:t>
                </a:r>
                <a:r>
                  <a:rPr lang="fr-CH" dirty="0" err="1" smtClean="0"/>
                  <a:t>Primfaktorzerlegungen</a:t>
                </a:r>
                <a:r>
                  <a:rPr lang="fr-CH" dirty="0" smtClean="0"/>
                  <a:t> von </a:t>
                </a:r>
                <a14:m>
                  <m:oMath xmlns:m="http://schemas.openxmlformats.org/officeDocument/2006/math">
                    <m:sSup>
                      <m:sSupPr>
                        <m:ctrlPr>
                          <a:rPr lang="fr-CH" b="0" i="1" smtClean="0">
                            <a:latin typeface="Cambria Math"/>
                          </a:rPr>
                        </m:ctrlPr>
                      </m:sSupPr>
                      <m:e>
                        <m:r>
                          <a:rPr lang="de-CH" b="0" i="1" smtClean="0">
                            <a:latin typeface="Cambria Math"/>
                          </a:rPr>
                          <m:t>2</m:t>
                        </m:r>
                        <m:r>
                          <a:rPr lang="fr-CH" b="0" i="1" smtClean="0">
                            <a:latin typeface="Cambria Math"/>
                          </a:rPr>
                          <m:t>𝑞</m:t>
                        </m:r>
                      </m:e>
                      <m:sup>
                        <m:r>
                          <a:rPr lang="fr-CH" b="0" i="1" smtClean="0">
                            <a:latin typeface="Cambria Math"/>
                          </a:rPr>
                          <m:t>2</m:t>
                        </m:r>
                      </m:sup>
                    </m:sSup>
                  </m:oMath>
                </a14:m>
                <a:r>
                  <a:rPr lang="de-CH" dirty="0" smtClean="0"/>
                  <a:t> und </a:t>
                </a:r>
                <a14:m>
                  <m:oMath xmlns:m="http://schemas.openxmlformats.org/officeDocument/2006/math">
                    <m:sSup>
                      <m:sSupPr>
                        <m:ctrlPr>
                          <a:rPr lang="fr-CH" b="0" i="1" smtClean="0">
                            <a:latin typeface="Cambria Math"/>
                          </a:rPr>
                        </m:ctrlPr>
                      </m:sSupPr>
                      <m:e>
                        <m:r>
                          <a:rPr lang="fr-CH" b="0" i="1" smtClean="0">
                            <a:latin typeface="Cambria Math"/>
                          </a:rPr>
                          <m:t>𝑝</m:t>
                        </m:r>
                      </m:e>
                      <m:sup>
                        <m:r>
                          <a:rPr lang="fr-CH" b="0" i="1" smtClean="0">
                            <a:latin typeface="Cambria Math"/>
                          </a:rPr>
                          <m:t>2</m:t>
                        </m:r>
                      </m:sup>
                    </m:sSup>
                    <m:r>
                      <a:rPr lang="de-CH" b="0" i="0" smtClean="0">
                        <a:latin typeface="Cambria Math"/>
                      </a:rPr>
                      <m:t>.</m:t>
                    </m:r>
                  </m:oMath>
                </a14:m>
                <a:endParaRPr lang="de-CH" dirty="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536575" y="1670538"/>
                <a:ext cx="8061325" cy="4730262"/>
              </a:xfrm>
              <a:blipFill rotWithShape="1">
                <a:blip r:embed="rId2"/>
                <a:stretch>
                  <a:fillRect/>
                </a:stretch>
              </a:blipFill>
            </p:spPr>
            <p:txBody>
              <a:bodyPr/>
              <a:lstStyle/>
              <a:p>
                <a:r>
                  <a:rPr lang="de-CH">
                    <a:noFill/>
                  </a:rPr>
                  <a:t> </a:t>
                </a:r>
              </a:p>
            </p:txBody>
          </p:sp>
        </mc:Fallback>
      </mc:AlternateContent>
    </p:spTree>
    <p:extLst>
      <p:ext uri="{BB962C8B-B14F-4D97-AF65-F5344CB8AC3E}">
        <p14:creationId xmlns:p14="http://schemas.microsoft.com/office/powerpoint/2010/main" val="31317177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9113" y="1143000"/>
            <a:ext cx="8077200" cy="553915"/>
          </a:xfrm>
        </p:spPr>
        <p:txBody>
          <a:bodyPr/>
          <a:lstStyle/>
          <a:p>
            <a:r>
              <a:rPr lang="de-CH" sz="2000" dirty="0" smtClean="0"/>
              <a:t>Auseinandersetzung mit Beweisen</a:t>
            </a:r>
            <a:endParaRPr lang="de-CH" sz="2000" dirty="0"/>
          </a:p>
        </p:txBody>
      </p:sp>
      <p:sp>
        <p:nvSpPr>
          <p:cNvPr id="4" name="Rechteck 3"/>
          <p:cNvSpPr/>
          <p:nvPr/>
        </p:nvSpPr>
        <p:spPr bwMode="auto">
          <a:xfrm>
            <a:off x="1450848" y="3523488"/>
            <a:ext cx="6230112" cy="1219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smtClean="0">
              <a:ln>
                <a:noFill/>
              </a:ln>
              <a:solidFill>
                <a:schemeClr val="tx1"/>
              </a:solidFill>
              <a:effectLst/>
              <a:latin typeface="Times" pitchFamily="18" charset="0"/>
            </a:endParaRP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536575" y="1670538"/>
                <a:ext cx="8061325" cy="4730262"/>
              </a:xfrm>
            </p:spPr>
            <p:txBody>
              <a:bodyPr/>
              <a:lstStyle/>
              <a:p>
                <a:pPr>
                  <a:buNone/>
                </a:pPr>
                <a:endParaRPr lang="de-CH" sz="2000" dirty="0" smtClean="0"/>
              </a:p>
              <a:p>
                <a:pPr lvl="0">
                  <a:lnSpc>
                    <a:spcPct val="100000"/>
                  </a:lnSpc>
                  <a:buNone/>
                </a:pPr>
                <a:r>
                  <a:rPr lang="de-CH" dirty="0" smtClean="0"/>
                  <a:t>Richtig oder falsch? </a:t>
                </a:r>
              </a:p>
              <a:p>
                <a:pPr lvl="0">
                  <a:lnSpc>
                    <a:spcPct val="100000"/>
                  </a:lnSpc>
                  <a:buNone/>
                </a:pPr>
                <a:endParaRPr lang="de-CH" dirty="0" smtClean="0"/>
              </a:p>
              <a:p>
                <a:pPr lvl="0" algn="ctr">
                  <a:lnSpc>
                    <a:spcPct val="100000"/>
                  </a:lnSpc>
                  <a:buNone/>
                </a:pPr>
                <a14:m>
                  <m:oMath xmlns:m="http://schemas.openxmlformats.org/officeDocument/2006/math">
                    <m:f>
                      <m:fPr>
                        <m:ctrlPr>
                          <a:rPr lang="de-CH" i="1">
                            <a:latin typeface="Cambria Math"/>
                          </a:rPr>
                        </m:ctrlPr>
                      </m:fPr>
                      <m:num>
                        <m:rad>
                          <m:radPr>
                            <m:degHide m:val="on"/>
                            <m:ctrlPr>
                              <a:rPr lang="de-CH" i="1">
                                <a:latin typeface="Cambria Math"/>
                              </a:rPr>
                            </m:ctrlPr>
                          </m:radPr>
                          <m:deg/>
                          <m:e>
                            <m:r>
                              <a:rPr lang="de-CH" i="1">
                                <a:latin typeface="Cambria Math"/>
                              </a:rPr>
                              <m:t>2</m:t>
                            </m:r>
                          </m:e>
                        </m:rad>
                      </m:num>
                      <m:den>
                        <m:r>
                          <a:rPr lang="de-CH" i="1">
                            <a:latin typeface="Cambria Math"/>
                          </a:rPr>
                          <m:t>1</m:t>
                        </m:r>
                      </m:den>
                    </m:f>
                  </m:oMath>
                </a14:m>
                <a:r>
                  <a:rPr lang="de-CH" dirty="0"/>
                  <a:t> ist ein Bruch, also eine rationale Zahl.</a:t>
                </a:r>
              </a:p>
              <a:p>
                <a:pPr>
                  <a:lnSpc>
                    <a:spcPct val="150000"/>
                  </a:lnSpc>
                  <a:buNone/>
                </a:pPr>
                <a:endParaRPr lang="de-CH" dirty="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536575" y="1670538"/>
                <a:ext cx="8061325" cy="4730262"/>
              </a:xfrm>
              <a:blipFill rotWithShape="1">
                <a:blip r:embed="rId2"/>
                <a:stretch>
                  <a:fillRect l="-2269"/>
                </a:stretch>
              </a:blipFill>
            </p:spPr>
            <p:txBody>
              <a:bodyPr/>
              <a:lstStyle/>
              <a:p>
                <a:r>
                  <a:rPr lang="de-CH">
                    <a:noFill/>
                  </a:rPr>
                  <a:t> </a:t>
                </a:r>
              </a:p>
            </p:txBody>
          </p:sp>
        </mc:Fallback>
      </mc:AlternateContent>
    </p:spTree>
    <p:extLst>
      <p:ext uri="{BB962C8B-B14F-4D97-AF65-F5344CB8AC3E}">
        <p14:creationId xmlns:p14="http://schemas.microsoft.com/office/powerpoint/2010/main" val="8106373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bwMode="auto">
          <a:xfrm>
            <a:off x="633984" y="3084576"/>
            <a:ext cx="7802880" cy="2438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smtClean="0">
              <a:ln>
                <a:noFill/>
              </a:ln>
              <a:solidFill>
                <a:schemeClr val="tx1"/>
              </a:solidFill>
              <a:effectLst/>
              <a:latin typeface="Times" pitchFamily="18" charset="0"/>
            </a:endParaRPr>
          </a:p>
        </p:txBody>
      </p:sp>
      <p:sp>
        <p:nvSpPr>
          <p:cNvPr id="2" name="Titel 1"/>
          <p:cNvSpPr>
            <a:spLocks noGrp="1"/>
          </p:cNvSpPr>
          <p:nvPr>
            <p:ph type="title"/>
          </p:nvPr>
        </p:nvSpPr>
        <p:spPr>
          <a:xfrm>
            <a:off x="519113" y="1143000"/>
            <a:ext cx="8077200" cy="553915"/>
          </a:xfrm>
        </p:spPr>
        <p:txBody>
          <a:bodyPr/>
          <a:lstStyle/>
          <a:p>
            <a:r>
              <a:rPr lang="de-CH" sz="2000" dirty="0" smtClean="0"/>
              <a:t>Auseinandersetzung mit Beweisen</a:t>
            </a:r>
            <a:endParaRPr lang="de-CH" sz="2000" dirty="0"/>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536575" y="1670538"/>
                <a:ext cx="8061325" cy="4730262"/>
              </a:xfrm>
            </p:spPr>
            <p:txBody>
              <a:bodyPr/>
              <a:lstStyle/>
              <a:p>
                <a:pPr>
                  <a:buNone/>
                </a:pPr>
                <a:endParaRPr lang="de-CH" sz="2000" dirty="0" smtClean="0"/>
              </a:p>
              <a:p>
                <a:pPr>
                  <a:lnSpc>
                    <a:spcPct val="150000"/>
                  </a:lnSpc>
                  <a:buNone/>
                </a:pPr>
                <a:r>
                  <a:rPr lang="de-CH" dirty="0" smtClean="0"/>
                  <a:t>Selbsterklärungen</a:t>
                </a:r>
                <a:endParaRPr lang="de-CH" sz="2800" dirty="0" smtClean="0"/>
              </a:p>
              <a:p>
                <a:pPr lvl="0">
                  <a:lnSpc>
                    <a:spcPct val="150000"/>
                  </a:lnSpc>
                  <a:buNone/>
                </a:pPr>
                <a:r>
                  <a:rPr lang="de-CH" dirty="0" smtClean="0"/>
                  <a:t>   Peter </a:t>
                </a:r>
                <a:r>
                  <a:rPr lang="de-CH" dirty="0"/>
                  <a:t>versteht nicht, weshalb die Gleichung </a:t>
                </a:r>
                <a14:m>
                  <m:oMath xmlns:m="http://schemas.openxmlformats.org/officeDocument/2006/math">
                    <m:r>
                      <a:rPr lang="de-CH" i="1">
                        <a:latin typeface="Cambria Math"/>
                      </a:rPr>
                      <m:t>2∙</m:t>
                    </m:r>
                    <m:sSup>
                      <m:sSupPr>
                        <m:ctrlPr>
                          <a:rPr lang="de-CH" i="1">
                            <a:latin typeface="Cambria Math"/>
                          </a:rPr>
                        </m:ctrlPr>
                      </m:sSupPr>
                      <m:e>
                        <m:r>
                          <a:rPr lang="de-CH" i="1">
                            <a:latin typeface="Cambria Math"/>
                          </a:rPr>
                          <m:t>𝑞</m:t>
                        </m:r>
                      </m:e>
                      <m:sup>
                        <m:r>
                          <a:rPr lang="de-CH" i="1">
                            <a:latin typeface="Cambria Math"/>
                          </a:rPr>
                          <m:t>2</m:t>
                        </m:r>
                      </m:sup>
                    </m:sSup>
                    <m:r>
                      <a:rPr lang="de-CH" i="1">
                        <a:latin typeface="Cambria Math"/>
                      </a:rPr>
                      <m:t>=</m:t>
                    </m:r>
                    <m:sSup>
                      <m:sSupPr>
                        <m:ctrlPr>
                          <a:rPr lang="de-CH" i="1">
                            <a:latin typeface="Cambria Math"/>
                          </a:rPr>
                        </m:ctrlPr>
                      </m:sSupPr>
                      <m:e>
                        <m:r>
                          <a:rPr lang="de-CH" i="1">
                            <a:latin typeface="Cambria Math"/>
                          </a:rPr>
                          <m:t>𝑝</m:t>
                        </m:r>
                      </m:e>
                      <m:sup>
                        <m:r>
                          <a:rPr lang="de-CH" i="1">
                            <a:latin typeface="Cambria Math"/>
                          </a:rPr>
                          <m:t>2</m:t>
                        </m:r>
                      </m:sup>
                    </m:sSup>
                  </m:oMath>
                </a14:m>
                <a:r>
                  <a:rPr lang="de-CH" dirty="0"/>
                  <a:t> keine Lösung haben soll. Man kann, so seine Argumentation, </a:t>
                </a:r>
                <a14:m>
                  <m:oMath xmlns:m="http://schemas.openxmlformats.org/officeDocument/2006/math">
                    <m:r>
                      <a:rPr lang="de-CH" b="0" i="1" smtClean="0">
                        <a:latin typeface="Cambria Math"/>
                      </a:rPr>
                      <m:t>𝑝</m:t>
                    </m:r>
                    <m:r>
                      <a:rPr lang="de-CH" i="1">
                        <a:latin typeface="Cambria Math"/>
                      </a:rPr>
                      <m:t>=</m:t>
                    </m:r>
                    <m:rad>
                      <m:radPr>
                        <m:degHide m:val="on"/>
                        <m:ctrlPr>
                          <a:rPr lang="de-CH" i="1">
                            <a:latin typeface="Cambria Math"/>
                          </a:rPr>
                        </m:ctrlPr>
                      </m:radPr>
                      <m:deg/>
                      <m:e>
                        <m:r>
                          <a:rPr lang="de-CH" i="1">
                            <a:latin typeface="Cambria Math"/>
                          </a:rPr>
                          <m:t>2</m:t>
                        </m:r>
                      </m:e>
                    </m:rad>
                  </m:oMath>
                </a14:m>
                <a:r>
                  <a:rPr lang="de-CH" dirty="0"/>
                  <a:t> und </a:t>
                </a:r>
                <a14:m>
                  <m:oMath xmlns:m="http://schemas.openxmlformats.org/officeDocument/2006/math">
                    <m:r>
                      <a:rPr lang="de-CH" b="0" i="1" smtClean="0">
                        <a:latin typeface="Cambria Math"/>
                      </a:rPr>
                      <m:t>𝑞</m:t>
                    </m:r>
                    <m:r>
                      <a:rPr lang="de-CH" i="1">
                        <a:latin typeface="Cambria Math"/>
                      </a:rPr>
                      <m:t>=1</m:t>
                    </m:r>
                  </m:oMath>
                </a14:m>
                <a:r>
                  <a:rPr lang="de-CH" dirty="0"/>
                  <a:t> setzen, und dann ist die Gleichung gelöst. Stimmt das?</a:t>
                </a:r>
              </a:p>
              <a:p>
                <a:pPr>
                  <a:lnSpc>
                    <a:spcPct val="150000"/>
                  </a:lnSpc>
                  <a:buNone/>
                </a:pPr>
                <a:endParaRPr lang="de-CH" dirty="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536575" y="1670538"/>
                <a:ext cx="8061325" cy="4730262"/>
              </a:xfrm>
              <a:blipFill rotWithShape="1">
                <a:blip r:embed="rId2"/>
                <a:stretch>
                  <a:fillRect l="-2269"/>
                </a:stretch>
              </a:blipFill>
            </p:spPr>
            <p:txBody>
              <a:bodyPr/>
              <a:lstStyle/>
              <a:p>
                <a:r>
                  <a:rPr lang="de-CH">
                    <a:noFill/>
                  </a:rPr>
                  <a:t> </a:t>
                </a:r>
              </a:p>
            </p:txBody>
          </p:sp>
        </mc:Fallback>
      </mc:AlternateContent>
    </p:spTree>
    <p:extLst>
      <p:ext uri="{BB962C8B-B14F-4D97-AF65-F5344CB8AC3E}">
        <p14:creationId xmlns:p14="http://schemas.microsoft.com/office/powerpoint/2010/main" val="14811705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9113" y="1143000"/>
            <a:ext cx="8077200" cy="439615"/>
          </a:xfrm>
        </p:spPr>
        <p:txBody>
          <a:bodyPr/>
          <a:lstStyle/>
          <a:p>
            <a:r>
              <a:rPr lang="de-CH" sz="2000" dirty="0" smtClean="0"/>
              <a:t>Was wir mit Beweisen nicht meinen</a:t>
            </a:r>
            <a:endParaRPr lang="de-CH" sz="2000" dirty="0"/>
          </a:p>
        </p:txBody>
      </p:sp>
      <p:sp>
        <p:nvSpPr>
          <p:cNvPr id="3" name="Inhaltsplatzhalter 2"/>
          <p:cNvSpPr>
            <a:spLocks noGrp="1"/>
          </p:cNvSpPr>
          <p:nvPr>
            <p:ph idx="1"/>
          </p:nvPr>
        </p:nvSpPr>
        <p:spPr>
          <a:xfrm>
            <a:off x="536575" y="1644162"/>
            <a:ext cx="8061325" cy="4756638"/>
          </a:xfrm>
        </p:spPr>
        <p:txBody>
          <a:bodyPr/>
          <a:lstStyle/>
          <a:p>
            <a:pPr>
              <a:buNone/>
            </a:pPr>
            <a:endParaRPr lang="de-CH" dirty="0" smtClean="0"/>
          </a:p>
          <a:p>
            <a:pPr>
              <a:buNone/>
            </a:pPr>
            <a:endParaRPr lang="de-CH" dirty="0"/>
          </a:p>
        </p:txBody>
      </p:sp>
      <p:graphicFrame>
        <p:nvGraphicFramePr>
          <p:cNvPr id="4" name="Objekt 3"/>
          <p:cNvGraphicFramePr>
            <a:graphicFrameLocks noChangeAspect="1"/>
          </p:cNvGraphicFramePr>
          <p:nvPr/>
        </p:nvGraphicFramePr>
        <p:xfrm>
          <a:off x="373063" y="2173288"/>
          <a:ext cx="8174037" cy="3060700"/>
        </p:xfrm>
        <a:graphic>
          <a:graphicData uri="http://schemas.openxmlformats.org/presentationml/2006/ole">
            <mc:AlternateContent xmlns:mc="http://schemas.openxmlformats.org/markup-compatibility/2006">
              <mc:Choice xmlns:v="urn:schemas-microsoft-com:vml" Requires="v">
                <p:oleObj spid="_x0000_s53278" name="Document" r:id="rId3" imgW="9072039" imgH="3401979" progId="Word.Document.12">
                  <p:embed/>
                </p:oleObj>
              </mc:Choice>
              <mc:Fallback>
                <p:oleObj name="Document" r:id="rId3" imgW="9072039" imgH="3401979" progId="Word.Document.12">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063" y="2173288"/>
                        <a:ext cx="8174037" cy="306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bwMode="auto">
          <a:xfrm>
            <a:off x="670560" y="3096768"/>
            <a:ext cx="7900416" cy="240182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smtClean="0">
              <a:ln>
                <a:noFill/>
              </a:ln>
              <a:solidFill>
                <a:schemeClr val="tx1"/>
              </a:solidFill>
              <a:effectLst/>
              <a:latin typeface="Times" pitchFamily="18" charset="0"/>
            </a:endParaRPr>
          </a:p>
        </p:txBody>
      </p:sp>
      <p:sp>
        <p:nvSpPr>
          <p:cNvPr id="2" name="Titel 1"/>
          <p:cNvSpPr>
            <a:spLocks noGrp="1"/>
          </p:cNvSpPr>
          <p:nvPr>
            <p:ph type="title"/>
          </p:nvPr>
        </p:nvSpPr>
        <p:spPr>
          <a:xfrm>
            <a:off x="519113" y="1143000"/>
            <a:ext cx="8077200" cy="553915"/>
          </a:xfrm>
        </p:spPr>
        <p:txBody>
          <a:bodyPr/>
          <a:lstStyle/>
          <a:p>
            <a:r>
              <a:rPr lang="de-CH" sz="2000" dirty="0" smtClean="0"/>
              <a:t>Auseinandersetzung mit Beweisen</a:t>
            </a:r>
            <a:endParaRPr lang="de-CH" sz="2000" dirty="0"/>
          </a:p>
        </p:txBody>
      </p:sp>
      <p:sp>
        <p:nvSpPr>
          <p:cNvPr id="3" name="Inhaltsplatzhalter 2"/>
          <p:cNvSpPr>
            <a:spLocks noGrp="1"/>
          </p:cNvSpPr>
          <p:nvPr>
            <p:ph idx="1"/>
          </p:nvPr>
        </p:nvSpPr>
        <p:spPr>
          <a:xfrm>
            <a:off x="536575" y="1670538"/>
            <a:ext cx="8061325" cy="4730262"/>
          </a:xfrm>
        </p:spPr>
        <p:txBody>
          <a:bodyPr/>
          <a:lstStyle/>
          <a:p>
            <a:pPr>
              <a:buNone/>
            </a:pPr>
            <a:endParaRPr lang="de-CH" sz="2000" dirty="0" smtClean="0"/>
          </a:p>
          <a:p>
            <a:pPr>
              <a:lnSpc>
                <a:spcPct val="150000"/>
              </a:lnSpc>
              <a:buNone/>
            </a:pPr>
            <a:r>
              <a:rPr lang="fr-CH" dirty="0" err="1" smtClean="0"/>
              <a:t>Selbsterklärungen</a:t>
            </a:r>
            <a:endParaRPr lang="fr-CH" dirty="0" smtClean="0"/>
          </a:p>
          <a:p>
            <a:pPr lvl="0">
              <a:lnSpc>
                <a:spcPct val="150000"/>
              </a:lnSpc>
              <a:buNone/>
            </a:pPr>
            <a:r>
              <a:rPr lang="de-CH" dirty="0" smtClean="0"/>
              <a:t>   Roman </a:t>
            </a:r>
            <a:r>
              <a:rPr lang="de-CH" dirty="0"/>
              <a:t>behauptet: </a:t>
            </a:r>
            <a:r>
              <a:rPr lang="de-CH" i="1" dirty="0"/>
              <a:t>Eine irrationale Zahl ist eine Zahl, bei der die Dezimalschreibweise kein Muster aufweist.</a:t>
            </a:r>
            <a:r>
              <a:rPr lang="de-CH" dirty="0"/>
              <a:t> Erkläre Roman, weshalb er nicht recht hat und formuliere eine entsprechende korrekte Aussage.</a:t>
            </a:r>
          </a:p>
          <a:p>
            <a:pPr>
              <a:lnSpc>
                <a:spcPct val="150000"/>
              </a:lnSpc>
              <a:buNone/>
            </a:pPr>
            <a:r>
              <a:rPr lang="fr-CH" dirty="0"/>
              <a:t>	</a:t>
            </a:r>
            <a:endParaRPr lang="de-CH" dirty="0"/>
          </a:p>
        </p:txBody>
      </p:sp>
    </p:spTree>
    <p:extLst>
      <p:ext uri="{BB962C8B-B14F-4D97-AF65-F5344CB8AC3E}">
        <p14:creationId xmlns:p14="http://schemas.microsoft.com/office/powerpoint/2010/main" val="15055540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bwMode="auto">
          <a:xfrm>
            <a:off x="704538" y="2938072"/>
            <a:ext cx="7779895" cy="73451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smtClean="0">
              <a:ln>
                <a:noFill/>
              </a:ln>
              <a:solidFill>
                <a:schemeClr val="tx1"/>
              </a:solidFill>
              <a:effectLst/>
              <a:latin typeface="Times" pitchFamily="18" charset="0"/>
            </a:endParaRPr>
          </a:p>
        </p:txBody>
      </p:sp>
      <p:sp>
        <p:nvSpPr>
          <p:cNvPr id="2" name="Titel 1"/>
          <p:cNvSpPr>
            <a:spLocks noGrp="1"/>
          </p:cNvSpPr>
          <p:nvPr>
            <p:ph type="title"/>
          </p:nvPr>
        </p:nvSpPr>
        <p:spPr>
          <a:xfrm>
            <a:off x="519113" y="1143000"/>
            <a:ext cx="8077200" cy="553915"/>
          </a:xfrm>
        </p:spPr>
        <p:txBody>
          <a:bodyPr/>
          <a:lstStyle/>
          <a:p>
            <a:r>
              <a:rPr lang="de-CH" sz="2000" dirty="0" smtClean="0"/>
              <a:t>Auseinandersetzung mit Beweisen</a:t>
            </a:r>
            <a:endParaRPr lang="de-CH" sz="2000" dirty="0"/>
          </a:p>
        </p:txBody>
      </p:sp>
      <p:sp>
        <p:nvSpPr>
          <p:cNvPr id="3" name="Inhaltsplatzhalter 2"/>
          <p:cNvSpPr>
            <a:spLocks noGrp="1"/>
          </p:cNvSpPr>
          <p:nvPr>
            <p:ph idx="1"/>
          </p:nvPr>
        </p:nvSpPr>
        <p:spPr>
          <a:xfrm>
            <a:off x="536575" y="1670538"/>
            <a:ext cx="8061325" cy="4730262"/>
          </a:xfrm>
        </p:spPr>
        <p:txBody>
          <a:bodyPr/>
          <a:lstStyle/>
          <a:p>
            <a:pPr>
              <a:buNone/>
            </a:pPr>
            <a:endParaRPr lang="de-CH" dirty="0" smtClean="0"/>
          </a:p>
          <a:p>
            <a:pPr>
              <a:buNone/>
            </a:pPr>
            <a:r>
              <a:rPr lang="de-CH" dirty="0" smtClean="0"/>
              <a:t>	Beweise</a:t>
            </a:r>
          </a:p>
          <a:p>
            <a:pPr>
              <a:buNone/>
            </a:pPr>
            <a:r>
              <a:rPr lang="de-CH" dirty="0"/>
              <a:t>	</a:t>
            </a:r>
            <a:r>
              <a:rPr lang="de-CH" dirty="0" smtClean="0"/>
              <a:t>Beweise, dass es unendlich viele irrationale Zahlen gibt.</a:t>
            </a:r>
            <a:endParaRPr lang="de-CH" dirty="0"/>
          </a:p>
        </p:txBody>
      </p:sp>
    </p:spTree>
    <p:extLst>
      <p:ext uri="{BB962C8B-B14F-4D97-AF65-F5344CB8AC3E}">
        <p14:creationId xmlns:p14="http://schemas.microsoft.com/office/powerpoint/2010/main" val="9396503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9113" y="1143000"/>
            <a:ext cx="8077200" cy="553915"/>
          </a:xfrm>
        </p:spPr>
        <p:txBody>
          <a:bodyPr/>
          <a:lstStyle/>
          <a:p>
            <a:r>
              <a:rPr lang="de-CH" sz="2000" dirty="0" smtClean="0"/>
              <a:t>Auseinandersetzung mit Beweisen</a:t>
            </a:r>
            <a:endParaRPr lang="de-CH" sz="2000" dirty="0"/>
          </a:p>
        </p:txBody>
      </p:sp>
      <p:sp>
        <p:nvSpPr>
          <p:cNvPr id="4" name="Rechteck 3"/>
          <p:cNvSpPr/>
          <p:nvPr/>
        </p:nvSpPr>
        <p:spPr bwMode="auto">
          <a:xfrm>
            <a:off x="445674" y="2843092"/>
            <a:ext cx="8206548" cy="251267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smtClean="0">
              <a:ln>
                <a:noFill/>
              </a:ln>
              <a:solidFill>
                <a:schemeClr val="tx1"/>
              </a:solidFill>
              <a:effectLst/>
              <a:latin typeface="Times" pitchFamily="18" charset="0"/>
            </a:endParaRP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536575" y="1670538"/>
                <a:ext cx="8061325" cy="4730262"/>
              </a:xfrm>
            </p:spPr>
            <p:txBody>
              <a:bodyPr/>
              <a:lstStyle/>
              <a:p>
                <a:pPr>
                  <a:buNone/>
                </a:pPr>
                <a:endParaRPr lang="de-CH" sz="2000" dirty="0" smtClean="0"/>
              </a:p>
              <a:p>
                <a:pPr>
                  <a:lnSpc>
                    <a:spcPct val="150000"/>
                  </a:lnSpc>
                  <a:buNone/>
                </a:pPr>
                <a:r>
                  <a:rPr lang="de-CH" dirty="0" smtClean="0"/>
                  <a:t>Falsche «Beweise»</a:t>
                </a:r>
                <a:endParaRPr lang="de-CH" sz="2800" dirty="0" smtClean="0"/>
              </a:p>
              <a:p>
                <a:pPr marL="0" lvl="0" indent="0">
                  <a:buNone/>
                </a:pPr>
                <a14:m>
                  <m:oMath xmlns:m="http://schemas.openxmlformats.org/officeDocument/2006/math">
                    <m:rad>
                      <m:radPr>
                        <m:degHide m:val="on"/>
                        <m:ctrlPr>
                          <a:rPr lang="de-CH" sz="2000" i="1">
                            <a:latin typeface="Cambria Math"/>
                          </a:rPr>
                        </m:ctrlPr>
                      </m:radPr>
                      <m:deg/>
                      <m:e>
                        <m:r>
                          <a:rPr lang="en-US" sz="2000" i="1">
                            <a:latin typeface="Cambria Math"/>
                          </a:rPr>
                          <m:t>4</m:t>
                        </m:r>
                      </m:e>
                    </m:rad>
                    <m:r>
                      <a:rPr lang="en-US" sz="2000" i="1">
                        <a:latin typeface="Cambria Math"/>
                      </a:rPr>
                      <m:t> </m:t>
                    </m:r>
                  </m:oMath>
                </a14:m>
                <a:r>
                  <a:rPr lang="en-US" sz="2000" dirty="0"/>
                  <a:t> </a:t>
                </a:r>
                <a:r>
                  <a:rPr lang="en-US" sz="2000" dirty="0" err="1" smtClean="0"/>
                  <a:t>ist</a:t>
                </a:r>
                <a:r>
                  <a:rPr lang="en-US" sz="2000" dirty="0" smtClean="0"/>
                  <a:t> irrational. </a:t>
                </a:r>
                <a:r>
                  <a:rPr lang="en-US" sz="2000" dirty="0" err="1" smtClean="0"/>
                  <a:t>Beweis</a:t>
                </a:r>
                <a:r>
                  <a:rPr lang="en-US" sz="2000" dirty="0" smtClean="0"/>
                  <a:t>: </a:t>
                </a:r>
                <a:r>
                  <a:rPr lang="en-US" sz="2000" dirty="0" err="1"/>
                  <a:t>Ich</a:t>
                </a:r>
                <a:r>
                  <a:rPr lang="en-US" sz="2000" dirty="0"/>
                  <a:t> </a:t>
                </a:r>
                <a:r>
                  <a:rPr lang="en-US" sz="2000" dirty="0" err="1"/>
                  <a:t>nehme</a:t>
                </a:r>
                <a:r>
                  <a:rPr lang="en-US" sz="2000" dirty="0"/>
                  <a:t> an, </a:t>
                </a:r>
                <a:r>
                  <a:rPr lang="en-US" sz="2000" dirty="0" err="1"/>
                  <a:t>es</a:t>
                </a:r>
                <a:r>
                  <a:rPr lang="en-US" sz="2000" dirty="0"/>
                  <a:t> </a:t>
                </a:r>
                <a:r>
                  <a:rPr lang="en-US" sz="2000" dirty="0" err="1"/>
                  <a:t>gäbe</a:t>
                </a:r>
                <a:r>
                  <a:rPr lang="en-US" sz="2000" dirty="0"/>
                  <a:t> </a:t>
                </a:r>
                <a:r>
                  <a:rPr lang="en-US" sz="2000" dirty="0" err="1"/>
                  <a:t>natürliche</a:t>
                </a:r>
                <a:r>
                  <a:rPr lang="en-US" sz="2000" dirty="0"/>
                  <a:t> </a:t>
                </a:r>
                <a:r>
                  <a:rPr lang="en-US" sz="2000" dirty="0" err="1"/>
                  <a:t>Zahlen</a:t>
                </a:r>
                <a:r>
                  <a:rPr lang="en-US" sz="2000" dirty="0"/>
                  <a:t> </a:t>
                </a:r>
                <a14:m>
                  <m:oMath xmlns:m="http://schemas.openxmlformats.org/officeDocument/2006/math">
                    <m:r>
                      <a:rPr lang="en-US" sz="2000" i="1" dirty="0" smtClean="0">
                        <a:latin typeface="Cambria Math"/>
                      </a:rPr>
                      <m:t>𝑝</m:t>
                    </m:r>
                  </m:oMath>
                </a14:m>
                <a:r>
                  <a:rPr lang="en-US" sz="2000" dirty="0"/>
                  <a:t> und </a:t>
                </a:r>
                <a14:m>
                  <m:oMath xmlns:m="http://schemas.openxmlformats.org/officeDocument/2006/math">
                    <m:r>
                      <a:rPr lang="en-US" sz="2000" i="1" dirty="0" smtClean="0">
                        <a:latin typeface="Cambria Math"/>
                      </a:rPr>
                      <m:t>𝑞</m:t>
                    </m:r>
                  </m:oMath>
                </a14:m>
                <a:r>
                  <a:rPr lang="en-US" sz="2000" dirty="0"/>
                  <a:t> </a:t>
                </a:r>
                <a:r>
                  <a:rPr lang="en-US" sz="2000" dirty="0" err="1"/>
                  <a:t>mit</a:t>
                </a:r>
                <a:r>
                  <a:rPr lang="en-US" sz="2000" dirty="0"/>
                  <a:t> </a:t>
                </a:r>
                <a14:m>
                  <m:oMath xmlns:m="http://schemas.openxmlformats.org/officeDocument/2006/math">
                    <m:f>
                      <m:fPr>
                        <m:ctrlPr>
                          <a:rPr lang="de-CH" sz="2000" i="1">
                            <a:latin typeface="Cambria Math"/>
                          </a:rPr>
                        </m:ctrlPr>
                      </m:fPr>
                      <m:num>
                        <m:r>
                          <a:rPr lang="en-US" sz="2000" i="1">
                            <a:latin typeface="Cambria Math"/>
                          </a:rPr>
                          <m:t>𝑝</m:t>
                        </m:r>
                      </m:num>
                      <m:den>
                        <m:r>
                          <a:rPr lang="en-US" sz="2000" i="1">
                            <a:latin typeface="Cambria Math"/>
                          </a:rPr>
                          <m:t>𝑞</m:t>
                        </m:r>
                      </m:den>
                    </m:f>
                    <m:r>
                      <a:rPr lang="en-US" sz="2000" i="1">
                        <a:latin typeface="Cambria Math"/>
                      </a:rPr>
                      <m:t>=</m:t>
                    </m:r>
                    <m:rad>
                      <m:radPr>
                        <m:degHide m:val="on"/>
                        <m:ctrlPr>
                          <a:rPr lang="de-CH" sz="2000" i="1">
                            <a:latin typeface="Cambria Math"/>
                          </a:rPr>
                        </m:ctrlPr>
                      </m:radPr>
                      <m:deg/>
                      <m:e>
                        <m:r>
                          <a:rPr lang="en-US" sz="2000" i="1">
                            <a:latin typeface="Cambria Math"/>
                          </a:rPr>
                          <m:t>4</m:t>
                        </m:r>
                      </m:e>
                    </m:rad>
                  </m:oMath>
                </a14:m>
                <a:r>
                  <a:rPr lang="en-US" sz="2000" dirty="0"/>
                  <a:t>. </a:t>
                </a:r>
                <a:r>
                  <a:rPr lang="en-US" sz="2000" dirty="0" err="1"/>
                  <a:t>Dann</a:t>
                </a:r>
                <a:r>
                  <a:rPr lang="en-US" sz="2000" dirty="0"/>
                  <a:t> </a:t>
                </a:r>
                <a:r>
                  <a:rPr lang="en-US" sz="2000" dirty="0" err="1"/>
                  <a:t>quadriere</a:t>
                </a:r>
                <a:r>
                  <a:rPr lang="en-US" sz="2000" dirty="0"/>
                  <a:t> </a:t>
                </a:r>
                <a:r>
                  <a:rPr lang="en-US" sz="2000" dirty="0" err="1"/>
                  <a:t>ich</a:t>
                </a:r>
                <a:r>
                  <a:rPr lang="en-US" sz="2000" dirty="0"/>
                  <a:t> die </a:t>
                </a:r>
                <a:r>
                  <a:rPr lang="en-US" sz="2000" dirty="0" err="1"/>
                  <a:t>Gleichung</a:t>
                </a:r>
                <a:r>
                  <a:rPr lang="en-US" sz="2000" dirty="0"/>
                  <a:t> und </a:t>
                </a:r>
                <a:r>
                  <a:rPr lang="en-US" sz="2000" dirty="0" err="1"/>
                  <a:t>multipliziere</a:t>
                </a:r>
                <a:r>
                  <a:rPr lang="en-US" sz="2000" dirty="0"/>
                  <a:t> </a:t>
                </a:r>
                <a:r>
                  <a:rPr lang="en-US" sz="2000" dirty="0" err="1"/>
                  <a:t>sie</a:t>
                </a:r>
                <a:r>
                  <a:rPr lang="en-US" sz="2000" dirty="0"/>
                  <a:t> </a:t>
                </a:r>
                <a:r>
                  <a:rPr lang="en-US" sz="2000" dirty="0" err="1"/>
                  <a:t>mit</a:t>
                </a:r>
                <a:r>
                  <a:rPr lang="en-US" sz="2000" dirty="0"/>
                  <a:t> </a:t>
                </a:r>
                <a14:m>
                  <m:oMath xmlns:m="http://schemas.openxmlformats.org/officeDocument/2006/math">
                    <m:sSup>
                      <m:sSupPr>
                        <m:ctrlPr>
                          <a:rPr lang="de-CH" sz="2000" i="1">
                            <a:latin typeface="Cambria Math"/>
                          </a:rPr>
                        </m:ctrlPr>
                      </m:sSupPr>
                      <m:e>
                        <m:r>
                          <a:rPr lang="en-US" sz="2000" i="1">
                            <a:latin typeface="Cambria Math"/>
                          </a:rPr>
                          <m:t>𝑞</m:t>
                        </m:r>
                      </m:e>
                      <m:sup>
                        <m:r>
                          <a:rPr lang="en-US" sz="2000" i="1">
                            <a:latin typeface="Cambria Math"/>
                          </a:rPr>
                          <m:t>2</m:t>
                        </m:r>
                      </m:sup>
                    </m:sSup>
                  </m:oMath>
                </a14:m>
                <a:r>
                  <a:rPr lang="en-US" sz="2000" dirty="0"/>
                  <a:t>. So </a:t>
                </a:r>
                <a:r>
                  <a:rPr lang="en-US" sz="2000" dirty="0" err="1"/>
                  <a:t>erhalte</a:t>
                </a:r>
                <a:r>
                  <a:rPr lang="en-US" sz="2000" dirty="0"/>
                  <a:t> </a:t>
                </a:r>
                <a:r>
                  <a:rPr lang="en-US" sz="2000" dirty="0" err="1"/>
                  <a:t>ich</a:t>
                </a:r>
                <a:r>
                  <a:rPr lang="en-US" sz="2000" dirty="0"/>
                  <a:t> </a:t>
                </a:r>
                <a14:m>
                  <m:oMath xmlns:m="http://schemas.openxmlformats.org/officeDocument/2006/math">
                    <m:sSup>
                      <m:sSupPr>
                        <m:ctrlPr>
                          <a:rPr lang="de-CH" sz="2000" i="1">
                            <a:latin typeface="Cambria Math"/>
                          </a:rPr>
                        </m:ctrlPr>
                      </m:sSupPr>
                      <m:e>
                        <m:r>
                          <a:rPr lang="en-US" sz="2000" i="1">
                            <a:latin typeface="Cambria Math"/>
                          </a:rPr>
                          <m:t>𝑝</m:t>
                        </m:r>
                      </m:e>
                      <m:sup>
                        <m:r>
                          <a:rPr lang="en-US" sz="2000" i="1">
                            <a:latin typeface="Cambria Math"/>
                          </a:rPr>
                          <m:t>2</m:t>
                        </m:r>
                      </m:sup>
                    </m:sSup>
                    <m:r>
                      <a:rPr lang="en-US" sz="2000" i="1">
                        <a:latin typeface="Cambria Math"/>
                      </a:rPr>
                      <m:t>=</m:t>
                    </m:r>
                    <m:sSup>
                      <m:sSupPr>
                        <m:ctrlPr>
                          <a:rPr lang="de-CH" sz="2000" i="1">
                            <a:latin typeface="Cambria Math"/>
                          </a:rPr>
                        </m:ctrlPr>
                      </m:sSupPr>
                      <m:e>
                        <m:r>
                          <a:rPr lang="en-US" sz="2000" i="1">
                            <a:latin typeface="Cambria Math"/>
                          </a:rPr>
                          <m:t>𝑞</m:t>
                        </m:r>
                      </m:e>
                      <m:sup>
                        <m:r>
                          <a:rPr lang="en-US" sz="2000" i="1">
                            <a:latin typeface="Cambria Math"/>
                          </a:rPr>
                          <m:t>2</m:t>
                        </m:r>
                      </m:sup>
                    </m:sSup>
                    <m:r>
                      <a:rPr lang="en-US" sz="2000" i="1">
                        <a:latin typeface="Cambria Math"/>
                      </a:rPr>
                      <m:t>∙4</m:t>
                    </m:r>
                  </m:oMath>
                </a14:m>
                <a:r>
                  <a:rPr lang="en-US" sz="2000" dirty="0"/>
                  <a:t>, und </a:t>
                </a:r>
                <a:r>
                  <a:rPr lang="en-US" sz="2000" dirty="0" err="1"/>
                  <a:t>diese</a:t>
                </a:r>
                <a:r>
                  <a:rPr lang="en-US" sz="2000" dirty="0"/>
                  <a:t> </a:t>
                </a:r>
                <a:r>
                  <a:rPr lang="en-US" sz="2000" dirty="0" err="1"/>
                  <a:t>Gleichung</a:t>
                </a:r>
                <a:r>
                  <a:rPr lang="en-US" sz="2000" dirty="0"/>
                  <a:t> </a:t>
                </a:r>
                <a:r>
                  <a:rPr lang="en-US" sz="2000" dirty="0" err="1"/>
                  <a:t>kann</a:t>
                </a:r>
                <a:r>
                  <a:rPr lang="en-US" sz="2000" dirty="0"/>
                  <a:t> </a:t>
                </a:r>
                <a:r>
                  <a:rPr lang="en-US" sz="2000" dirty="0" err="1"/>
                  <a:t>keine</a:t>
                </a:r>
                <a:r>
                  <a:rPr lang="en-US" sz="2000" dirty="0"/>
                  <a:t> </a:t>
                </a:r>
                <a:r>
                  <a:rPr lang="en-US" sz="2000" dirty="0" err="1"/>
                  <a:t>Lösung</a:t>
                </a:r>
                <a:r>
                  <a:rPr lang="en-US" sz="2000" dirty="0"/>
                  <a:t> </a:t>
                </a:r>
                <a:r>
                  <a:rPr lang="en-US" sz="2000" dirty="0" err="1"/>
                  <a:t>haben</a:t>
                </a:r>
                <a:r>
                  <a:rPr lang="en-US" sz="2000" dirty="0"/>
                  <a:t>, </a:t>
                </a:r>
                <a:r>
                  <a:rPr lang="en-US" sz="2000" dirty="0" err="1"/>
                  <a:t>weil</a:t>
                </a:r>
                <a:r>
                  <a:rPr lang="en-US" sz="2000" dirty="0"/>
                  <a:t> in der </a:t>
                </a:r>
                <a:r>
                  <a:rPr lang="en-US" sz="2000" dirty="0" err="1"/>
                  <a:t>Primfaktorzerlegung</a:t>
                </a:r>
                <a:r>
                  <a:rPr lang="en-US" sz="2000" dirty="0"/>
                  <a:t> von </a:t>
                </a:r>
                <a14:m>
                  <m:oMath xmlns:m="http://schemas.openxmlformats.org/officeDocument/2006/math">
                    <m:sSup>
                      <m:sSupPr>
                        <m:ctrlPr>
                          <a:rPr lang="de-CH" sz="2000" i="1">
                            <a:latin typeface="Cambria Math"/>
                          </a:rPr>
                        </m:ctrlPr>
                      </m:sSupPr>
                      <m:e>
                        <m:r>
                          <a:rPr lang="en-US" sz="2000" i="1">
                            <a:latin typeface="Cambria Math"/>
                          </a:rPr>
                          <m:t>𝑝</m:t>
                        </m:r>
                      </m:e>
                      <m:sup>
                        <m:r>
                          <a:rPr lang="en-US" sz="2000" i="1">
                            <a:latin typeface="Cambria Math"/>
                          </a:rPr>
                          <m:t>2</m:t>
                        </m:r>
                      </m:sup>
                    </m:sSup>
                  </m:oMath>
                </a14:m>
                <a:r>
                  <a:rPr lang="en-US" sz="2000" dirty="0"/>
                  <a:t> die </a:t>
                </a:r>
                <a:r>
                  <a:rPr lang="en-US" sz="2000" dirty="0" err="1"/>
                  <a:t>Zahl</a:t>
                </a:r>
                <a:r>
                  <a:rPr lang="en-US" sz="2000" dirty="0"/>
                  <a:t> 4 in </a:t>
                </a:r>
                <a:r>
                  <a:rPr lang="en-US" sz="2000" dirty="0" err="1"/>
                  <a:t>gerader</a:t>
                </a:r>
                <a:r>
                  <a:rPr lang="en-US" sz="2000" dirty="0"/>
                  <a:t> </a:t>
                </a:r>
                <a:r>
                  <a:rPr lang="en-US" sz="2000" dirty="0" err="1"/>
                  <a:t>Anzahl</a:t>
                </a:r>
                <a:r>
                  <a:rPr lang="en-US" sz="2000" dirty="0"/>
                  <a:t> </a:t>
                </a:r>
                <a:r>
                  <a:rPr lang="en-US" sz="2000" dirty="0" err="1"/>
                  <a:t>vorkommt</a:t>
                </a:r>
                <a:r>
                  <a:rPr lang="en-US" sz="2000" dirty="0"/>
                  <a:t>, in der </a:t>
                </a:r>
                <a:r>
                  <a:rPr lang="en-US" sz="2000" dirty="0" err="1"/>
                  <a:t>Primfaktorzerlegung</a:t>
                </a:r>
                <a:r>
                  <a:rPr lang="en-US" sz="2000" dirty="0"/>
                  <a:t> von </a:t>
                </a:r>
                <a14:m>
                  <m:oMath xmlns:m="http://schemas.openxmlformats.org/officeDocument/2006/math">
                    <m:sSup>
                      <m:sSupPr>
                        <m:ctrlPr>
                          <a:rPr lang="de-CH" sz="2000" i="1">
                            <a:latin typeface="Cambria Math"/>
                          </a:rPr>
                        </m:ctrlPr>
                      </m:sSupPr>
                      <m:e>
                        <m:r>
                          <a:rPr lang="en-US" sz="2000" i="1">
                            <a:latin typeface="Cambria Math"/>
                          </a:rPr>
                          <m:t>𝑞</m:t>
                        </m:r>
                      </m:e>
                      <m:sup>
                        <m:r>
                          <a:rPr lang="en-US" sz="2000" i="1">
                            <a:latin typeface="Cambria Math"/>
                          </a:rPr>
                          <m:t>2</m:t>
                        </m:r>
                      </m:sup>
                    </m:sSup>
                    <m:r>
                      <a:rPr lang="en-US" sz="2000" i="1">
                        <a:latin typeface="Cambria Math"/>
                      </a:rPr>
                      <m:t>∙4</m:t>
                    </m:r>
                  </m:oMath>
                </a14:m>
                <a:r>
                  <a:rPr lang="en-US" sz="2000" dirty="0"/>
                  <a:t> </a:t>
                </a:r>
                <a:r>
                  <a:rPr lang="en-US" sz="2000" dirty="0" err="1"/>
                  <a:t>jedoch</a:t>
                </a:r>
                <a:r>
                  <a:rPr lang="en-US" sz="2000" dirty="0"/>
                  <a:t> in </a:t>
                </a:r>
                <a:r>
                  <a:rPr lang="en-US" sz="2000" dirty="0" err="1"/>
                  <a:t>ungerader</a:t>
                </a:r>
                <a:r>
                  <a:rPr lang="en-US" sz="2000" dirty="0"/>
                  <a:t> </a:t>
                </a:r>
                <a:r>
                  <a:rPr lang="en-US" sz="2000" dirty="0" err="1"/>
                  <a:t>Anzahl</a:t>
                </a:r>
                <a:r>
                  <a:rPr lang="en-US" sz="2000" dirty="0"/>
                  <a:t>.</a:t>
                </a:r>
                <a:endParaRPr lang="de-CH" sz="2000" dirty="0"/>
              </a:p>
              <a:p>
                <a:pPr>
                  <a:lnSpc>
                    <a:spcPct val="150000"/>
                  </a:lnSpc>
                  <a:buNone/>
                </a:pPr>
                <a:endParaRPr lang="de-CH" dirty="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536575" y="1670538"/>
                <a:ext cx="8061325" cy="4730262"/>
              </a:xfrm>
              <a:blipFill rotWithShape="1">
                <a:blip r:embed="rId2"/>
                <a:stretch>
                  <a:fillRect l="-2269" r="-908"/>
                </a:stretch>
              </a:blipFill>
            </p:spPr>
            <p:txBody>
              <a:bodyPr/>
              <a:lstStyle/>
              <a:p>
                <a:r>
                  <a:rPr lang="de-CH">
                    <a:noFill/>
                  </a:rPr>
                  <a:t> </a:t>
                </a:r>
              </a:p>
            </p:txBody>
          </p:sp>
        </mc:Fallback>
      </mc:AlternateContent>
    </p:spTree>
    <p:extLst>
      <p:ext uri="{BB962C8B-B14F-4D97-AF65-F5344CB8AC3E}">
        <p14:creationId xmlns:p14="http://schemas.microsoft.com/office/powerpoint/2010/main" val="14616959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9113" y="1143000"/>
            <a:ext cx="8077200" cy="553915"/>
          </a:xfrm>
        </p:spPr>
        <p:txBody>
          <a:bodyPr/>
          <a:lstStyle/>
          <a:p>
            <a:r>
              <a:rPr lang="de-CH" sz="2000" dirty="0" smtClean="0"/>
              <a:t>Auseinandersetzung mit Beweisen</a:t>
            </a:r>
            <a:endParaRPr lang="de-CH" sz="2000" dirty="0"/>
          </a:p>
        </p:txBody>
      </p:sp>
      <p:sp>
        <p:nvSpPr>
          <p:cNvPr id="3" name="Inhaltsplatzhalter 2"/>
          <p:cNvSpPr>
            <a:spLocks noGrp="1"/>
          </p:cNvSpPr>
          <p:nvPr>
            <p:ph idx="1"/>
          </p:nvPr>
        </p:nvSpPr>
        <p:spPr>
          <a:xfrm>
            <a:off x="536575" y="1670538"/>
            <a:ext cx="8061325" cy="4730262"/>
          </a:xfrm>
        </p:spPr>
        <p:txBody>
          <a:bodyPr/>
          <a:lstStyle/>
          <a:p>
            <a:pPr>
              <a:buNone/>
            </a:pPr>
            <a:endParaRPr lang="de-CH" dirty="0" smtClean="0"/>
          </a:p>
          <a:p>
            <a:pPr>
              <a:buNone/>
            </a:pPr>
            <a:r>
              <a:rPr lang="de-CH" dirty="0" smtClean="0"/>
              <a:t>Geeignete Fragestellungen:</a:t>
            </a:r>
          </a:p>
          <a:p>
            <a:r>
              <a:rPr lang="de-CH" dirty="0" smtClean="0"/>
              <a:t>Beweise</a:t>
            </a:r>
          </a:p>
          <a:p>
            <a:r>
              <a:rPr lang="de-CH" dirty="0" smtClean="0"/>
              <a:t>Selbsterklärungen</a:t>
            </a:r>
          </a:p>
          <a:p>
            <a:r>
              <a:rPr lang="de-CH" dirty="0" smtClean="0"/>
              <a:t>Richtig / Falsch</a:t>
            </a:r>
          </a:p>
          <a:p>
            <a:r>
              <a:rPr lang="de-CH" dirty="0" smtClean="0"/>
              <a:t>Falsche Beweise</a:t>
            </a:r>
          </a:p>
        </p:txBody>
      </p:sp>
    </p:spTree>
    <p:extLst>
      <p:ext uri="{BB962C8B-B14F-4D97-AF65-F5344CB8AC3E}">
        <p14:creationId xmlns:p14="http://schemas.microsoft.com/office/powerpoint/2010/main" val="15266074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9113" y="1143000"/>
            <a:ext cx="8077200" cy="553915"/>
          </a:xfrm>
        </p:spPr>
        <p:txBody>
          <a:bodyPr/>
          <a:lstStyle/>
          <a:p>
            <a:r>
              <a:rPr lang="de-CH" sz="2000" dirty="0" smtClean="0"/>
              <a:t>Auseinandersetzung mit Beweisen</a:t>
            </a:r>
            <a:endParaRPr lang="de-CH" sz="2000" dirty="0"/>
          </a:p>
        </p:txBody>
      </p:sp>
      <p:sp>
        <p:nvSpPr>
          <p:cNvPr id="3" name="Inhaltsplatzhalter 2"/>
          <p:cNvSpPr>
            <a:spLocks noGrp="1"/>
          </p:cNvSpPr>
          <p:nvPr>
            <p:ph idx="1"/>
          </p:nvPr>
        </p:nvSpPr>
        <p:spPr>
          <a:xfrm>
            <a:off x="536575" y="1670538"/>
            <a:ext cx="8061325" cy="4730262"/>
          </a:xfrm>
        </p:spPr>
        <p:txBody>
          <a:bodyPr/>
          <a:lstStyle/>
          <a:p>
            <a:pPr>
              <a:buNone/>
            </a:pPr>
            <a:endParaRPr lang="de-CH" sz="2000" dirty="0" smtClean="0"/>
          </a:p>
          <a:p>
            <a:pPr>
              <a:lnSpc>
                <a:spcPct val="150000"/>
              </a:lnSpc>
              <a:buNone/>
            </a:pPr>
            <a:r>
              <a:rPr lang="de-CH" sz="2000" b="1" dirty="0"/>
              <a:t> </a:t>
            </a:r>
            <a:r>
              <a:rPr lang="de-CH" sz="2000" b="1" dirty="0" smtClean="0"/>
              <a:t>   </a:t>
            </a:r>
            <a:r>
              <a:rPr lang="de-CH" b="1" dirty="0" smtClean="0"/>
              <a:t>Aus anderen Gebieten</a:t>
            </a:r>
          </a:p>
          <a:p>
            <a:pPr lvl="0">
              <a:lnSpc>
                <a:spcPct val="150000"/>
              </a:lnSpc>
              <a:buNone/>
            </a:pPr>
            <a:r>
              <a:rPr lang="de-CH" dirty="0" smtClean="0"/>
              <a:t>   Beweisen </a:t>
            </a:r>
            <a:r>
              <a:rPr lang="de-CH" dirty="0"/>
              <a:t>Sie, dass der Graph jeder Logarithmusfunktion streng monoton fallend oder streng monoton steigend ist.</a:t>
            </a:r>
          </a:p>
          <a:p>
            <a:pPr>
              <a:lnSpc>
                <a:spcPct val="150000"/>
              </a:lnSpc>
              <a:buNone/>
            </a:pPr>
            <a:endParaRPr lang="de-CH" dirty="0"/>
          </a:p>
        </p:txBody>
      </p:sp>
    </p:spTree>
    <p:extLst>
      <p:ext uri="{BB962C8B-B14F-4D97-AF65-F5344CB8AC3E}">
        <p14:creationId xmlns:p14="http://schemas.microsoft.com/office/powerpoint/2010/main" val="37356864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9113" y="1143000"/>
            <a:ext cx="8077200" cy="553915"/>
          </a:xfrm>
        </p:spPr>
        <p:txBody>
          <a:bodyPr/>
          <a:lstStyle/>
          <a:p>
            <a:r>
              <a:rPr lang="de-CH" sz="2000" dirty="0" smtClean="0"/>
              <a:t>Auseinandersetzung mit Beweisen</a:t>
            </a:r>
            <a:endParaRPr lang="de-CH" sz="2000" dirty="0"/>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536575" y="1670538"/>
                <a:ext cx="8061325" cy="4730262"/>
              </a:xfrm>
            </p:spPr>
            <p:txBody>
              <a:bodyPr/>
              <a:lstStyle/>
              <a:p>
                <a:pPr>
                  <a:buNone/>
                </a:pPr>
                <a:endParaRPr lang="de-CH" sz="2000" dirty="0" smtClean="0"/>
              </a:p>
              <a:p>
                <a:pPr>
                  <a:lnSpc>
                    <a:spcPct val="150000"/>
                  </a:lnSpc>
                  <a:buNone/>
                </a:pPr>
                <a:r>
                  <a:rPr lang="de-CH" sz="2000" b="1" dirty="0"/>
                  <a:t> </a:t>
                </a:r>
                <a:r>
                  <a:rPr lang="de-CH" sz="2000" b="1" dirty="0" smtClean="0"/>
                  <a:t>   </a:t>
                </a:r>
                <a:r>
                  <a:rPr lang="de-CH" b="1" dirty="0" smtClean="0"/>
                  <a:t>Aus anderen Gebieten</a:t>
                </a:r>
              </a:p>
              <a:p>
                <a:pPr>
                  <a:lnSpc>
                    <a:spcPct val="150000"/>
                  </a:lnSpc>
                  <a:buNone/>
                </a:pPr>
                <a:r>
                  <a:rPr lang="de-CH" dirty="0" smtClean="0"/>
                  <a:t>   Beweisen </a:t>
                </a:r>
                <a:r>
                  <a:rPr lang="de-CH" dirty="0"/>
                  <a:t>Sie, dass die Graphen von </a:t>
                </a:r>
                <a14:m>
                  <m:oMath xmlns:m="http://schemas.openxmlformats.org/officeDocument/2006/math">
                    <m:r>
                      <a:rPr lang="de-CH" i="1">
                        <a:latin typeface="Cambria Math"/>
                      </a:rPr>
                      <m:t>𝑓</m:t>
                    </m:r>
                  </m:oMath>
                </a14:m>
                <a:r>
                  <a:rPr lang="de-CH" dirty="0"/>
                  <a:t> und </a:t>
                </a:r>
                <a14:m>
                  <m:oMath xmlns:m="http://schemas.openxmlformats.org/officeDocument/2006/math">
                    <m:sSup>
                      <m:sSupPr>
                        <m:ctrlPr>
                          <a:rPr lang="de-CH" i="1">
                            <a:latin typeface="Cambria Math"/>
                          </a:rPr>
                        </m:ctrlPr>
                      </m:sSupPr>
                      <m:e>
                        <m:r>
                          <a:rPr lang="de-CH" i="1">
                            <a:latin typeface="Cambria Math"/>
                          </a:rPr>
                          <m:t>𝑓</m:t>
                        </m:r>
                      </m:e>
                      <m:sup>
                        <m:r>
                          <a:rPr lang="de-CH" i="1">
                            <a:latin typeface="Cambria Math"/>
                          </a:rPr>
                          <m:t>−1</m:t>
                        </m:r>
                      </m:sup>
                    </m:sSup>
                  </m:oMath>
                </a14:m>
                <a:r>
                  <a:rPr lang="de-CH" dirty="0"/>
                  <a:t> achsensymmetrisch bezüglich der Winkelhalbierenden des ersten und dritten Quadranten verlaufen.</a:t>
                </a:r>
              </a:p>
              <a:p>
                <a:pPr lvl="0">
                  <a:lnSpc>
                    <a:spcPct val="150000"/>
                  </a:lnSpc>
                  <a:buNone/>
                </a:pPr>
                <a:endParaRPr lang="de-CH" dirty="0"/>
              </a:p>
              <a:p>
                <a:pPr>
                  <a:lnSpc>
                    <a:spcPct val="150000"/>
                  </a:lnSpc>
                  <a:buNone/>
                </a:pPr>
                <a:endParaRPr lang="de-CH" dirty="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536575" y="1670538"/>
                <a:ext cx="8061325" cy="4730262"/>
              </a:xfrm>
              <a:blipFill rotWithShape="1">
                <a:blip r:embed="rId2"/>
                <a:stretch>
                  <a:fillRect/>
                </a:stretch>
              </a:blipFill>
            </p:spPr>
            <p:txBody>
              <a:bodyPr/>
              <a:lstStyle/>
              <a:p>
                <a:r>
                  <a:rPr lang="de-CH">
                    <a:noFill/>
                  </a:rPr>
                  <a:t> </a:t>
                </a:r>
              </a:p>
            </p:txBody>
          </p:sp>
        </mc:Fallback>
      </mc:AlternateContent>
    </p:spTree>
    <p:extLst>
      <p:ext uri="{BB962C8B-B14F-4D97-AF65-F5344CB8AC3E}">
        <p14:creationId xmlns:p14="http://schemas.microsoft.com/office/powerpoint/2010/main" val="22363487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9113" y="1143000"/>
            <a:ext cx="8077200" cy="553915"/>
          </a:xfrm>
        </p:spPr>
        <p:txBody>
          <a:bodyPr/>
          <a:lstStyle/>
          <a:p>
            <a:r>
              <a:rPr lang="de-CH" sz="2000" dirty="0" smtClean="0"/>
              <a:t>Auseinandersetzung mit Beweisen</a:t>
            </a:r>
            <a:endParaRPr lang="de-CH" sz="2000" dirty="0"/>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536575" y="1670538"/>
                <a:ext cx="8061325" cy="4730262"/>
              </a:xfrm>
            </p:spPr>
            <p:txBody>
              <a:bodyPr/>
              <a:lstStyle/>
              <a:p>
                <a:pPr>
                  <a:buNone/>
                </a:pPr>
                <a:endParaRPr lang="de-CH" sz="2000" dirty="0" smtClean="0"/>
              </a:p>
              <a:p>
                <a:pPr>
                  <a:lnSpc>
                    <a:spcPct val="150000"/>
                  </a:lnSpc>
                  <a:buNone/>
                </a:pPr>
                <a:r>
                  <a:rPr lang="de-CH" b="1" dirty="0" smtClean="0"/>
                  <a:t>Aus anderen Gebieten</a:t>
                </a:r>
              </a:p>
              <a:p>
                <a:pPr marL="0" lvl="0" indent="0">
                  <a:buNone/>
                </a:pPr>
                <a:r>
                  <a:rPr lang="de-CH" dirty="0" smtClean="0"/>
                  <a:t>Maria hat im Unterricht folgende Definition abgeschrieben:</a:t>
                </a:r>
              </a:p>
              <a:p>
                <a:pPr marL="0" indent="0">
                  <a:buNone/>
                </a:pPr>
                <a:r>
                  <a:rPr lang="de-CH" i="1" dirty="0" smtClean="0"/>
                  <a:t>Eine </a:t>
                </a:r>
                <a:r>
                  <a:rPr lang="de-CH" i="1" dirty="0"/>
                  <a:t>Folge </a:t>
                </a:r>
                <a14:m>
                  <m:oMath xmlns:m="http://schemas.openxmlformats.org/officeDocument/2006/math">
                    <m:sSub>
                      <m:sSubPr>
                        <m:ctrlPr>
                          <a:rPr lang="de-CH" i="1">
                            <a:latin typeface="Cambria Math"/>
                          </a:rPr>
                        </m:ctrlPr>
                      </m:sSubPr>
                      <m:e>
                        <m:r>
                          <a:rPr lang="de-CH" i="1">
                            <a:latin typeface="Cambria Math"/>
                          </a:rPr>
                          <m:t>𝑎</m:t>
                        </m:r>
                      </m:e>
                      <m:sub>
                        <m:r>
                          <a:rPr lang="de-CH" i="1">
                            <a:latin typeface="Cambria Math"/>
                          </a:rPr>
                          <m:t>𝑛</m:t>
                        </m:r>
                      </m:sub>
                    </m:sSub>
                  </m:oMath>
                </a14:m>
                <a:r>
                  <a:rPr lang="de-CH" i="1" dirty="0"/>
                  <a:t> besitzt den Grenzwert g, falls es zu einer Zahl </a:t>
                </a:r>
                <a14:m>
                  <m:oMath xmlns:m="http://schemas.openxmlformats.org/officeDocument/2006/math">
                    <m:r>
                      <a:rPr lang="de-CH" i="1">
                        <a:latin typeface="Cambria Math"/>
                      </a:rPr>
                      <m:t>𝜀</m:t>
                    </m:r>
                    <m:r>
                      <a:rPr lang="de-CH" i="1">
                        <a:latin typeface="Cambria Math"/>
                      </a:rPr>
                      <m:t>&gt;0</m:t>
                    </m:r>
                  </m:oMath>
                </a14:m>
                <a:r>
                  <a:rPr lang="de-CH" i="1" dirty="0"/>
                  <a:t> eine Eintauchzahl N gibt, so dass  die Ungleichung </a:t>
                </a:r>
                <a14:m>
                  <m:oMath xmlns:m="http://schemas.openxmlformats.org/officeDocument/2006/math">
                    <m:d>
                      <m:dPr>
                        <m:begChr m:val="|"/>
                        <m:endChr m:val="|"/>
                        <m:ctrlPr>
                          <a:rPr lang="de-CH" i="1">
                            <a:latin typeface="Cambria Math"/>
                          </a:rPr>
                        </m:ctrlPr>
                      </m:dPr>
                      <m:e>
                        <m:sSub>
                          <m:sSubPr>
                            <m:ctrlPr>
                              <a:rPr lang="de-CH" i="1">
                                <a:latin typeface="Cambria Math"/>
                              </a:rPr>
                            </m:ctrlPr>
                          </m:sSubPr>
                          <m:e>
                            <m:r>
                              <a:rPr lang="de-CH" i="1">
                                <a:latin typeface="Cambria Math"/>
                              </a:rPr>
                              <m:t>𝑔</m:t>
                            </m:r>
                            <m:r>
                              <a:rPr lang="de-CH" i="1">
                                <a:latin typeface="Cambria Math"/>
                              </a:rPr>
                              <m:t>−</m:t>
                            </m:r>
                            <m:r>
                              <a:rPr lang="de-CH" i="1">
                                <a:latin typeface="Cambria Math"/>
                              </a:rPr>
                              <m:t>𝑎</m:t>
                            </m:r>
                          </m:e>
                          <m:sub>
                            <m:r>
                              <a:rPr lang="de-CH" i="1">
                                <a:latin typeface="Cambria Math"/>
                              </a:rPr>
                              <m:t>𝑛</m:t>
                            </m:r>
                          </m:sub>
                        </m:sSub>
                      </m:e>
                    </m:d>
                    <m:r>
                      <a:rPr lang="de-CH" i="1">
                        <a:latin typeface="Cambria Math"/>
                      </a:rPr>
                      <m:t>&lt;</m:t>
                    </m:r>
                    <m:r>
                      <a:rPr lang="de-CH" i="1">
                        <a:latin typeface="Cambria Math"/>
                      </a:rPr>
                      <m:t>𝜀</m:t>
                    </m:r>
                  </m:oMath>
                </a14:m>
                <a:r>
                  <a:rPr lang="de-CH" i="1" dirty="0"/>
                  <a:t> für alle Indizes </a:t>
                </a:r>
                <a14:m>
                  <m:oMath xmlns:m="http://schemas.openxmlformats.org/officeDocument/2006/math">
                    <m:r>
                      <a:rPr lang="de-CH" i="1">
                        <a:latin typeface="Cambria Math"/>
                      </a:rPr>
                      <m:t>𝑛</m:t>
                    </m:r>
                    <m:r>
                      <a:rPr lang="de-CH" i="1">
                        <a:latin typeface="Cambria Math"/>
                      </a:rPr>
                      <m:t>&gt;</m:t>
                    </m:r>
                    <m:r>
                      <a:rPr lang="de-CH" i="1">
                        <a:latin typeface="Cambria Math"/>
                      </a:rPr>
                      <m:t>𝑁</m:t>
                    </m:r>
                  </m:oMath>
                </a14:m>
                <a:r>
                  <a:rPr lang="de-CH" i="1" dirty="0"/>
                  <a:t> gültig ist.</a:t>
                </a:r>
                <a:endParaRPr lang="de-CH" dirty="0"/>
              </a:p>
              <a:p>
                <a:pPr marL="0" indent="0">
                  <a:buNone/>
                </a:pPr>
                <a:r>
                  <a:rPr lang="de-CH" dirty="0" smtClean="0"/>
                  <a:t>Hat Maria richtig abgeschrieben? Falls nein: Verbessern Sie.</a:t>
                </a:r>
                <a:endParaRPr lang="de-CH" dirty="0"/>
              </a:p>
              <a:p>
                <a:pPr>
                  <a:lnSpc>
                    <a:spcPct val="150000"/>
                  </a:lnSpc>
                  <a:buNone/>
                </a:pPr>
                <a:endParaRPr lang="de-CH" dirty="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536575" y="1670538"/>
                <a:ext cx="8061325" cy="4730262"/>
              </a:xfrm>
              <a:blipFill rotWithShape="1">
                <a:blip r:embed="rId2"/>
                <a:stretch>
                  <a:fillRect l="-2269" r="-151"/>
                </a:stretch>
              </a:blipFill>
            </p:spPr>
            <p:txBody>
              <a:bodyPr/>
              <a:lstStyle/>
              <a:p>
                <a:r>
                  <a:rPr lang="de-CH">
                    <a:noFill/>
                  </a:rPr>
                  <a:t> </a:t>
                </a:r>
              </a:p>
            </p:txBody>
          </p:sp>
        </mc:Fallback>
      </mc:AlternateContent>
    </p:spTree>
    <p:extLst>
      <p:ext uri="{BB962C8B-B14F-4D97-AF65-F5344CB8AC3E}">
        <p14:creationId xmlns:p14="http://schemas.microsoft.com/office/powerpoint/2010/main" val="5863504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9113" y="1143000"/>
            <a:ext cx="8077200" cy="553915"/>
          </a:xfrm>
        </p:spPr>
        <p:txBody>
          <a:bodyPr/>
          <a:lstStyle/>
          <a:p>
            <a:r>
              <a:rPr lang="de-CH" sz="2000" dirty="0" smtClean="0"/>
              <a:t>Auseinandersetzung mit Beweisen</a:t>
            </a:r>
            <a:endParaRPr lang="de-CH" sz="2000" dirty="0"/>
          </a:p>
        </p:txBody>
      </p:sp>
      <p:sp>
        <p:nvSpPr>
          <p:cNvPr id="3" name="Inhaltsplatzhalter 2"/>
          <p:cNvSpPr>
            <a:spLocks noGrp="1"/>
          </p:cNvSpPr>
          <p:nvPr>
            <p:ph idx="1"/>
          </p:nvPr>
        </p:nvSpPr>
        <p:spPr>
          <a:xfrm>
            <a:off x="536575" y="1670538"/>
            <a:ext cx="8061325" cy="4730262"/>
          </a:xfrm>
        </p:spPr>
        <p:txBody>
          <a:bodyPr/>
          <a:lstStyle/>
          <a:p>
            <a:pPr>
              <a:buNone/>
            </a:pPr>
            <a:endParaRPr lang="de-CH" sz="2000" dirty="0" smtClean="0"/>
          </a:p>
          <a:p>
            <a:pPr>
              <a:lnSpc>
                <a:spcPct val="150000"/>
              </a:lnSpc>
              <a:buNone/>
            </a:pPr>
            <a:r>
              <a:rPr lang="de-CH" sz="2000" b="1" dirty="0"/>
              <a:t> </a:t>
            </a:r>
            <a:r>
              <a:rPr lang="de-CH" sz="2000" b="1" dirty="0" smtClean="0"/>
              <a:t>   </a:t>
            </a:r>
            <a:r>
              <a:rPr lang="de-CH" b="1" dirty="0" smtClean="0"/>
              <a:t>Aus anderen Gebieten</a:t>
            </a:r>
          </a:p>
          <a:p>
            <a:pPr lvl="0">
              <a:lnSpc>
                <a:spcPct val="150000"/>
              </a:lnSpc>
              <a:buNone/>
            </a:pPr>
            <a:r>
              <a:rPr lang="de-CH" dirty="0" smtClean="0"/>
              <a:t>   Richtig oder falsch?</a:t>
            </a:r>
          </a:p>
          <a:p>
            <a:pPr lvl="0">
              <a:lnSpc>
                <a:spcPct val="150000"/>
              </a:lnSpc>
              <a:buNone/>
            </a:pPr>
            <a:r>
              <a:rPr lang="de-CH" dirty="0"/>
              <a:t> </a:t>
            </a:r>
            <a:r>
              <a:rPr lang="de-CH" dirty="0" smtClean="0"/>
              <a:t>  Stammfunktionen </a:t>
            </a:r>
            <a:r>
              <a:rPr lang="de-CH" dirty="0"/>
              <a:t>von linearen Funktionen sind stets quadratische Funktionen.</a:t>
            </a:r>
          </a:p>
          <a:p>
            <a:pPr>
              <a:lnSpc>
                <a:spcPct val="150000"/>
              </a:lnSpc>
              <a:buNone/>
            </a:pPr>
            <a:endParaRPr lang="de-CH" dirty="0"/>
          </a:p>
        </p:txBody>
      </p:sp>
    </p:spTree>
    <p:extLst>
      <p:ext uri="{BB962C8B-B14F-4D97-AF65-F5344CB8AC3E}">
        <p14:creationId xmlns:p14="http://schemas.microsoft.com/office/powerpoint/2010/main" val="20430526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9113" y="1143000"/>
            <a:ext cx="8077200" cy="553915"/>
          </a:xfrm>
        </p:spPr>
        <p:txBody>
          <a:bodyPr/>
          <a:lstStyle/>
          <a:p>
            <a:r>
              <a:rPr lang="de-CH" sz="2000" dirty="0" smtClean="0"/>
              <a:t>Auseinandersetzung mit Beweisen</a:t>
            </a:r>
            <a:endParaRPr lang="de-CH" sz="2000" dirty="0"/>
          </a:p>
        </p:txBody>
      </p:sp>
      <p:sp>
        <p:nvSpPr>
          <p:cNvPr id="3" name="Inhaltsplatzhalter 2"/>
          <p:cNvSpPr>
            <a:spLocks noGrp="1"/>
          </p:cNvSpPr>
          <p:nvPr>
            <p:ph idx="1"/>
          </p:nvPr>
        </p:nvSpPr>
        <p:spPr>
          <a:xfrm>
            <a:off x="536575" y="1670538"/>
            <a:ext cx="8061325" cy="4730262"/>
          </a:xfrm>
        </p:spPr>
        <p:txBody>
          <a:bodyPr/>
          <a:lstStyle/>
          <a:p>
            <a:pPr>
              <a:buNone/>
            </a:pPr>
            <a:endParaRPr lang="de-CH" sz="2000" dirty="0" smtClean="0"/>
          </a:p>
          <a:p>
            <a:pPr>
              <a:lnSpc>
                <a:spcPct val="150000"/>
              </a:lnSpc>
              <a:buNone/>
            </a:pPr>
            <a:r>
              <a:rPr lang="de-CH" sz="2000" b="1" dirty="0"/>
              <a:t> </a:t>
            </a:r>
            <a:r>
              <a:rPr lang="de-CH" sz="2000" b="1" dirty="0" smtClean="0"/>
              <a:t>   </a:t>
            </a:r>
            <a:r>
              <a:rPr lang="de-CH" b="1" dirty="0" smtClean="0"/>
              <a:t>Aus anderen Gebieten</a:t>
            </a:r>
          </a:p>
          <a:p>
            <a:pPr lvl="0">
              <a:lnSpc>
                <a:spcPct val="150000"/>
              </a:lnSpc>
              <a:buNone/>
            </a:pPr>
            <a:r>
              <a:rPr lang="de-CH" dirty="0" smtClean="0"/>
              <a:t>   Richtig oder falsch?</a:t>
            </a:r>
          </a:p>
          <a:p>
            <a:pPr lvl="0">
              <a:lnSpc>
                <a:spcPct val="150000"/>
              </a:lnSpc>
              <a:buNone/>
            </a:pPr>
            <a:r>
              <a:rPr lang="de-CH" dirty="0"/>
              <a:t> </a:t>
            </a:r>
            <a:r>
              <a:rPr lang="de-CH" dirty="0" smtClean="0"/>
              <a:t>  Eine </a:t>
            </a:r>
            <a:r>
              <a:rPr lang="de-CH" dirty="0" err="1"/>
              <a:t>bijektive</a:t>
            </a:r>
            <a:r>
              <a:rPr lang="de-CH" dirty="0"/>
              <a:t> Funktion hat höchstens eine Nullstelle.</a:t>
            </a:r>
          </a:p>
          <a:p>
            <a:pPr>
              <a:lnSpc>
                <a:spcPct val="150000"/>
              </a:lnSpc>
              <a:buNone/>
            </a:pPr>
            <a:endParaRPr lang="de-CH" dirty="0"/>
          </a:p>
        </p:txBody>
      </p:sp>
    </p:spTree>
    <p:extLst>
      <p:ext uri="{BB962C8B-B14F-4D97-AF65-F5344CB8AC3E}">
        <p14:creationId xmlns:p14="http://schemas.microsoft.com/office/powerpoint/2010/main" val="10135537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9113" y="1143000"/>
            <a:ext cx="8077200" cy="553915"/>
          </a:xfrm>
        </p:spPr>
        <p:txBody>
          <a:bodyPr/>
          <a:lstStyle/>
          <a:p>
            <a:r>
              <a:rPr lang="de-CH" sz="2000" dirty="0" smtClean="0"/>
              <a:t>Auseinandersetzung mit Beweisen</a:t>
            </a:r>
            <a:endParaRPr lang="de-CH" sz="2000" dirty="0"/>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536575" y="1670538"/>
                <a:ext cx="8061325" cy="4730262"/>
              </a:xfrm>
            </p:spPr>
            <p:txBody>
              <a:bodyPr/>
              <a:lstStyle/>
              <a:p>
                <a:pPr>
                  <a:buNone/>
                </a:pPr>
                <a:endParaRPr lang="de-CH" sz="2000" dirty="0" smtClean="0"/>
              </a:p>
              <a:p>
                <a:pPr>
                  <a:lnSpc>
                    <a:spcPct val="150000"/>
                  </a:lnSpc>
                  <a:buNone/>
                </a:pPr>
                <a:r>
                  <a:rPr lang="de-CH" sz="2000" b="1" dirty="0"/>
                  <a:t> </a:t>
                </a:r>
                <a:r>
                  <a:rPr lang="de-CH" sz="2000" b="1" dirty="0" smtClean="0"/>
                  <a:t>   </a:t>
                </a:r>
                <a:r>
                  <a:rPr lang="de-CH" b="1" dirty="0" smtClean="0"/>
                  <a:t>Aus anderen Gebieten</a:t>
                </a:r>
              </a:p>
              <a:p>
                <a:pPr lvl="0">
                  <a:lnSpc>
                    <a:spcPct val="150000"/>
                  </a:lnSpc>
                  <a:buNone/>
                </a:pPr>
                <a:r>
                  <a:rPr lang="de-CH" dirty="0" smtClean="0"/>
                  <a:t>   Richtig oder falsch?</a:t>
                </a:r>
              </a:p>
              <a:p>
                <a:pPr lvl="0">
                  <a:lnSpc>
                    <a:spcPct val="150000"/>
                  </a:lnSpc>
                  <a:buNone/>
                </a:pPr>
                <a:r>
                  <a:rPr lang="de-CH" dirty="0"/>
                  <a:t> </a:t>
                </a:r>
                <a:r>
                  <a:rPr lang="de-CH" dirty="0" smtClean="0"/>
                  <a:t>  Die Funktion </a:t>
                </a:r>
                <a14:m>
                  <m:oMath xmlns:m="http://schemas.openxmlformats.org/officeDocument/2006/math">
                    <m:r>
                      <a:rPr lang="de-CH" b="0" i="1" smtClean="0">
                        <a:latin typeface="Cambria Math"/>
                      </a:rPr>
                      <m:t>𝑓</m:t>
                    </m:r>
                    <m:d>
                      <m:dPr>
                        <m:ctrlPr>
                          <a:rPr lang="de-CH" b="0" i="1" smtClean="0">
                            <a:latin typeface="Cambria Math"/>
                          </a:rPr>
                        </m:ctrlPr>
                      </m:dPr>
                      <m:e>
                        <m:r>
                          <a:rPr lang="de-CH" b="0" i="1" smtClean="0">
                            <a:latin typeface="Cambria Math"/>
                          </a:rPr>
                          <m:t>𝑥</m:t>
                        </m:r>
                      </m:e>
                    </m:d>
                    <m:r>
                      <a:rPr lang="de-CH" b="0" i="1" smtClean="0">
                        <a:latin typeface="Cambria Math"/>
                      </a:rPr>
                      <m:t>=</m:t>
                    </m:r>
                    <m:sSup>
                      <m:sSupPr>
                        <m:ctrlPr>
                          <a:rPr lang="de-CH" b="0" i="1" smtClean="0">
                            <a:latin typeface="Cambria Math"/>
                          </a:rPr>
                        </m:ctrlPr>
                      </m:sSupPr>
                      <m:e>
                        <m:r>
                          <a:rPr lang="de-CH" b="0" i="1" smtClean="0">
                            <a:latin typeface="Cambria Math"/>
                          </a:rPr>
                          <m:t>𝑥</m:t>
                        </m:r>
                      </m:e>
                      <m:sup>
                        <m:r>
                          <a:rPr lang="de-CH" b="0" i="1" smtClean="0">
                            <a:latin typeface="Cambria Math"/>
                          </a:rPr>
                          <m:t>3</m:t>
                        </m:r>
                      </m:sup>
                    </m:sSup>
                    <m:r>
                      <a:rPr lang="de-CH" b="0" i="1" smtClean="0">
                        <a:latin typeface="Cambria Math"/>
                      </a:rPr>
                      <m:t>+</m:t>
                    </m:r>
                    <m:r>
                      <a:rPr lang="de-CH" b="0" i="1" smtClean="0">
                        <a:latin typeface="Cambria Math"/>
                      </a:rPr>
                      <m:t>𝑥</m:t>
                    </m:r>
                  </m:oMath>
                </a14:m>
                <a:r>
                  <a:rPr lang="de-CH" dirty="0" smtClean="0"/>
                  <a:t> ist </a:t>
                </a:r>
                <a:r>
                  <a:rPr lang="de-CH" dirty="0" err="1" smtClean="0"/>
                  <a:t>bijektiv</a:t>
                </a:r>
                <a:r>
                  <a:rPr lang="de-CH" dirty="0" smtClean="0"/>
                  <a:t>, weil sie ungerade ist.</a:t>
                </a:r>
                <a:endParaRPr lang="de-CH" dirty="0"/>
              </a:p>
              <a:p>
                <a:pPr>
                  <a:lnSpc>
                    <a:spcPct val="150000"/>
                  </a:lnSpc>
                  <a:buNone/>
                </a:pPr>
                <a:endParaRPr lang="de-CH" dirty="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536575" y="1670538"/>
                <a:ext cx="8061325" cy="4730262"/>
              </a:xfrm>
              <a:blipFill rotWithShape="1">
                <a:blip r:embed="rId2"/>
                <a:stretch>
                  <a:fillRect r="-832"/>
                </a:stretch>
              </a:blipFill>
            </p:spPr>
            <p:txBody>
              <a:bodyPr/>
              <a:lstStyle/>
              <a:p>
                <a:r>
                  <a:rPr lang="de-CH">
                    <a:noFill/>
                  </a:rPr>
                  <a:t> </a:t>
                </a:r>
              </a:p>
            </p:txBody>
          </p:sp>
        </mc:Fallback>
      </mc:AlternateContent>
    </p:spTree>
    <p:extLst>
      <p:ext uri="{BB962C8B-B14F-4D97-AF65-F5344CB8AC3E}">
        <p14:creationId xmlns:p14="http://schemas.microsoft.com/office/powerpoint/2010/main" val="8555079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9113" y="1143000"/>
            <a:ext cx="8077200" cy="448408"/>
          </a:xfrm>
        </p:spPr>
        <p:txBody>
          <a:bodyPr/>
          <a:lstStyle/>
          <a:p>
            <a:r>
              <a:rPr lang="de-CH" sz="2000" dirty="0" smtClean="0"/>
              <a:t>Was wir mit Beweisen nicht meinen</a:t>
            </a:r>
            <a:endParaRPr lang="de-CH" sz="2000" dirty="0"/>
          </a:p>
        </p:txBody>
      </p:sp>
      <p:graphicFrame>
        <p:nvGraphicFramePr>
          <p:cNvPr id="4" name="Inhaltsplatzhalter 3"/>
          <p:cNvGraphicFramePr>
            <a:graphicFrameLocks noGrp="1" noChangeAspect="1"/>
          </p:cNvGraphicFramePr>
          <p:nvPr>
            <p:ph idx="1"/>
          </p:nvPr>
        </p:nvGraphicFramePr>
        <p:xfrm>
          <a:off x="428625" y="2043113"/>
          <a:ext cx="8015288" cy="3787775"/>
        </p:xfrm>
        <a:graphic>
          <a:graphicData uri="http://schemas.openxmlformats.org/presentationml/2006/ole">
            <mc:AlternateContent xmlns:mc="http://schemas.openxmlformats.org/markup-compatibility/2006">
              <mc:Choice xmlns:v="urn:schemas-microsoft-com:vml" Requires="v">
                <p:oleObj spid="_x0000_s52254" name="Document" r:id="rId3" imgW="9306225" imgH="4397965" progId="Word.Document.12">
                  <p:embed/>
                </p:oleObj>
              </mc:Choice>
              <mc:Fallback>
                <p:oleObj name="Document" r:id="rId3" imgW="9306225" imgH="4397965" progId="Word.Document.12">
                  <p:embed/>
                  <p:pic>
                    <p:nvPicPr>
                      <p:cNvPr id="0" name="Inhaltsplatzhalter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25" y="2043113"/>
                        <a:ext cx="8015288" cy="3787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9113" y="1143000"/>
            <a:ext cx="8077200" cy="553915"/>
          </a:xfrm>
        </p:spPr>
        <p:txBody>
          <a:bodyPr/>
          <a:lstStyle/>
          <a:p>
            <a:r>
              <a:rPr lang="de-CH" sz="2000" dirty="0" smtClean="0"/>
              <a:t>Auseinandersetzung mit Beweisen</a:t>
            </a:r>
            <a:endParaRPr lang="de-CH" sz="2000" dirty="0"/>
          </a:p>
        </p:txBody>
      </p:sp>
      <p:sp>
        <p:nvSpPr>
          <p:cNvPr id="3" name="Inhaltsplatzhalter 2"/>
          <p:cNvSpPr>
            <a:spLocks noGrp="1"/>
          </p:cNvSpPr>
          <p:nvPr>
            <p:ph idx="1"/>
          </p:nvPr>
        </p:nvSpPr>
        <p:spPr>
          <a:xfrm>
            <a:off x="536575" y="1670538"/>
            <a:ext cx="8061325" cy="4730262"/>
          </a:xfrm>
        </p:spPr>
        <p:txBody>
          <a:bodyPr/>
          <a:lstStyle/>
          <a:p>
            <a:pPr>
              <a:lnSpc>
                <a:spcPct val="150000"/>
              </a:lnSpc>
              <a:buNone/>
            </a:pPr>
            <a:r>
              <a:rPr lang="de-CH" sz="2000" b="1" dirty="0" smtClean="0"/>
              <a:t>    </a:t>
            </a:r>
            <a:r>
              <a:rPr lang="de-CH" b="1" dirty="0" smtClean="0"/>
              <a:t>Fakten zu Prüfungen: (Aus: PM 06.15)</a:t>
            </a:r>
          </a:p>
          <a:p>
            <a:pPr>
              <a:lnSpc>
                <a:spcPct val="150000"/>
              </a:lnSpc>
            </a:pPr>
            <a:r>
              <a:rPr lang="de-CH" sz="2000" b="1" dirty="0" smtClean="0"/>
              <a:t>92% der Prüfungsaufgaben sind rechnerischer bzw. technischer Natur.</a:t>
            </a:r>
          </a:p>
          <a:p>
            <a:pPr>
              <a:lnSpc>
                <a:spcPct val="150000"/>
              </a:lnSpc>
            </a:pPr>
            <a:r>
              <a:rPr lang="de-CH" sz="2000" b="1" dirty="0" smtClean="0"/>
              <a:t>Wenige argumentativ zu lösende Aufgaben und wenn, dann auf tiefem Niveau.</a:t>
            </a:r>
          </a:p>
          <a:p>
            <a:pPr>
              <a:lnSpc>
                <a:spcPct val="150000"/>
              </a:lnSpc>
            </a:pPr>
            <a:r>
              <a:rPr lang="de-CH" sz="2000" b="1" dirty="0" smtClean="0"/>
              <a:t>Vorherrschend: Kognitiv wenig anspruchsvolle Aufgabentypen.</a:t>
            </a:r>
          </a:p>
          <a:p>
            <a:pPr>
              <a:lnSpc>
                <a:spcPct val="150000"/>
              </a:lnSpc>
              <a:buNone/>
            </a:pPr>
            <a:endParaRPr lang="de-CH" dirty="0"/>
          </a:p>
        </p:txBody>
      </p:sp>
    </p:spTree>
    <p:extLst>
      <p:ext uri="{BB962C8B-B14F-4D97-AF65-F5344CB8AC3E}">
        <p14:creationId xmlns:p14="http://schemas.microsoft.com/office/powerpoint/2010/main" val="435765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9113" y="1143000"/>
            <a:ext cx="8077200" cy="553915"/>
          </a:xfrm>
        </p:spPr>
        <p:txBody>
          <a:bodyPr/>
          <a:lstStyle/>
          <a:p>
            <a:r>
              <a:rPr lang="de-CH" sz="2000" dirty="0" smtClean="0"/>
              <a:t>Auseinandersetzung mit Beweisen</a:t>
            </a:r>
            <a:endParaRPr lang="de-CH" sz="2000" dirty="0"/>
          </a:p>
        </p:txBody>
      </p:sp>
      <p:sp>
        <p:nvSpPr>
          <p:cNvPr id="3" name="Inhaltsplatzhalter 2"/>
          <p:cNvSpPr>
            <a:spLocks noGrp="1"/>
          </p:cNvSpPr>
          <p:nvPr>
            <p:ph idx="1"/>
          </p:nvPr>
        </p:nvSpPr>
        <p:spPr>
          <a:xfrm>
            <a:off x="536575" y="1670538"/>
            <a:ext cx="8061325" cy="4730262"/>
          </a:xfrm>
        </p:spPr>
        <p:txBody>
          <a:bodyPr/>
          <a:lstStyle/>
          <a:p>
            <a:pPr>
              <a:buNone/>
            </a:pPr>
            <a:endParaRPr lang="de-CH" sz="2000" dirty="0" smtClean="0"/>
          </a:p>
          <a:p>
            <a:pPr>
              <a:lnSpc>
                <a:spcPct val="150000"/>
              </a:lnSpc>
            </a:pPr>
            <a:r>
              <a:rPr lang="de-CH" sz="2000" b="1" dirty="0" smtClean="0"/>
              <a:t>Prüfungen enthalten vor allem Aufgaben, die dem unteren </a:t>
            </a:r>
            <a:r>
              <a:rPr lang="de-CH" sz="2000" b="1" smtClean="0"/>
              <a:t>Anforderungsbereich (Reproduzieren</a:t>
            </a:r>
            <a:r>
              <a:rPr lang="de-CH" sz="2000" b="1" dirty="0" smtClean="0"/>
              <a:t>) zugeordnet werden.</a:t>
            </a:r>
          </a:p>
          <a:p>
            <a:pPr>
              <a:lnSpc>
                <a:spcPct val="150000"/>
              </a:lnSpc>
            </a:pPr>
            <a:r>
              <a:rPr lang="de-CH" sz="2000" b="1" dirty="0" smtClean="0"/>
              <a:t>Viele Aufgaben können ohne Bezug zu inhaltlichen Vorstellungen gelöst werden.</a:t>
            </a:r>
          </a:p>
          <a:p>
            <a:pPr>
              <a:lnSpc>
                <a:spcPct val="150000"/>
              </a:lnSpc>
            </a:pPr>
            <a:r>
              <a:rPr lang="de-CH" sz="2000" b="1" dirty="0" smtClean="0"/>
              <a:t>Es wird gemessen, was einfach zu messen ist.</a:t>
            </a:r>
            <a:endParaRPr lang="de-CH" dirty="0"/>
          </a:p>
        </p:txBody>
      </p:sp>
    </p:spTree>
    <p:extLst>
      <p:ext uri="{BB962C8B-B14F-4D97-AF65-F5344CB8AC3E}">
        <p14:creationId xmlns:p14="http://schemas.microsoft.com/office/powerpoint/2010/main" val="351510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9113" y="1143000"/>
            <a:ext cx="8077200" cy="457200"/>
          </a:xfrm>
        </p:spPr>
        <p:txBody>
          <a:bodyPr/>
          <a:lstStyle/>
          <a:p>
            <a:r>
              <a:rPr lang="de-CH" sz="2000" dirty="0" smtClean="0"/>
              <a:t>Was wir mit Beweisen nicht meinen</a:t>
            </a:r>
            <a:endParaRPr lang="de-CH" sz="2000" dirty="0"/>
          </a:p>
        </p:txBody>
      </p:sp>
      <p:sp>
        <p:nvSpPr>
          <p:cNvPr id="3" name="Inhaltsplatzhalter 2"/>
          <p:cNvSpPr>
            <a:spLocks noGrp="1"/>
          </p:cNvSpPr>
          <p:nvPr>
            <p:ph idx="1"/>
          </p:nvPr>
        </p:nvSpPr>
        <p:spPr>
          <a:xfrm>
            <a:off x="536575" y="1635369"/>
            <a:ext cx="8061325" cy="4765431"/>
          </a:xfrm>
        </p:spPr>
        <p:txBody>
          <a:bodyPr/>
          <a:lstStyle/>
          <a:p>
            <a:pPr>
              <a:buNone/>
            </a:pPr>
            <a:endParaRPr lang="de-CH" dirty="0" smtClean="0"/>
          </a:p>
          <a:p>
            <a:pPr>
              <a:buNone/>
            </a:pPr>
            <a:endParaRPr lang="de-CH" dirty="0"/>
          </a:p>
        </p:txBody>
      </p:sp>
      <p:graphicFrame>
        <p:nvGraphicFramePr>
          <p:cNvPr id="4" name="Objekt 3"/>
          <p:cNvGraphicFramePr>
            <a:graphicFrameLocks noChangeAspect="1"/>
          </p:cNvGraphicFramePr>
          <p:nvPr/>
        </p:nvGraphicFramePr>
        <p:xfrm>
          <a:off x="84138" y="1790700"/>
          <a:ext cx="9059862" cy="4143375"/>
        </p:xfrm>
        <a:graphic>
          <a:graphicData uri="http://schemas.openxmlformats.org/presentationml/2006/ole">
            <mc:AlternateContent xmlns:mc="http://schemas.openxmlformats.org/markup-compatibility/2006">
              <mc:Choice xmlns:v="urn:schemas-microsoft-com:vml" Requires="v">
                <p:oleObj spid="_x0000_s51230" name="Document" r:id="rId3" imgW="9072039" imgH="4153336" progId="Word.Document.12">
                  <p:embed/>
                </p:oleObj>
              </mc:Choice>
              <mc:Fallback>
                <p:oleObj name="Document" r:id="rId3" imgW="9072039" imgH="4153336" progId="Word.Document.12">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38" y="1790700"/>
                        <a:ext cx="9059862" cy="414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9113" y="1143000"/>
            <a:ext cx="8077200" cy="509954"/>
          </a:xfrm>
        </p:spPr>
        <p:txBody>
          <a:bodyPr/>
          <a:lstStyle/>
          <a:p>
            <a:r>
              <a:rPr lang="de-CH" sz="2000" dirty="0" smtClean="0"/>
              <a:t>Was wir mit Beweisen nicht meinen</a:t>
            </a:r>
            <a:endParaRPr lang="de-CH" sz="2000" dirty="0"/>
          </a:p>
        </p:txBody>
      </p:sp>
      <p:graphicFrame>
        <p:nvGraphicFramePr>
          <p:cNvPr id="4" name="Inhaltsplatzhalter 3"/>
          <p:cNvGraphicFramePr>
            <a:graphicFrameLocks noGrp="1" noChangeAspect="1"/>
          </p:cNvGraphicFramePr>
          <p:nvPr>
            <p:ph idx="1"/>
          </p:nvPr>
        </p:nvGraphicFramePr>
        <p:xfrm>
          <a:off x="503238" y="1763713"/>
          <a:ext cx="7940675" cy="4719637"/>
        </p:xfrm>
        <a:graphic>
          <a:graphicData uri="http://schemas.openxmlformats.org/presentationml/2006/ole">
            <mc:AlternateContent xmlns:mc="http://schemas.openxmlformats.org/markup-compatibility/2006">
              <mc:Choice xmlns:v="urn:schemas-microsoft-com:vml" Requires="v">
                <p:oleObj spid="_x0000_s50206" name="Document" r:id="rId3" imgW="9212794" imgH="5474688" progId="Word.Document.12">
                  <p:embed/>
                </p:oleObj>
              </mc:Choice>
              <mc:Fallback>
                <p:oleObj name="Document" r:id="rId3" imgW="9212794" imgH="5474688" progId="Word.Document.12">
                  <p:embed/>
                  <p:pic>
                    <p:nvPicPr>
                      <p:cNvPr id="0" name="Inhaltsplatzhalter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238" y="1763713"/>
                        <a:ext cx="7940675"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9113" y="1143000"/>
            <a:ext cx="8077200" cy="448408"/>
          </a:xfrm>
        </p:spPr>
        <p:txBody>
          <a:bodyPr/>
          <a:lstStyle/>
          <a:p>
            <a:r>
              <a:rPr lang="de-CH" sz="2000" dirty="0" smtClean="0"/>
              <a:t>Was wir mit Beweisen nicht meinen</a:t>
            </a:r>
            <a:endParaRPr lang="de-CH" sz="2000" dirty="0"/>
          </a:p>
        </p:txBody>
      </p:sp>
      <p:graphicFrame>
        <p:nvGraphicFramePr>
          <p:cNvPr id="4" name="Inhaltsplatzhalter 3"/>
          <p:cNvGraphicFramePr>
            <a:graphicFrameLocks noGrp="1" noChangeAspect="1"/>
          </p:cNvGraphicFramePr>
          <p:nvPr>
            <p:ph idx="1"/>
          </p:nvPr>
        </p:nvGraphicFramePr>
        <p:xfrm>
          <a:off x="595313" y="2182813"/>
          <a:ext cx="7923212" cy="2576512"/>
        </p:xfrm>
        <a:graphic>
          <a:graphicData uri="http://schemas.openxmlformats.org/presentationml/2006/ole">
            <mc:AlternateContent xmlns:mc="http://schemas.openxmlformats.org/markup-compatibility/2006">
              <mc:Choice xmlns:v="urn:schemas-microsoft-com:vml" Requires="v">
                <p:oleObj spid="_x0000_s49182" name="Document" r:id="rId3" imgW="9212794" imgH="2995713" progId="Word.Document.12">
                  <p:embed/>
                </p:oleObj>
              </mc:Choice>
              <mc:Fallback>
                <p:oleObj name="Document" r:id="rId3" imgW="9212794" imgH="2995713" progId="Word.Document.12">
                  <p:embed/>
                  <p:pic>
                    <p:nvPicPr>
                      <p:cNvPr id="0" name="Inhaltsplatzhalter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313" y="2182813"/>
                        <a:ext cx="7923212" cy="2576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9113" y="1143000"/>
            <a:ext cx="8077200" cy="509954"/>
          </a:xfrm>
        </p:spPr>
        <p:txBody>
          <a:bodyPr/>
          <a:lstStyle/>
          <a:p>
            <a:r>
              <a:rPr lang="de-CH" sz="2000" dirty="0" smtClean="0"/>
              <a:t>Was wir mit Beweisen nicht meinen</a:t>
            </a:r>
            <a:endParaRPr lang="de-CH" sz="2000" dirty="0"/>
          </a:p>
        </p:txBody>
      </p:sp>
      <p:sp>
        <p:nvSpPr>
          <p:cNvPr id="3" name="Inhaltsplatzhalter 2"/>
          <p:cNvSpPr>
            <a:spLocks noGrp="1"/>
          </p:cNvSpPr>
          <p:nvPr>
            <p:ph idx="1"/>
          </p:nvPr>
        </p:nvSpPr>
        <p:spPr>
          <a:xfrm>
            <a:off x="536575" y="1661746"/>
            <a:ext cx="8061325" cy="4739054"/>
          </a:xfrm>
        </p:spPr>
        <p:txBody>
          <a:bodyPr/>
          <a:lstStyle/>
          <a:p>
            <a:pPr>
              <a:buNone/>
            </a:pPr>
            <a:endParaRPr lang="de-CH" dirty="0" smtClean="0"/>
          </a:p>
          <a:p>
            <a:pPr>
              <a:buNone/>
            </a:pPr>
            <a:endParaRPr lang="de-CH" dirty="0"/>
          </a:p>
        </p:txBody>
      </p:sp>
      <p:graphicFrame>
        <p:nvGraphicFramePr>
          <p:cNvPr id="4" name="Objekt 3"/>
          <p:cNvGraphicFramePr>
            <a:graphicFrameLocks noChangeAspect="1"/>
          </p:cNvGraphicFramePr>
          <p:nvPr/>
        </p:nvGraphicFramePr>
        <p:xfrm>
          <a:off x="149225" y="1763713"/>
          <a:ext cx="9059863" cy="3609975"/>
        </p:xfrm>
        <a:graphic>
          <a:graphicData uri="http://schemas.openxmlformats.org/presentationml/2006/ole">
            <mc:AlternateContent xmlns:mc="http://schemas.openxmlformats.org/markup-compatibility/2006">
              <mc:Choice xmlns:v="urn:schemas-microsoft-com:vml" Requires="v">
                <p:oleObj spid="_x0000_s48158" name="Document" r:id="rId3" imgW="9072039" imgH="3727639" progId="Word.Document.12">
                  <p:embed/>
                </p:oleObj>
              </mc:Choice>
              <mc:Fallback>
                <p:oleObj name="Document" r:id="rId3" imgW="9072039" imgH="3727639" progId="Word.Document.12">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225" y="1763713"/>
                        <a:ext cx="9059863" cy="3609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eth_masterfolie_ethkuppel">
  <a:themeElements>
    <a:clrScheme name="eth_masterfolie_ethkupp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th_masterfolie_ethkuppe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400" b="1"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400" b="1" i="0" u="none" strike="noStrike" cap="none" normalizeH="0" baseline="0" smtClean="0">
            <a:ln>
              <a:noFill/>
            </a:ln>
            <a:solidFill>
              <a:schemeClr val="tx1"/>
            </a:solidFill>
            <a:effectLst/>
            <a:latin typeface="Times" pitchFamily="18" charset="0"/>
          </a:defRPr>
        </a:defPPr>
      </a:lstStyle>
    </a:lnDef>
  </a:objectDefaults>
  <a:extraClrSchemeLst>
    <a:extraClrScheme>
      <a:clrScheme name="eth_masterfolie_ethkupp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th_masterfolie_ethkuppe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th_masterfolie_ethkuppe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th_masterfolie_ethkuppe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th_masterfolie_ethkuppe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th_masterfolie_ethkuppe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th_masterfolie_ethkuppel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th_masterfolie_ethkuppe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th_masterfolie_ethkuppe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th_masterfolie_ethkuppe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th_masterfolie_ethkuppe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th_masterfolie_ethkuppe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eth_masterfolie_ethkuppel</Template>
  <TotalTime>0</TotalTime>
  <Words>1421</Words>
  <Application>Microsoft Office PowerPoint</Application>
  <PresentationFormat>Bildschirmpräsentation (4:3)</PresentationFormat>
  <Paragraphs>208</Paragraphs>
  <Slides>51</Slides>
  <Notes>3</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51</vt:i4>
      </vt:variant>
    </vt:vector>
  </HeadingPairs>
  <TitlesOfParts>
    <vt:vector size="53" baseType="lpstr">
      <vt:lpstr>eth_masterfolie_ethkuppel</vt:lpstr>
      <vt:lpstr>Document</vt:lpstr>
      <vt:lpstr>Was wir mit Beweisen  NICHT meinen Zürich, 9. Sept. 2015 Armin P. Barth  KS Baden, MINT-Lernzentrum ETHZ</vt:lpstr>
      <vt:lpstr>Was wir mit Beweisen nicht meinen</vt:lpstr>
      <vt:lpstr>Was wir mit Beweisen nicht meinen</vt:lpstr>
      <vt:lpstr>Was wir mit Beweisen nicht meinen</vt:lpstr>
      <vt:lpstr>Was wir mit Beweisen nicht meinen</vt:lpstr>
      <vt:lpstr>Was wir mit Beweisen nicht meinen</vt:lpstr>
      <vt:lpstr>Was wir mit Beweisen nicht meinen</vt:lpstr>
      <vt:lpstr>Was wir mit Beweisen nicht meinen</vt:lpstr>
      <vt:lpstr>Was wir mit Beweisen nicht meinen</vt:lpstr>
      <vt:lpstr>Was wir mit Beweisen nicht meinen</vt:lpstr>
      <vt:lpstr>Was wir mit Beweisen nicht meinen</vt:lpstr>
      <vt:lpstr>Was wir mit Beweisen nicht meinen</vt:lpstr>
      <vt:lpstr>Darauf sollten wir uns am Gymnasium nicht einlassen! Sonst…</vt:lpstr>
      <vt:lpstr>Beweis: Einsicht und Überzeugung gewinnen</vt:lpstr>
      <vt:lpstr>Beweis: Einsicht und Überzeugung gewinnen</vt:lpstr>
      <vt:lpstr>Beweis: Einsicht und Überzeugung gewinnen</vt:lpstr>
      <vt:lpstr>Beweis: Einsicht und Überzeugung gewinnen</vt:lpstr>
      <vt:lpstr>Beweis: Einsicht und Überzeugung gewinnen</vt:lpstr>
      <vt:lpstr>Beweis: Einsicht und Überzeugung gewinnen</vt:lpstr>
      <vt:lpstr>Beweis: Einsicht und Überzeugung gewinnen</vt:lpstr>
      <vt:lpstr>Beweisen am Gymnasium Zürich, 9. Sept. 2015 Roman Meier  Realgymnasium Rämibühl  Aargauische Maturitätsschule für Erwachsene</vt:lpstr>
      <vt:lpstr>Beweisen am Gymnasium</vt:lpstr>
      <vt:lpstr>Beweisen am Gymnasium</vt:lpstr>
      <vt:lpstr>Beweisen am Gymnasium</vt:lpstr>
      <vt:lpstr>Beweisen am Gymnasium</vt:lpstr>
      <vt:lpstr>Beweisen am Gymnasium</vt:lpstr>
      <vt:lpstr>Beweisen am Gymnasium</vt:lpstr>
      <vt:lpstr>Beweisen am Gymnasium</vt:lpstr>
      <vt:lpstr>Beweisen am Gymnasium</vt:lpstr>
      <vt:lpstr>Beweisen am Gymnasium</vt:lpstr>
      <vt:lpstr>Beweisen am Gymnasium</vt:lpstr>
      <vt:lpstr>Beweisen am Gymnasium</vt:lpstr>
      <vt:lpstr>Auseinandersetzung mit Beweisen Zürich, 9. Sept. 2015 Roman Meier  RG Rämibühl  Aargauische Maturitätsschule für Erwachsene</vt:lpstr>
      <vt:lpstr>Auseinandersetzung mit Beweisen</vt:lpstr>
      <vt:lpstr>Auseinandersetzung mit Beweisen</vt:lpstr>
      <vt:lpstr>Auseinandersetzung mit Beweisen</vt:lpstr>
      <vt:lpstr>Auseinandersetzung mit Beweisen</vt:lpstr>
      <vt:lpstr>Auseinandersetzung mit Beweisen</vt:lpstr>
      <vt:lpstr>Auseinandersetzung mit Beweisen</vt:lpstr>
      <vt:lpstr>Auseinandersetzung mit Beweisen</vt:lpstr>
      <vt:lpstr>Auseinandersetzung mit Beweisen</vt:lpstr>
      <vt:lpstr>Auseinandersetzung mit Beweisen</vt:lpstr>
      <vt:lpstr>Auseinandersetzung mit Beweisen</vt:lpstr>
      <vt:lpstr>Auseinandersetzung mit Beweisen</vt:lpstr>
      <vt:lpstr>Auseinandersetzung mit Beweisen</vt:lpstr>
      <vt:lpstr>Auseinandersetzung mit Beweisen</vt:lpstr>
      <vt:lpstr>Auseinandersetzung mit Beweisen</vt:lpstr>
      <vt:lpstr>Auseinandersetzung mit Beweisen</vt:lpstr>
      <vt:lpstr>Auseinandersetzung mit Beweisen</vt:lpstr>
      <vt:lpstr>Auseinandersetzung mit Beweisen</vt:lpstr>
      <vt:lpstr>Auseinandersetzung mit Beweisen</vt:lpstr>
    </vt:vector>
  </TitlesOfParts>
  <Company>Academia Engiadina</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MAS SHE-Fach ab SS 07</dc:title>
  <dc:creator>Alejandra Alvaredo</dc:creator>
  <cp:lastModifiedBy>Roman Meier</cp:lastModifiedBy>
  <cp:revision>1068</cp:revision>
  <dcterms:created xsi:type="dcterms:W3CDTF">2006-10-23T11:39:34Z</dcterms:created>
  <dcterms:modified xsi:type="dcterms:W3CDTF">2015-09-10T04:59:25Z</dcterms:modified>
</cp:coreProperties>
</file>