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767" r:id="rId2"/>
    <p:sldId id="906" r:id="rId3"/>
    <p:sldId id="907" r:id="rId4"/>
    <p:sldId id="927" r:id="rId5"/>
    <p:sldId id="928" r:id="rId6"/>
    <p:sldId id="929" r:id="rId7"/>
    <p:sldId id="910" r:id="rId8"/>
    <p:sldId id="911" r:id="rId9"/>
    <p:sldId id="926" r:id="rId10"/>
    <p:sldId id="913" r:id="rId11"/>
    <p:sldId id="923" r:id="rId12"/>
    <p:sldId id="921" r:id="rId13"/>
    <p:sldId id="922" r:id="rId14"/>
    <p:sldId id="916" r:id="rId15"/>
    <p:sldId id="917" r:id="rId16"/>
    <p:sldId id="918" r:id="rId17"/>
    <p:sldId id="919" r:id="rId18"/>
    <p:sldId id="930" r:id="rId19"/>
    <p:sldId id="920" r:id="rId20"/>
    <p:sldId id="931" r:id="rId21"/>
    <p:sldId id="924" r:id="rId22"/>
    <p:sldId id="925" r:id="rId23"/>
    <p:sldId id="932" r:id="rId24"/>
  </p:sldIdLst>
  <p:sldSz cx="9144000" cy="6858000" type="screen4x3"/>
  <p:notesSz cx="6794500" cy="9931400"/>
  <p:defaultTextStyle>
    <a:defPPr>
      <a:defRPr lang="de-CH"/>
    </a:defPPr>
    <a:lvl1pPr algn="l" rtl="0" eaLnBrk="0" fontAlgn="base" hangingPunct="0">
      <a:spcBef>
        <a:spcPct val="0"/>
      </a:spcBef>
      <a:spcAft>
        <a:spcPct val="0"/>
      </a:spcAft>
      <a:defRPr sz="2400" b="1"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pitchFamily="18" charset="0"/>
        <a:ea typeface="+mn-ea"/>
        <a:cs typeface="+mn-cs"/>
      </a:defRPr>
    </a:lvl5pPr>
    <a:lvl6pPr marL="2286000" algn="l" defTabSz="914400" rtl="0" eaLnBrk="1" latinLnBrk="0" hangingPunct="1">
      <a:defRPr sz="2400" b="1" kern="1200">
        <a:solidFill>
          <a:schemeClr val="tx1"/>
        </a:solidFill>
        <a:latin typeface="Times" pitchFamily="18" charset="0"/>
        <a:ea typeface="+mn-ea"/>
        <a:cs typeface="+mn-cs"/>
      </a:defRPr>
    </a:lvl6pPr>
    <a:lvl7pPr marL="2743200" algn="l" defTabSz="914400" rtl="0" eaLnBrk="1" latinLnBrk="0" hangingPunct="1">
      <a:defRPr sz="2400" b="1" kern="1200">
        <a:solidFill>
          <a:schemeClr val="tx1"/>
        </a:solidFill>
        <a:latin typeface="Times" pitchFamily="18" charset="0"/>
        <a:ea typeface="+mn-ea"/>
        <a:cs typeface="+mn-cs"/>
      </a:defRPr>
    </a:lvl7pPr>
    <a:lvl8pPr marL="3200400" algn="l" defTabSz="914400" rtl="0" eaLnBrk="1" latinLnBrk="0" hangingPunct="1">
      <a:defRPr sz="2400" b="1" kern="1200">
        <a:solidFill>
          <a:schemeClr val="tx1"/>
        </a:solidFill>
        <a:latin typeface="Times" pitchFamily="18" charset="0"/>
        <a:ea typeface="+mn-ea"/>
        <a:cs typeface="+mn-cs"/>
      </a:defRPr>
    </a:lvl8pPr>
    <a:lvl9pPr marL="3657600" algn="l" defTabSz="914400" rtl="0" eaLnBrk="1" latinLnBrk="0" hangingPunct="1">
      <a:defRPr sz="2400" b="1"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E2BB14"/>
    <a:srgbClr val="E3AD13"/>
    <a:srgbClr val="EEE2EB"/>
    <a:srgbClr val="D6ECEE"/>
    <a:srgbClr val="D51809"/>
    <a:srgbClr val="0066CC"/>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4" autoAdjust="0"/>
    <p:restoredTop sz="92922" autoAdjust="0"/>
  </p:normalViewPr>
  <p:slideViewPr>
    <p:cSldViewPr snapToGrid="0">
      <p:cViewPr varScale="1">
        <p:scale>
          <a:sx n="108" d="100"/>
          <a:sy n="108" d="100"/>
        </p:scale>
        <p:origin x="-17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de-CH"/>
          </a:p>
        </p:txBody>
      </p:sp>
      <p:sp>
        <p:nvSpPr>
          <p:cNvPr id="9219"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de-CH"/>
          </a:p>
        </p:txBody>
      </p:sp>
      <p:sp>
        <p:nvSpPr>
          <p:cNvPr id="9220"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de-CH"/>
          </a:p>
        </p:txBody>
      </p:sp>
      <p:sp>
        <p:nvSpPr>
          <p:cNvPr id="9221"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E4641613-D016-440D-AD30-BD8388C40485}" type="slidenum">
              <a:rPr lang="de-CH"/>
              <a:pPr>
                <a:defRPr/>
              </a:pPr>
              <a:t>‹Nr.›</a:t>
            </a:fld>
            <a:endParaRPr lang="de-CH"/>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de-CH"/>
          </a:p>
        </p:txBody>
      </p:sp>
      <p:sp>
        <p:nvSpPr>
          <p:cNvPr id="8195"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de-CH"/>
          </a:p>
        </p:txBody>
      </p:sp>
      <p:sp>
        <p:nvSpPr>
          <p:cNvPr id="4403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smtClean="0"/>
              <a:t>Mastertextformat bearbeiten</a:t>
            </a:r>
          </a:p>
          <a:p>
            <a:pPr lvl="1"/>
            <a:r>
              <a:rPr lang="de-CH" noProof="0" smtClean="0"/>
              <a:t>Zweite Ebene</a:t>
            </a:r>
          </a:p>
          <a:p>
            <a:pPr lvl="2"/>
            <a:r>
              <a:rPr lang="de-CH" noProof="0" smtClean="0"/>
              <a:t>Dritte Ebene</a:t>
            </a:r>
          </a:p>
          <a:p>
            <a:pPr lvl="3"/>
            <a:r>
              <a:rPr lang="de-CH" noProof="0" smtClean="0"/>
              <a:t>Vierte Ebene</a:t>
            </a:r>
          </a:p>
          <a:p>
            <a:pPr lvl="4"/>
            <a:r>
              <a:rPr lang="de-CH" noProof="0" smtClean="0"/>
              <a:t>Fünfte Ebene</a:t>
            </a:r>
          </a:p>
        </p:txBody>
      </p:sp>
      <p:sp>
        <p:nvSpPr>
          <p:cNvPr id="8198"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de-CH"/>
          </a:p>
        </p:txBody>
      </p:sp>
      <p:sp>
        <p:nvSpPr>
          <p:cNvPr id="8199"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7710BEB8-9C20-43B8-BBF5-1FD5FC247285}" type="slidenum">
              <a:rPr lang="de-CH"/>
              <a:pPr>
                <a:defRPr/>
              </a:pPr>
              <a:t>‹Nr.›</a:t>
            </a:fld>
            <a:endParaRPr lang="de-CH"/>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6A02935-6032-408A-A32D-809A5AC8584C}" type="slidenum">
              <a:rPr lang="de-CH" smtClean="0"/>
              <a:pPr/>
              <a:t>1</a:t>
            </a:fld>
            <a:endParaRPr lang="de-CH"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642100"/>
            <a:ext cx="9144000" cy="215900"/>
          </a:xfrm>
          <a:prstGeom prst="rect">
            <a:avLst/>
          </a:prstGeom>
          <a:gradFill rotWithShape="0">
            <a:gsLst>
              <a:gs pos="0">
                <a:srgbClr val="2A6AB3">
                  <a:gamma/>
                  <a:shade val="37647"/>
                  <a:invGamma/>
                </a:srgbClr>
              </a:gs>
              <a:gs pos="100000">
                <a:srgbClr val="2A6AB3"/>
              </a:gs>
            </a:gsLst>
            <a:lin ang="0" scaled="1"/>
          </a:gradFill>
          <a:ln w="9525">
            <a:noFill/>
            <a:miter lim="800000"/>
            <a:headEnd/>
            <a:tailEnd/>
          </a:ln>
          <a:effectLst/>
        </p:spPr>
        <p:txBody>
          <a:bodyPr wrap="none" anchor="ctr"/>
          <a:lstStyle/>
          <a:p>
            <a:pPr algn="ctr" eaLnBrk="1" hangingPunct="1">
              <a:spcBef>
                <a:spcPct val="20000"/>
              </a:spcBef>
              <a:buClr>
                <a:srgbClr val="52ADE7"/>
              </a:buClr>
              <a:buFont typeface="Wingdings" pitchFamily="2" charset="2"/>
              <a:buNone/>
              <a:defRPr/>
            </a:pPr>
            <a:endParaRPr lang="en-US" sz="3000" b="0">
              <a:latin typeface="Arial" charset="0"/>
            </a:endParaRPr>
          </a:p>
        </p:txBody>
      </p:sp>
      <p:sp>
        <p:nvSpPr>
          <p:cNvPr id="5" name="Rectangle 10"/>
          <p:cNvSpPr>
            <a:spLocks noChangeArrowheads="1"/>
          </p:cNvSpPr>
          <p:nvPr/>
        </p:nvSpPr>
        <p:spPr bwMode="auto">
          <a:xfrm>
            <a:off x="0" y="0"/>
            <a:ext cx="9144000" cy="215900"/>
          </a:xfrm>
          <a:prstGeom prst="rect">
            <a:avLst/>
          </a:prstGeom>
          <a:gradFill rotWithShape="0">
            <a:gsLst>
              <a:gs pos="0">
                <a:srgbClr val="2A6AB3"/>
              </a:gs>
              <a:gs pos="100000">
                <a:srgbClr val="2A6AB3">
                  <a:gamma/>
                  <a:shade val="45490"/>
                  <a:invGamma/>
                </a:srgbClr>
              </a:gs>
            </a:gsLst>
            <a:lin ang="0" scaled="1"/>
          </a:gradFill>
          <a:ln w="9525">
            <a:noFill/>
            <a:miter lim="800000"/>
            <a:headEnd/>
            <a:tailEnd/>
          </a:ln>
          <a:effectLst/>
        </p:spPr>
        <p:txBody>
          <a:bodyPr wrap="none" anchor="ctr"/>
          <a:lstStyle/>
          <a:p>
            <a:pPr>
              <a:defRPr/>
            </a:pPr>
            <a:endParaRPr lang="de-CH"/>
          </a:p>
        </p:txBody>
      </p:sp>
      <p:pic>
        <p:nvPicPr>
          <p:cNvPr id="6" name="Picture 24" descr="Logo_ETH"/>
          <p:cNvPicPr>
            <a:picLocks noChangeAspect="1" noChangeArrowheads="1"/>
          </p:cNvPicPr>
          <p:nvPr/>
        </p:nvPicPr>
        <p:blipFill>
          <a:blip r:embed="rId2" cstate="print"/>
          <a:srcRect/>
          <a:stretch>
            <a:fillRect/>
          </a:stretch>
        </p:blipFill>
        <p:spPr bwMode="auto">
          <a:xfrm>
            <a:off x="539750" y="404813"/>
            <a:ext cx="1714500" cy="438150"/>
          </a:xfrm>
          <a:prstGeom prst="rect">
            <a:avLst/>
          </a:prstGeom>
          <a:noFill/>
          <a:ln w="9525">
            <a:noFill/>
            <a:miter lim="800000"/>
            <a:headEnd/>
            <a:tailEnd/>
          </a:ln>
        </p:spPr>
      </p:pic>
      <p:pic>
        <p:nvPicPr>
          <p:cNvPr id="7" name="Picture 28"/>
          <p:cNvPicPr>
            <a:picLocks noChangeAspect="1" noChangeArrowheads="1"/>
          </p:cNvPicPr>
          <p:nvPr/>
        </p:nvPicPr>
        <p:blipFill>
          <a:blip r:embed="rId3" cstate="print"/>
          <a:srcRect/>
          <a:stretch>
            <a:fillRect/>
          </a:stretch>
        </p:blipFill>
        <p:spPr bwMode="auto">
          <a:xfrm>
            <a:off x="0" y="4127500"/>
            <a:ext cx="9144000" cy="2513013"/>
          </a:xfrm>
          <a:prstGeom prst="rect">
            <a:avLst/>
          </a:prstGeom>
          <a:noFill/>
          <a:ln w="9525">
            <a:noFill/>
            <a:miter lim="800000"/>
            <a:headEnd/>
            <a:tailEnd/>
          </a:ln>
        </p:spPr>
      </p:pic>
      <p:sp>
        <p:nvSpPr>
          <p:cNvPr id="4103" name="Rectangle 7"/>
          <p:cNvSpPr>
            <a:spLocks noGrp="1" noChangeArrowheads="1"/>
          </p:cNvSpPr>
          <p:nvPr>
            <p:ph type="ctrTitle"/>
          </p:nvPr>
        </p:nvSpPr>
        <p:spPr>
          <a:xfrm>
            <a:off x="533400" y="1371600"/>
            <a:ext cx="8077200" cy="1066800"/>
          </a:xfrm>
        </p:spPr>
        <p:txBody>
          <a:bodyPr/>
          <a:lstStyle>
            <a:lvl1pPr>
              <a:defRPr/>
            </a:lvl1pPr>
          </a:lstStyle>
          <a:p>
            <a:r>
              <a:rPr lang="de-CH"/>
              <a:t>Mastertitelformat bearbeiten</a:t>
            </a:r>
          </a:p>
        </p:txBody>
      </p:sp>
      <p:sp>
        <p:nvSpPr>
          <p:cNvPr id="4104" name="Rectangle 8"/>
          <p:cNvSpPr>
            <a:spLocks noGrp="1" noChangeArrowheads="1"/>
          </p:cNvSpPr>
          <p:nvPr>
            <p:ph type="subTitle" idx="1"/>
          </p:nvPr>
        </p:nvSpPr>
        <p:spPr>
          <a:xfrm>
            <a:off x="533400" y="2438400"/>
            <a:ext cx="8077200" cy="1295400"/>
          </a:xfrm>
        </p:spPr>
        <p:txBody>
          <a:bodyPr/>
          <a:lstStyle>
            <a:lvl1pPr marL="0" indent="0">
              <a:buFont typeface="Wingdings" pitchFamily="2" charset="2"/>
              <a:buNone/>
              <a:defRPr sz="2200"/>
            </a:lvl1pPr>
          </a:lstStyle>
          <a:p>
            <a:r>
              <a:rPr lang="de-CH"/>
              <a:t>Master-Untertitelformat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24"/>
          <p:cNvSpPr>
            <a:spLocks noGrp="1" noChangeArrowheads="1"/>
          </p:cNvSpPr>
          <p:nvPr>
            <p:ph type="sldNum" sz="quarter" idx="10"/>
          </p:nvPr>
        </p:nvSpPr>
        <p:spPr>
          <a:ln/>
        </p:spPr>
        <p:txBody>
          <a:bodyPr/>
          <a:lstStyle>
            <a:lvl1pPr>
              <a:defRPr/>
            </a:lvl1pPr>
          </a:lstStyle>
          <a:p>
            <a:pPr>
              <a:defRPr/>
            </a:pPr>
            <a:fld id="{2B1E93B7-98C1-4235-A27E-4AD6A67D19C5}" type="slidenum">
              <a:rPr lang="de-CH"/>
              <a:pPr>
                <a:defRPr/>
              </a:pPr>
              <a:t>‹Nr.›</a:t>
            </a:fld>
            <a:endParaRPr lang="de-CH"/>
          </a:p>
          <a:p>
            <a:pPr>
              <a:defRPr/>
            </a:pPr>
            <a:endParaRPr lang="de-CH"/>
          </a:p>
        </p:txBody>
      </p:sp>
      <p:sp>
        <p:nvSpPr>
          <p:cNvPr id="5" name="Rectangle 37"/>
          <p:cNvSpPr>
            <a:spLocks noGrp="1" noChangeArrowheads="1"/>
          </p:cNvSpPr>
          <p:nvPr>
            <p:ph type="dt" sz="half" idx="11"/>
          </p:nvPr>
        </p:nvSpPr>
        <p:spPr>
          <a:ln/>
        </p:spPr>
        <p:txBody>
          <a:bodyPr/>
          <a:lstStyle>
            <a:lvl1pPr>
              <a:defRPr/>
            </a:lvl1pPr>
          </a:lstStyle>
          <a:p>
            <a:pPr>
              <a:defRPr/>
            </a:pPr>
            <a:fld id="{93268877-D659-4DDF-A68C-77CEAE6E04D3}" type="datetime1">
              <a:rPr lang="de-DE"/>
              <a:pPr>
                <a:defRPr/>
              </a:pPr>
              <a:t>06.09.2013</a:t>
            </a:fld>
            <a:r>
              <a:rPr lang="de-CH"/>
              <a:t>11.6.07</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78600" y="1143000"/>
            <a:ext cx="2019300" cy="52578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519113" y="1143000"/>
            <a:ext cx="5907087" cy="52578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24"/>
          <p:cNvSpPr>
            <a:spLocks noGrp="1" noChangeArrowheads="1"/>
          </p:cNvSpPr>
          <p:nvPr>
            <p:ph type="sldNum" sz="quarter" idx="10"/>
          </p:nvPr>
        </p:nvSpPr>
        <p:spPr>
          <a:ln/>
        </p:spPr>
        <p:txBody>
          <a:bodyPr/>
          <a:lstStyle>
            <a:lvl1pPr>
              <a:defRPr/>
            </a:lvl1pPr>
          </a:lstStyle>
          <a:p>
            <a:pPr>
              <a:defRPr/>
            </a:pPr>
            <a:fld id="{E6A6812C-843F-4DA7-8B4F-5E82FE12DB30}" type="slidenum">
              <a:rPr lang="de-CH"/>
              <a:pPr>
                <a:defRPr/>
              </a:pPr>
              <a:t>‹Nr.›</a:t>
            </a:fld>
            <a:endParaRPr lang="de-CH"/>
          </a:p>
          <a:p>
            <a:pPr>
              <a:defRPr/>
            </a:pPr>
            <a:endParaRPr lang="de-CH"/>
          </a:p>
        </p:txBody>
      </p:sp>
      <p:sp>
        <p:nvSpPr>
          <p:cNvPr id="5" name="Rectangle 37"/>
          <p:cNvSpPr>
            <a:spLocks noGrp="1" noChangeArrowheads="1"/>
          </p:cNvSpPr>
          <p:nvPr>
            <p:ph type="dt" sz="half" idx="11"/>
          </p:nvPr>
        </p:nvSpPr>
        <p:spPr>
          <a:ln/>
        </p:spPr>
        <p:txBody>
          <a:bodyPr/>
          <a:lstStyle>
            <a:lvl1pPr>
              <a:defRPr/>
            </a:lvl1pPr>
          </a:lstStyle>
          <a:p>
            <a:pPr>
              <a:defRPr/>
            </a:pPr>
            <a:fld id="{37B52882-5378-418E-B3F3-92EF5C9B3A79}" type="datetime1">
              <a:rPr lang="de-DE"/>
              <a:pPr>
                <a:defRPr/>
              </a:pPr>
              <a:t>06.09.2013</a:t>
            </a:fld>
            <a:r>
              <a:rPr lang="de-CH"/>
              <a:t>11.6.07</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6575" y="2362200"/>
            <a:ext cx="8061325" cy="4038600"/>
          </a:xfrm>
        </p:spPr>
        <p:txBody>
          <a:bodyPr/>
          <a:lstStyle/>
          <a:p>
            <a:pPr lvl="0"/>
            <a:endParaRPr lang="de-DE" noProof="0"/>
          </a:p>
        </p:txBody>
      </p:sp>
      <p:sp>
        <p:nvSpPr>
          <p:cNvPr id="4" name="Rectangle 24"/>
          <p:cNvSpPr>
            <a:spLocks noGrp="1" noChangeArrowheads="1"/>
          </p:cNvSpPr>
          <p:nvPr>
            <p:ph type="sldNum" sz="quarter" idx="10"/>
          </p:nvPr>
        </p:nvSpPr>
        <p:spPr>
          <a:ln/>
        </p:spPr>
        <p:txBody>
          <a:bodyPr/>
          <a:lstStyle>
            <a:lvl1pPr>
              <a:defRPr/>
            </a:lvl1pPr>
          </a:lstStyle>
          <a:p>
            <a:pPr>
              <a:defRPr/>
            </a:pPr>
            <a:fld id="{3CF21F86-1109-4BFA-9C91-392D35DD8480}" type="slidenum">
              <a:rPr lang="de-CH"/>
              <a:pPr>
                <a:defRPr/>
              </a:pPr>
              <a:t>‹Nr.›</a:t>
            </a:fld>
            <a:endParaRPr lang="de-CH"/>
          </a:p>
          <a:p>
            <a:pPr>
              <a:defRPr/>
            </a:pPr>
            <a:endParaRPr lang="de-CH"/>
          </a:p>
        </p:txBody>
      </p:sp>
      <p:sp>
        <p:nvSpPr>
          <p:cNvPr id="5" name="Rectangle 37"/>
          <p:cNvSpPr>
            <a:spLocks noGrp="1" noChangeArrowheads="1"/>
          </p:cNvSpPr>
          <p:nvPr>
            <p:ph type="dt" sz="half" idx="11"/>
          </p:nvPr>
        </p:nvSpPr>
        <p:spPr>
          <a:ln/>
        </p:spPr>
        <p:txBody>
          <a:bodyPr/>
          <a:lstStyle>
            <a:lvl1pPr>
              <a:defRPr/>
            </a:lvl1pPr>
          </a:lstStyle>
          <a:p>
            <a:pPr>
              <a:defRPr/>
            </a:pPr>
            <a:fld id="{4C2C9125-430C-43CF-A2BA-219911B725AF}" type="datetime1">
              <a:rPr lang="de-DE"/>
              <a:pPr>
                <a:defRPr/>
              </a:pPr>
              <a:t>06.09.2013</a:t>
            </a:fld>
            <a:r>
              <a:rPr lang="de-CH"/>
              <a:t>11.6.07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24"/>
          <p:cNvSpPr>
            <a:spLocks noGrp="1" noChangeArrowheads="1"/>
          </p:cNvSpPr>
          <p:nvPr>
            <p:ph type="sldNum" sz="quarter" idx="10"/>
          </p:nvPr>
        </p:nvSpPr>
        <p:spPr>
          <a:ln/>
        </p:spPr>
        <p:txBody>
          <a:bodyPr/>
          <a:lstStyle>
            <a:lvl1pPr>
              <a:defRPr/>
            </a:lvl1pPr>
          </a:lstStyle>
          <a:p>
            <a:pPr>
              <a:defRPr/>
            </a:pPr>
            <a:fld id="{D524D61E-4AC7-49B9-8A99-6431F8681DF4}" type="slidenum">
              <a:rPr lang="de-CH"/>
              <a:pPr>
                <a:defRPr/>
              </a:pPr>
              <a:t>‹Nr.›</a:t>
            </a:fld>
            <a:endParaRPr lang="de-CH"/>
          </a:p>
          <a:p>
            <a:pPr>
              <a:defRPr/>
            </a:pPr>
            <a:endParaRPr lang="de-CH"/>
          </a:p>
        </p:txBody>
      </p:sp>
      <p:sp>
        <p:nvSpPr>
          <p:cNvPr id="5" name="Rectangle 37"/>
          <p:cNvSpPr>
            <a:spLocks noGrp="1" noChangeArrowheads="1"/>
          </p:cNvSpPr>
          <p:nvPr>
            <p:ph type="dt" sz="half" idx="11"/>
          </p:nvPr>
        </p:nvSpPr>
        <p:spPr>
          <a:ln/>
        </p:spPr>
        <p:txBody>
          <a:bodyPr/>
          <a:lstStyle>
            <a:lvl1pPr>
              <a:defRPr/>
            </a:lvl1pPr>
          </a:lstStyle>
          <a:p>
            <a:pPr>
              <a:defRPr/>
            </a:pPr>
            <a:fld id="{98DCFEF6-EA98-4EEB-B9C6-A4EB136A144F}" type="datetime1">
              <a:rPr lang="de-DE"/>
              <a:pPr>
                <a:defRPr/>
              </a:pPr>
              <a:t>06.09.2013</a:t>
            </a:fld>
            <a:r>
              <a:rPr lang="de-CH"/>
              <a:t>11.6.07</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24"/>
          <p:cNvSpPr>
            <a:spLocks noGrp="1" noChangeArrowheads="1"/>
          </p:cNvSpPr>
          <p:nvPr>
            <p:ph type="sldNum" sz="quarter" idx="10"/>
          </p:nvPr>
        </p:nvSpPr>
        <p:spPr>
          <a:ln/>
        </p:spPr>
        <p:txBody>
          <a:bodyPr/>
          <a:lstStyle>
            <a:lvl1pPr>
              <a:defRPr/>
            </a:lvl1pPr>
          </a:lstStyle>
          <a:p>
            <a:pPr>
              <a:defRPr/>
            </a:pPr>
            <a:fld id="{805091D3-3260-448E-91C6-5612C3DAF7BC}" type="slidenum">
              <a:rPr lang="de-CH"/>
              <a:pPr>
                <a:defRPr/>
              </a:pPr>
              <a:t>‹Nr.›</a:t>
            </a:fld>
            <a:endParaRPr lang="de-CH"/>
          </a:p>
          <a:p>
            <a:pPr>
              <a:defRPr/>
            </a:pPr>
            <a:endParaRPr lang="de-CH"/>
          </a:p>
        </p:txBody>
      </p:sp>
      <p:sp>
        <p:nvSpPr>
          <p:cNvPr id="5" name="Rectangle 37"/>
          <p:cNvSpPr>
            <a:spLocks noGrp="1" noChangeArrowheads="1"/>
          </p:cNvSpPr>
          <p:nvPr>
            <p:ph type="dt" sz="half" idx="11"/>
          </p:nvPr>
        </p:nvSpPr>
        <p:spPr>
          <a:ln/>
        </p:spPr>
        <p:txBody>
          <a:bodyPr/>
          <a:lstStyle>
            <a:lvl1pPr>
              <a:defRPr/>
            </a:lvl1pPr>
          </a:lstStyle>
          <a:p>
            <a:pPr>
              <a:defRPr/>
            </a:pPr>
            <a:fld id="{E1DCCFAF-3C4C-45D1-A934-980CA7223F4F}" type="datetime1">
              <a:rPr lang="de-DE"/>
              <a:pPr>
                <a:defRPr/>
              </a:pPr>
              <a:t>06.09.2013</a:t>
            </a:fld>
            <a:r>
              <a:rPr lang="de-CH"/>
              <a:t>11.6.07</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536575" y="2362200"/>
            <a:ext cx="3954463"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3438" y="2362200"/>
            <a:ext cx="395446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24"/>
          <p:cNvSpPr>
            <a:spLocks noGrp="1" noChangeArrowheads="1"/>
          </p:cNvSpPr>
          <p:nvPr>
            <p:ph type="sldNum" sz="quarter" idx="10"/>
          </p:nvPr>
        </p:nvSpPr>
        <p:spPr>
          <a:ln/>
        </p:spPr>
        <p:txBody>
          <a:bodyPr/>
          <a:lstStyle>
            <a:lvl1pPr>
              <a:defRPr/>
            </a:lvl1pPr>
          </a:lstStyle>
          <a:p>
            <a:pPr>
              <a:defRPr/>
            </a:pPr>
            <a:fld id="{E12B6B2E-82E2-4453-8EB4-64347985CC05}" type="slidenum">
              <a:rPr lang="de-CH"/>
              <a:pPr>
                <a:defRPr/>
              </a:pPr>
              <a:t>‹Nr.›</a:t>
            </a:fld>
            <a:endParaRPr lang="de-CH"/>
          </a:p>
          <a:p>
            <a:pPr>
              <a:defRPr/>
            </a:pPr>
            <a:endParaRPr lang="de-CH"/>
          </a:p>
        </p:txBody>
      </p:sp>
      <p:sp>
        <p:nvSpPr>
          <p:cNvPr id="6" name="Rectangle 37"/>
          <p:cNvSpPr>
            <a:spLocks noGrp="1" noChangeArrowheads="1"/>
          </p:cNvSpPr>
          <p:nvPr>
            <p:ph type="dt" sz="half" idx="11"/>
          </p:nvPr>
        </p:nvSpPr>
        <p:spPr>
          <a:ln/>
        </p:spPr>
        <p:txBody>
          <a:bodyPr/>
          <a:lstStyle>
            <a:lvl1pPr>
              <a:defRPr/>
            </a:lvl1pPr>
          </a:lstStyle>
          <a:p>
            <a:pPr>
              <a:defRPr/>
            </a:pPr>
            <a:fld id="{19F3ADE4-65DF-4F6F-884B-557A09350846}" type="datetime1">
              <a:rPr lang="de-DE"/>
              <a:pPr>
                <a:defRPr/>
              </a:pPr>
              <a:t>06.09.2013</a:t>
            </a:fld>
            <a:r>
              <a:rPr lang="de-CH"/>
              <a:t>11.6.07</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Rectangle 24"/>
          <p:cNvSpPr>
            <a:spLocks noGrp="1" noChangeArrowheads="1"/>
          </p:cNvSpPr>
          <p:nvPr>
            <p:ph type="sldNum" sz="quarter" idx="10"/>
          </p:nvPr>
        </p:nvSpPr>
        <p:spPr>
          <a:ln/>
        </p:spPr>
        <p:txBody>
          <a:bodyPr/>
          <a:lstStyle>
            <a:lvl1pPr>
              <a:defRPr/>
            </a:lvl1pPr>
          </a:lstStyle>
          <a:p>
            <a:pPr>
              <a:defRPr/>
            </a:pPr>
            <a:fld id="{DC3903D6-2C77-4208-B1CA-2149EB6E08A4}" type="slidenum">
              <a:rPr lang="de-CH"/>
              <a:pPr>
                <a:defRPr/>
              </a:pPr>
              <a:t>‹Nr.›</a:t>
            </a:fld>
            <a:endParaRPr lang="de-CH"/>
          </a:p>
          <a:p>
            <a:pPr>
              <a:defRPr/>
            </a:pPr>
            <a:endParaRPr lang="de-CH"/>
          </a:p>
        </p:txBody>
      </p:sp>
      <p:sp>
        <p:nvSpPr>
          <p:cNvPr id="8" name="Rectangle 37"/>
          <p:cNvSpPr>
            <a:spLocks noGrp="1" noChangeArrowheads="1"/>
          </p:cNvSpPr>
          <p:nvPr>
            <p:ph type="dt" sz="half" idx="11"/>
          </p:nvPr>
        </p:nvSpPr>
        <p:spPr>
          <a:ln/>
        </p:spPr>
        <p:txBody>
          <a:bodyPr/>
          <a:lstStyle>
            <a:lvl1pPr>
              <a:defRPr/>
            </a:lvl1pPr>
          </a:lstStyle>
          <a:p>
            <a:pPr>
              <a:defRPr/>
            </a:pPr>
            <a:fld id="{F6B9EAFB-9D45-481E-B394-2A535181B09F}" type="datetime1">
              <a:rPr lang="de-DE"/>
              <a:pPr>
                <a:defRPr/>
              </a:pPr>
              <a:t>06.09.2013</a:t>
            </a:fld>
            <a:r>
              <a:rPr lang="de-CH"/>
              <a:t>11.6.07</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Rectangle 24"/>
          <p:cNvSpPr>
            <a:spLocks noGrp="1" noChangeArrowheads="1"/>
          </p:cNvSpPr>
          <p:nvPr>
            <p:ph type="sldNum" sz="quarter" idx="10"/>
          </p:nvPr>
        </p:nvSpPr>
        <p:spPr>
          <a:ln/>
        </p:spPr>
        <p:txBody>
          <a:bodyPr/>
          <a:lstStyle>
            <a:lvl1pPr>
              <a:defRPr/>
            </a:lvl1pPr>
          </a:lstStyle>
          <a:p>
            <a:pPr>
              <a:defRPr/>
            </a:pPr>
            <a:fld id="{1942B74C-F8B8-4BB1-913B-C54EF74ADBB2}" type="slidenum">
              <a:rPr lang="de-CH"/>
              <a:pPr>
                <a:defRPr/>
              </a:pPr>
              <a:t>‹Nr.›</a:t>
            </a:fld>
            <a:endParaRPr lang="de-CH"/>
          </a:p>
          <a:p>
            <a:pPr>
              <a:defRPr/>
            </a:pPr>
            <a:endParaRPr lang="de-CH"/>
          </a:p>
        </p:txBody>
      </p:sp>
      <p:sp>
        <p:nvSpPr>
          <p:cNvPr id="4" name="Rectangle 37"/>
          <p:cNvSpPr>
            <a:spLocks noGrp="1" noChangeArrowheads="1"/>
          </p:cNvSpPr>
          <p:nvPr>
            <p:ph type="dt" sz="half" idx="11"/>
          </p:nvPr>
        </p:nvSpPr>
        <p:spPr>
          <a:ln/>
        </p:spPr>
        <p:txBody>
          <a:bodyPr/>
          <a:lstStyle>
            <a:lvl1pPr>
              <a:defRPr/>
            </a:lvl1pPr>
          </a:lstStyle>
          <a:p>
            <a:pPr>
              <a:defRPr/>
            </a:pPr>
            <a:fld id="{6AFEBAB4-0E01-4B4E-92CA-93E217439094}" type="datetime1">
              <a:rPr lang="de-DE"/>
              <a:pPr>
                <a:defRPr/>
              </a:pPr>
              <a:t>06.09.2013</a:t>
            </a:fld>
            <a:r>
              <a:rPr lang="de-CH"/>
              <a:t>11.6.07</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DA9BC765-DCBC-46B0-AE06-048AA93C7BAE}" type="slidenum">
              <a:rPr lang="de-CH"/>
              <a:pPr>
                <a:defRPr/>
              </a:pPr>
              <a:t>‹Nr.›</a:t>
            </a:fld>
            <a:endParaRPr lang="de-CH"/>
          </a:p>
          <a:p>
            <a:pPr>
              <a:defRPr/>
            </a:pPr>
            <a:endParaRPr lang="de-CH"/>
          </a:p>
        </p:txBody>
      </p:sp>
      <p:sp>
        <p:nvSpPr>
          <p:cNvPr id="3" name="Rectangle 37"/>
          <p:cNvSpPr>
            <a:spLocks noGrp="1" noChangeArrowheads="1"/>
          </p:cNvSpPr>
          <p:nvPr>
            <p:ph type="dt" sz="half" idx="11"/>
          </p:nvPr>
        </p:nvSpPr>
        <p:spPr>
          <a:ln/>
        </p:spPr>
        <p:txBody>
          <a:bodyPr/>
          <a:lstStyle>
            <a:lvl1pPr>
              <a:defRPr/>
            </a:lvl1pPr>
          </a:lstStyle>
          <a:p>
            <a:pPr>
              <a:defRPr/>
            </a:pPr>
            <a:fld id="{1E6A2A38-4113-4B25-88D5-2CF1A2CF07B8}" type="datetime1">
              <a:rPr lang="de-DE"/>
              <a:pPr>
                <a:defRPr/>
              </a:pPr>
              <a:t>06.09.2013</a:t>
            </a:fld>
            <a:r>
              <a:rPr lang="de-CH"/>
              <a:t>11.6.07</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24"/>
          <p:cNvSpPr>
            <a:spLocks noGrp="1" noChangeArrowheads="1"/>
          </p:cNvSpPr>
          <p:nvPr>
            <p:ph type="sldNum" sz="quarter" idx="10"/>
          </p:nvPr>
        </p:nvSpPr>
        <p:spPr>
          <a:ln/>
        </p:spPr>
        <p:txBody>
          <a:bodyPr/>
          <a:lstStyle>
            <a:lvl1pPr>
              <a:defRPr/>
            </a:lvl1pPr>
          </a:lstStyle>
          <a:p>
            <a:pPr>
              <a:defRPr/>
            </a:pPr>
            <a:fld id="{EBC7ECFC-B9EE-4804-A9E6-33D11F297212}" type="slidenum">
              <a:rPr lang="de-CH"/>
              <a:pPr>
                <a:defRPr/>
              </a:pPr>
              <a:t>‹Nr.›</a:t>
            </a:fld>
            <a:endParaRPr lang="de-CH"/>
          </a:p>
          <a:p>
            <a:pPr>
              <a:defRPr/>
            </a:pPr>
            <a:endParaRPr lang="de-CH"/>
          </a:p>
        </p:txBody>
      </p:sp>
      <p:sp>
        <p:nvSpPr>
          <p:cNvPr id="6" name="Rectangle 37"/>
          <p:cNvSpPr>
            <a:spLocks noGrp="1" noChangeArrowheads="1"/>
          </p:cNvSpPr>
          <p:nvPr>
            <p:ph type="dt" sz="half" idx="11"/>
          </p:nvPr>
        </p:nvSpPr>
        <p:spPr>
          <a:ln/>
        </p:spPr>
        <p:txBody>
          <a:bodyPr/>
          <a:lstStyle>
            <a:lvl1pPr>
              <a:defRPr/>
            </a:lvl1pPr>
          </a:lstStyle>
          <a:p>
            <a:pPr>
              <a:defRPr/>
            </a:pPr>
            <a:fld id="{0CE3925F-FA55-415C-A4A4-185F67CB2171}" type="datetime1">
              <a:rPr lang="de-DE"/>
              <a:pPr>
                <a:defRPr/>
              </a:pPr>
              <a:t>06.09.2013</a:t>
            </a:fld>
            <a:r>
              <a:rPr lang="de-CH"/>
              <a:t>11.6.07</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24"/>
          <p:cNvSpPr>
            <a:spLocks noGrp="1" noChangeArrowheads="1"/>
          </p:cNvSpPr>
          <p:nvPr>
            <p:ph type="sldNum" sz="quarter" idx="10"/>
          </p:nvPr>
        </p:nvSpPr>
        <p:spPr>
          <a:ln/>
        </p:spPr>
        <p:txBody>
          <a:bodyPr/>
          <a:lstStyle>
            <a:lvl1pPr>
              <a:defRPr/>
            </a:lvl1pPr>
          </a:lstStyle>
          <a:p>
            <a:pPr>
              <a:defRPr/>
            </a:pPr>
            <a:fld id="{1D51DD3F-1011-4406-9373-D2877C1A3B38}" type="slidenum">
              <a:rPr lang="de-CH"/>
              <a:pPr>
                <a:defRPr/>
              </a:pPr>
              <a:t>‹Nr.›</a:t>
            </a:fld>
            <a:endParaRPr lang="de-CH"/>
          </a:p>
          <a:p>
            <a:pPr>
              <a:defRPr/>
            </a:pPr>
            <a:endParaRPr lang="de-CH"/>
          </a:p>
        </p:txBody>
      </p:sp>
      <p:sp>
        <p:nvSpPr>
          <p:cNvPr id="6" name="Rectangle 37"/>
          <p:cNvSpPr>
            <a:spLocks noGrp="1" noChangeArrowheads="1"/>
          </p:cNvSpPr>
          <p:nvPr>
            <p:ph type="dt" sz="half" idx="11"/>
          </p:nvPr>
        </p:nvSpPr>
        <p:spPr>
          <a:ln/>
        </p:spPr>
        <p:txBody>
          <a:bodyPr/>
          <a:lstStyle>
            <a:lvl1pPr>
              <a:defRPr/>
            </a:lvl1pPr>
          </a:lstStyle>
          <a:p>
            <a:pPr>
              <a:defRPr/>
            </a:pPr>
            <a:fld id="{B1F4FB96-BA7A-4BE2-94A3-44AD3DC2D2EB}" type="datetime1">
              <a:rPr lang="de-DE"/>
              <a:pPr>
                <a:defRPr/>
              </a:pPr>
              <a:t>06.09.2013</a:t>
            </a:fld>
            <a:r>
              <a:rPr lang="de-CH"/>
              <a:t>11.6.07</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Text Box 10"/>
          <p:cNvSpPr txBox="1">
            <a:spLocks noChangeArrowheads="1"/>
          </p:cNvSpPr>
          <p:nvPr/>
        </p:nvSpPr>
        <p:spPr bwMode="auto">
          <a:xfrm>
            <a:off x="533400" y="1143000"/>
            <a:ext cx="7772400" cy="579438"/>
          </a:xfrm>
          <a:prstGeom prst="rect">
            <a:avLst/>
          </a:prstGeom>
          <a:noFill/>
          <a:ln w="9525">
            <a:noFill/>
            <a:miter lim="800000"/>
            <a:headEnd/>
            <a:tailEnd/>
          </a:ln>
          <a:effectLst/>
        </p:spPr>
        <p:txBody>
          <a:bodyPr>
            <a:spAutoFit/>
          </a:bodyPr>
          <a:lstStyle/>
          <a:p>
            <a:pPr eaLnBrk="1" hangingPunct="1">
              <a:spcBef>
                <a:spcPct val="50000"/>
              </a:spcBef>
              <a:buClr>
                <a:srgbClr val="52ADE7"/>
              </a:buClr>
              <a:buFont typeface="Wingdings" pitchFamily="2" charset="2"/>
              <a:buNone/>
              <a:defRPr/>
            </a:pPr>
            <a:endParaRPr lang="en-US" sz="3200">
              <a:solidFill>
                <a:srgbClr val="2A6AB3"/>
              </a:solidFill>
              <a:latin typeface="Arial" charset="0"/>
            </a:endParaRPr>
          </a:p>
        </p:txBody>
      </p:sp>
      <p:sp>
        <p:nvSpPr>
          <p:cNvPr id="1027" name="Rectangle 15"/>
          <p:cNvSpPr>
            <a:spLocks noGrp="1" noChangeArrowheads="1"/>
          </p:cNvSpPr>
          <p:nvPr>
            <p:ph type="title"/>
          </p:nvPr>
        </p:nvSpPr>
        <p:spPr bwMode="auto">
          <a:xfrm>
            <a:off x="519113" y="1143000"/>
            <a:ext cx="8077200"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smtClean="0"/>
              <a:t>Mastertitelformat bearbeiten</a:t>
            </a:r>
          </a:p>
        </p:txBody>
      </p:sp>
      <p:sp>
        <p:nvSpPr>
          <p:cNvPr id="1028" name="Rectangle 16"/>
          <p:cNvSpPr>
            <a:spLocks noGrp="1" noChangeArrowheads="1"/>
          </p:cNvSpPr>
          <p:nvPr>
            <p:ph type="body" idx="1"/>
          </p:nvPr>
        </p:nvSpPr>
        <p:spPr bwMode="auto">
          <a:xfrm>
            <a:off x="536575" y="2362200"/>
            <a:ext cx="8061325" cy="403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p>
        </p:txBody>
      </p:sp>
      <p:sp>
        <p:nvSpPr>
          <p:cNvPr id="1032" name="Rectangle 8"/>
          <p:cNvSpPr>
            <a:spLocks noChangeArrowheads="1"/>
          </p:cNvSpPr>
          <p:nvPr/>
        </p:nvSpPr>
        <p:spPr bwMode="auto">
          <a:xfrm>
            <a:off x="0" y="6642100"/>
            <a:ext cx="9144000" cy="215900"/>
          </a:xfrm>
          <a:prstGeom prst="rect">
            <a:avLst/>
          </a:prstGeom>
          <a:gradFill rotWithShape="0">
            <a:gsLst>
              <a:gs pos="0">
                <a:srgbClr val="2A6AB3">
                  <a:gamma/>
                  <a:shade val="37647"/>
                  <a:invGamma/>
                </a:srgbClr>
              </a:gs>
              <a:gs pos="100000">
                <a:srgbClr val="2A6AB3"/>
              </a:gs>
            </a:gsLst>
            <a:lin ang="0" scaled="1"/>
          </a:gradFill>
          <a:ln w="9525">
            <a:noFill/>
            <a:miter lim="800000"/>
            <a:headEnd/>
            <a:tailEnd/>
          </a:ln>
          <a:effectLst/>
        </p:spPr>
        <p:txBody>
          <a:bodyPr wrap="none" anchor="ctr"/>
          <a:lstStyle/>
          <a:p>
            <a:pPr algn="ctr" eaLnBrk="1" hangingPunct="1">
              <a:spcBef>
                <a:spcPct val="20000"/>
              </a:spcBef>
              <a:buClr>
                <a:srgbClr val="52ADE7"/>
              </a:buClr>
              <a:buFont typeface="Wingdings" pitchFamily="2" charset="2"/>
              <a:buNone/>
              <a:defRPr/>
            </a:pPr>
            <a:endParaRPr lang="en-US" sz="3000" b="0">
              <a:latin typeface="Arial" charset="0"/>
            </a:endParaRPr>
          </a:p>
        </p:txBody>
      </p:sp>
      <p:sp>
        <p:nvSpPr>
          <p:cNvPr id="1048" name="Rectangle 24"/>
          <p:cNvSpPr>
            <a:spLocks noGrp="1" noChangeArrowheads="1"/>
          </p:cNvSpPr>
          <p:nvPr>
            <p:ph type="sldNum" sz="quarter" idx="4"/>
          </p:nvPr>
        </p:nvSpPr>
        <p:spPr bwMode="auto">
          <a:xfrm>
            <a:off x="7812088" y="6632575"/>
            <a:ext cx="762000" cy="230188"/>
          </a:xfrm>
          <a:prstGeom prst="rect">
            <a:avLst/>
          </a:prstGeom>
          <a:noFill/>
          <a:ln w="9525">
            <a:noFill/>
            <a:miter lim="800000"/>
            <a:headEnd/>
            <a:tailEnd/>
          </a:ln>
          <a:effectLst/>
        </p:spPr>
        <p:txBody>
          <a:bodyPr vert="horz" wrap="square" lIns="0" tIns="144000" rIns="0" bIns="0" numCol="1" anchor="ctr" anchorCtr="0" compatLnSpc="1">
            <a:prstTxWarp prst="textNoShape">
              <a:avLst/>
            </a:prstTxWarp>
          </a:bodyPr>
          <a:lstStyle>
            <a:lvl1pPr algn="r">
              <a:defRPr sz="1200" b="0">
                <a:solidFill>
                  <a:schemeClr val="bg1"/>
                </a:solidFill>
                <a:latin typeface="+mn-lt"/>
              </a:defRPr>
            </a:lvl1pPr>
          </a:lstStyle>
          <a:p>
            <a:pPr>
              <a:defRPr/>
            </a:pPr>
            <a:fld id="{70FB130E-5AAB-47DD-9800-9093B40E3841}" type="slidenum">
              <a:rPr lang="de-CH"/>
              <a:pPr>
                <a:defRPr/>
              </a:pPr>
              <a:t>‹Nr.›</a:t>
            </a:fld>
            <a:endParaRPr lang="de-CH"/>
          </a:p>
          <a:p>
            <a:pPr>
              <a:defRPr/>
            </a:pPr>
            <a:endParaRPr lang="de-CH"/>
          </a:p>
        </p:txBody>
      </p:sp>
      <p:sp>
        <p:nvSpPr>
          <p:cNvPr id="1058" name="Text Box 34"/>
          <p:cNvSpPr txBox="1">
            <a:spLocks noChangeArrowheads="1"/>
          </p:cNvSpPr>
          <p:nvPr/>
        </p:nvSpPr>
        <p:spPr bwMode="auto">
          <a:xfrm>
            <a:off x="2132013" y="6597650"/>
            <a:ext cx="4992687" cy="274638"/>
          </a:xfrm>
          <a:prstGeom prst="rect">
            <a:avLst/>
          </a:prstGeom>
          <a:noFill/>
          <a:ln w="9525">
            <a:noFill/>
            <a:miter lim="800000"/>
            <a:headEnd/>
            <a:tailEnd/>
          </a:ln>
          <a:effectLst/>
        </p:spPr>
        <p:txBody>
          <a:bodyPr>
            <a:spAutoFit/>
          </a:bodyPr>
          <a:lstStyle/>
          <a:p>
            <a:pPr algn="ctr">
              <a:spcBef>
                <a:spcPct val="50000"/>
              </a:spcBef>
              <a:defRPr/>
            </a:pPr>
            <a:endParaRPr lang="de-DE" sz="1200" b="0">
              <a:solidFill>
                <a:schemeClr val="bg1"/>
              </a:solidFill>
              <a:latin typeface="Arial" charset="0"/>
            </a:endParaRPr>
          </a:p>
        </p:txBody>
      </p:sp>
      <p:pic>
        <p:nvPicPr>
          <p:cNvPr id="2" name="Picture 36"/>
          <p:cNvPicPr>
            <a:picLocks noChangeAspect="1" noChangeArrowheads="1"/>
          </p:cNvPicPr>
          <p:nvPr/>
        </p:nvPicPr>
        <p:blipFill>
          <a:blip r:embed="rId14" cstate="print"/>
          <a:srcRect/>
          <a:stretch>
            <a:fillRect/>
          </a:stretch>
        </p:blipFill>
        <p:spPr bwMode="auto">
          <a:xfrm>
            <a:off x="0" y="0"/>
            <a:ext cx="9144000" cy="661988"/>
          </a:xfrm>
          <a:prstGeom prst="rect">
            <a:avLst/>
          </a:prstGeom>
          <a:noFill/>
          <a:ln w="9525">
            <a:noFill/>
            <a:miter lim="800000"/>
            <a:headEnd/>
            <a:tailEnd/>
          </a:ln>
        </p:spPr>
      </p:pic>
      <p:sp>
        <p:nvSpPr>
          <p:cNvPr id="1061" name="Rectangle 37"/>
          <p:cNvSpPr>
            <a:spLocks noGrp="1" noChangeArrowheads="1"/>
          </p:cNvSpPr>
          <p:nvPr>
            <p:ph type="dt" sz="half" idx="2"/>
          </p:nvPr>
        </p:nvSpPr>
        <p:spPr bwMode="auto">
          <a:xfrm>
            <a:off x="501650" y="6597650"/>
            <a:ext cx="2133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bg1"/>
                </a:solidFill>
                <a:latin typeface="+mn-lt"/>
              </a:defRPr>
            </a:lvl1pPr>
          </a:lstStyle>
          <a:p>
            <a:pPr>
              <a:defRPr/>
            </a:pPr>
            <a:fld id="{9B07F5E4-1859-405D-950E-37D34E2787FF}" type="datetime1">
              <a:rPr lang="de-DE"/>
              <a:pPr>
                <a:defRPr/>
              </a:pPr>
              <a:t>06.09.2013</a:t>
            </a:fld>
            <a:r>
              <a:rPr lang="de-CH"/>
              <a:t>11.6.07</a:t>
            </a:r>
          </a:p>
        </p:txBody>
      </p:sp>
    </p:spTree>
  </p:cSld>
  <p:clrMap bg1="lt1" tx1="dk1" bg2="lt2" tx2="dk2" accent1="accent1" accent2="accent2" accent3="accent3" accent4="accent4" accent5="accent5" accent6="accent6" hlink="hlink" folHlink="folHlink"/>
  <p:sldLayoutIdLst>
    <p:sldLayoutId id="2147483879"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Lst>
  <p:timing>
    <p:tnLst>
      <p:par>
        <p:cTn id="1" dur="indefinite" restart="never" nodeType="tmRoot"/>
      </p:par>
    </p:tnLst>
  </p:timing>
  <p:txStyles>
    <p:titleStyle>
      <a:lvl1pPr algn="l" rtl="0" eaLnBrk="0" fontAlgn="base" hangingPunct="0">
        <a:lnSpc>
          <a:spcPts val="3800"/>
        </a:lnSpc>
        <a:spcBef>
          <a:spcPct val="0"/>
        </a:spcBef>
        <a:spcAft>
          <a:spcPct val="0"/>
        </a:spcAft>
        <a:defRPr sz="3200" b="1">
          <a:solidFill>
            <a:srgbClr val="2A6AB3"/>
          </a:solidFill>
          <a:latin typeface="+mj-lt"/>
          <a:ea typeface="+mj-ea"/>
          <a:cs typeface="+mj-cs"/>
        </a:defRPr>
      </a:lvl1pPr>
      <a:lvl2pPr algn="l" rtl="0" eaLnBrk="0" fontAlgn="base" hangingPunct="0">
        <a:lnSpc>
          <a:spcPts val="3800"/>
        </a:lnSpc>
        <a:spcBef>
          <a:spcPct val="0"/>
        </a:spcBef>
        <a:spcAft>
          <a:spcPct val="0"/>
        </a:spcAft>
        <a:defRPr sz="3200" b="1">
          <a:solidFill>
            <a:srgbClr val="2A6AB3"/>
          </a:solidFill>
          <a:latin typeface="Arial" charset="0"/>
        </a:defRPr>
      </a:lvl2pPr>
      <a:lvl3pPr algn="l" rtl="0" eaLnBrk="0" fontAlgn="base" hangingPunct="0">
        <a:lnSpc>
          <a:spcPts val="3800"/>
        </a:lnSpc>
        <a:spcBef>
          <a:spcPct val="0"/>
        </a:spcBef>
        <a:spcAft>
          <a:spcPct val="0"/>
        </a:spcAft>
        <a:defRPr sz="3200" b="1">
          <a:solidFill>
            <a:srgbClr val="2A6AB3"/>
          </a:solidFill>
          <a:latin typeface="Arial" charset="0"/>
        </a:defRPr>
      </a:lvl3pPr>
      <a:lvl4pPr algn="l" rtl="0" eaLnBrk="0" fontAlgn="base" hangingPunct="0">
        <a:lnSpc>
          <a:spcPts val="3800"/>
        </a:lnSpc>
        <a:spcBef>
          <a:spcPct val="0"/>
        </a:spcBef>
        <a:spcAft>
          <a:spcPct val="0"/>
        </a:spcAft>
        <a:defRPr sz="3200" b="1">
          <a:solidFill>
            <a:srgbClr val="2A6AB3"/>
          </a:solidFill>
          <a:latin typeface="Arial" charset="0"/>
        </a:defRPr>
      </a:lvl4pPr>
      <a:lvl5pPr algn="l" rtl="0" eaLnBrk="0" fontAlgn="base" hangingPunct="0">
        <a:lnSpc>
          <a:spcPts val="3800"/>
        </a:lnSpc>
        <a:spcBef>
          <a:spcPct val="0"/>
        </a:spcBef>
        <a:spcAft>
          <a:spcPct val="0"/>
        </a:spcAft>
        <a:defRPr sz="3200" b="1">
          <a:solidFill>
            <a:srgbClr val="2A6AB3"/>
          </a:solidFill>
          <a:latin typeface="Arial" charset="0"/>
        </a:defRPr>
      </a:lvl5pPr>
      <a:lvl6pPr marL="457200" algn="l" rtl="0" fontAlgn="base">
        <a:lnSpc>
          <a:spcPts val="3800"/>
        </a:lnSpc>
        <a:spcBef>
          <a:spcPct val="0"/>
        </a:spcBef>
        <a:spcAft>
          <a:spcPct val="0"/>
        </a:spcAft>
        <a:defRPr sz="3200" b="1">
          <a:solidFill>
            <a:srgbClr val="2A6AB3"/>
          </a:solidFill>
          <a:latin typeface="Arial" charset="0"/>
        </a:defRPr>
      </a:lvl6pPr>
      <a:lvl7pPr marL="914400" algn="l" rtl="0" fontAlgn="base">
        <a:lnSpc>
          <a:spcPts val="3800"/>
        </a:lnSpc>
        <a:spcBef>
          <a:spcPct val="0"/>
        </a:spcBef>
        <a:spcAft>
          <a:spcPct val="0"/>
        </a:spcAft>
        <a:defRPr sz="3200" b="1">
          <a:solidFill>
            <a:srgbClr val="2A6AB3"/>
          </a:solidFill>
          <a:latin typeface="Arial" charset="0"/>
        </a:defRPr>
      </a:lvl7pPr>
      <a:lvl8pPr marL="1371600" algn="l" rtl="0" fontAlgn="base">
        <a:lnSpc>
          <a:spcPts val="3800"/>
        </a:lnSpc>
        <a:spcBef>
          <a:spcPct val="0"/>
        </a:spcBef>
        <a:spcAft>
          <a:spcPct val="0"/>
        </a:spcAft>
        <a:defRPr sz="3200" b="1">
          <a:solidFill>
            <a:srgbClr val="2A6AB3"/>
          </a:solidFill>
          <a:latin typeface="Arial" charset="0"/>
        </a:defRPr>
      </a:lvl8pPr>
      <a:lvl9pPr marL="1828800" algn="l" rtl="0" fontAlgn="base">
        <a:lnSpc>
          <a:spcPts val="3800"/>
        </a:lnSpc>
        <a:spcBef>
          <a:spcPct val="0"/>
        </a:spcBef>
        <a:spcAft>
          <a:spcPct val="0"/>
        </a:spcAft>
        <a:defRPr sz="3200" b="1">
          <a:solidFill>
            <a:srgbClr val="2A6AB3"/>
          </a:solidFill>
          <a:latin typeface="Arial" charset="0"/>
        </a:defRPr>
      </a:lvl9pPr>
    </p:titleStyle>
    <p:bodyStyle>
      <a:lvl1pPr marL="268288" indent="-268288" algn="l" rtl="0" eaLnBrk="0" fontAlgn="base" hangingPunct="0">
        <a:lnSpc>
          <a:spcPct val="110000"/>
        </a:lnSpc>
        <a:spcBef>
          <a:spcPct val="70000"/>
        </a:spcBef>
        <a:spcAft>
          <a:spcPct val="10000"/>
        </a:spcAft>
        <a:buClr>
          <a:srgbClr val="2A6AB3"/>
        </a:buClr>
        <a:buSzPct val="110000"/>
        <a:buFont typeface="Wingdings" pitchFamily="2" charset="2"/>
        <a:buChar char="§"/>
        <a:defRPr sz="2400">
          <a:solidFill>
            <a:schemeClr val="tx1"/>
          </a:solidFill>
          <a:latin typeface="+mn-lt"/>
          <a:ea typeface="+mn-ea"/>
          <a:cs typeface="+mn-cs"/>
        </a:defRPr>
      </a:lvl1pPr>
      <a:lvl2pPr marL="631825" indent="-174625" algn="l" rtl="0" eaLnBrk="0" fontAlgn="base" hangingPunct="0">
        <a:lnSpc>
          <a:spcPct val="110000"/>
        </a:lnSpc>
        <a:spcBef>
          <a:spcPct val="0"/>
        </a:spcBef>
        <a:spcAft>
          <a:spcPct val="0"/>
        </a:spcAft>
        <a:buClr>
          <a:schemeClr val="folHlink"/>
        </a:buClr>
        <a:buSzPct val="80000"/>
        <a:buFont typeface="Wingdings" pitchFamily="2" charset="2"/>
        <a:defRPr sz="2400">
          <a:solidFill>
            <a:schemeClr val="tx1"/>
          </a:solidFill>
          <a:latin typeface="+mn-lt"/>
        </a:defRPr>
      </a:lvl2pPr>
      <a:lvl3pPr marL="1503363" indent="-371475" algn="l" rtl="0" eaLnBrk="0" fontAlgn="base" hangingPunct="0">
        <a:spcBef>
          <a:spcPct val="0"/>
        </a:spcBef>
        <a:spcAft>
          <a:spcPct val="0"/>
        </a:spcAft>
        <a:buChar char="-"/>
        <a:defRPr>
          <a:solidFill>
            <a:schemeClr val="tx1"/>
          </a:solidFill>
          <a:latin typeface="+mn-lt"/>
        </a:defRPr>
      </a:lvl3pPr>
      <a:lvl4pPr marL="1971675" indent="-288925" algn="l" rtl="0" eaLnBrk="0" fontAlgn="base" hangingPunct="0">
        <a:lnSpc>
          <a:spcPts val="1800"/>
        </a:lnSpc>
        <a:spcBef>
          <a:spcPts val="400"/>
        </a:spcBef>
        <a:spcAft>
          <a:spcPct val="0"/>
        </a:spcAft>
        <a:buFont typeface="Times" pitchFamily="18" charset="0"/>
        <a:buChar char="•"/>
        <a:defRPr sz="1400">
          <a:solidFill>
            <a:schemeClr val="tx1"/>
          </a:solidFill>
          <a:latin typeface="+mn-lt"/>
        </a:defRPr>
      </a:lvl4pPr>
      <a:lvl5pPr marL="2522538" indent="-371475" algn="l" rtl="0" eaLnBrk="0" fontAlgn="base" hangingPunct="0">
        <a:spcBef>
          <a:spcPct val="20000"/>
        </a:spcBef>
        <a:spcAft>
          <a:spcPct val="0"/>
        </a:spcAft>
        <a:buSzPct val="60000"/>
        <a:buChar char="º"/>
        <a:defRPr>
          <a:solidFill>
            <a:schemeClr val="tx1"/>
          </a:solidFill>
          <a:latin typeface="+mn-lt"/>
        </a:defRPr>
      </a:lvl5pPr>
      <a:lvl6pPr marL="2979738" indent="-371475" algn="l" rtl="0" fontAlgn="base">
        <a:spcBef>
          <a:spcPct val="20000"/>
        </a:spcBef>
        <a:spcAft>
          <a:spcPct val="0"/>
        </a:spcAft>
        <a:buSzPct val="60000"/>
        <a:buChar char="º"/>
        <a:defRPr>
          <a:solidFill>
            <a:schemeClr val="tx1"/>
          </a:solidFill>
          <a:latin typeface="+mn-lt"/>
        </a:defRPr>
      </a:lvl6pPr>
      <a:lvl7pPr marL="3436938" indent="-371475" algn="l" rtl="0" fontAlgn="base">
        <a:spcBef>
          <a:spcPct val="20000"/>
        </a:spcBef>
        <a:spcAft>
          <a:spcPct val="0"/>
        </a:spcAft>
        <a:buSzPct val="60000"/>
        <a:buChar char="º"/>
        <a:defRPr>
          <a:solidFill>
            <a:schemeClr val="tx1"/>
          </a:solidFill>
          <a:latin typeface="+mn-lt"/>
        </a:defRPr>
      </a:lvl7pPr>
      <a:lvl8pPr marL="3894138" indent="-371475" algn="l" rtl="0" fontAlgn="base">
        <a:spcBef>
          <a:spcPct val="20000"/>
        </a:spcBef>
        <a:spcAft>
          <a:spcPct val="0"/>
        </a:spcAft>
        <a:buSzPct val="60000"/>
        <a:buChar char="º"/>
        <a:defRPr>
          <a:solidFill>
            <a:schemeClr val="tx1"/>
          </a:solidFill>
          <a:latin typeface="+mn-lt"/>
        </a:defRPr>
      </a:lvl8pPr>
      <a:lvl9pPr marL="4351338" indent="-371475" algn="l" rtl="0" fontAlgn="base">
        <a:spcBef>
          <a:spcPct val="20000"/>
        </a:spcBef>
        <a:spcAft>
          <a:spcPct val="0"/>
        </a:spcAft>
        <a:buSzPct val="60000"/>
        <a:buChar char="º"/>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duc.ethz.ch/mi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230188" y="1184275"/>
            <a:ext cx="8658225" cy="1268779"/>
          </a:xfrm>
        </p:spPr>
        <p:txBody>
          <a:bodyPr/>
          <a:lstStyle/>
          <a:p>
            <a:pPr algn="ctr" eaLnBrk="1" hangingPunct="1">
              <a:lnSpc>
                <a:spcPts val="4200"/>
              </a:lnSpc>
            </a:pPr>
            <a:r>
              <a:rPr lang="de-CH" sz="4400" dirty="0" smtClean="0">
                <a:solidFill>
                  <a:srgbClr val="0033CC"/>
                </a:solidFill>
              </a:rPr>
              <a:t>Das MINT-Lernzentrum</a:t>
            </a:r>
            <a:br>
              <a:rPr lang="de-CH" sz="4400" dirty="0" smtClean="0">
                <a:solidFill>
                  <a:srgbClr val="0033CC"/>
                </a:solidFill>
              </a:rPr>
            </a:br>
            <a:r>
              <a:rPr lang="de-CH" sz="4400" dirty="0" smtClean="0">
                <a:solidFill>
                  <a:srgbClr val="0033CC"/>
                </a:solidFill>
              </a:rPr>
              <a:t>an der ETH Zürich</a:t>
            </a:r>
            <a:r>
              <a:rPr lang="de-CH" sz="2800" dirty="0" smtClean="0">
                <a:solidFill>
                  <a:srgbClr val="0033CC"/>
                </a:solidFill>
              </a:rPr>
              <a:t/>
            </a:r>
            <a:br>
              <a:rPr lang="de-CH" sz="2800" dirty="0" smtClean="0">
                <a:solidFill>
                  <a:srgbClr val="0033CC"/>
                </a:solidFill>
              </a:rPr>
            </a:br>
            <a:r>
              <a:rPr lang="de-CH" sz="2800" dirty="0" smtClean="0">
                <a:solidFill>
                  <a:srgbClr val="0033CC"/>
                </a:solidFill>
              </a:rPr>
              <a:t/>
            </a:r>
            <a:br>
              <a:rPr lang="de-CH" sz="2800" dirty="0" smtClean="0">
                <a:solidFill>
                  <a:srgbClr val="0033CC"/>
                </a:solidFill>
              </a:rPr>
            </a:br>
            <a:r>
              <a:rPr lang="de-CH" sz="2000" dirty="0" smtClean="0">
                <a:solidFill>
                  <a:srgbClr val="0033CC"/>
                </a:solidFill>
              </a:rPr>
              <a:t>Armin P. Barth</a:t>
            </a:r>
            <a:br>
              <a:rPr lang="de-CH" sz="2000" dirty="0" smtClean="0">
                <a:solidFill>
                  <a:srgbClr val="0033CC"/>
                </a:solidFill>
              </a:rPr>
            </a:br>
            <a:r>
              <a:rPr lang="de-CH" sz="2000" dirty="0" smtClean="0">
                <a:solidFill>
                  <a:srgbClr val="0033CC"/>
                </a:solidFill>
              </a:rPr>
              <a:t>KS Baden, MINT-Lernzentrum ETHZ</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2000" dirty="0" smtClean="0"/>
              <a:t>Aufgaben des Lernzentrums:</a:t>
            </a:r>
            <a:br>
              <a:rPr lang="de-CH" sz="2000" dirty="0" smtClean="0"/>
            </a:br>
            <a:r>
              <a:rPr lang="de-CH" dirty="0" smtClean="0"/>
              <a:t>Lehr- und Lernforschung</a:t>
            </a:r>
            <a:endParaRPr lang="de-CH" dirty="0"/>
          </a:p>
        </p:txBody>
      </p:sp>
      <p:sp>
        <p:nvSpPr>
          <p:cNvPr id="3" name="Inhaltsplatzhalter 2"/>
          <p:cNvSpPr>
            <a:spLocks noGrp="1"/>
          </p:cNvSpPr>
          <p:nvPr>
            <p:ph idx="1"/>
          </p:nvPr>
        </p:nvSpPr>
        <p:spPr/>
        <p:txBody>
          <a:bodyPr/>
          <a:lstStyle/>
          <a:p>
            <a:pPr algn="ctr">
              <a:buNone/>
            </a:pPr>
            <a:r>
              <a:rPr lang="de-CH" dirty="0" smtClean="0"/>
              <a:t>	</a:t>
            </a:r>
          </a:p>
          <a:p>
            <a:pPr algn="ctr">
              <a:buNone/>
            </a:pPr>
            <a:r>
              <a:rPr lang="de-CH" dirty="0" smtClean="0"/>
              <a:t>Mathematische Konzepte verstehen: Selbsterklären, Erfinden oder doch direkte Instruktion?</a:t>
            </a:r>
          </a:p>
          <a:p>
            <a:pPr algn="ctr">
              <a:buNone/>
            </a:pPr>
            <a:r>
              <a:rPr lang="de-CH" dirty="0" smtClean="0"/>
              <a:t>Lennart Schalk, Armin P. Barth &amp; Ralph Schumacher</a:t>
            </a:r>
          </a:p>
          <a:p>
            <a:pPr algn="ctr">
              <a:buNone/>
            </a:pPr>
            <a:r>
              <a:rPr lang="de-CH" sz="1800" dirty="0" smtClean="0"/>
              <a:t>Abteilung für Lehr- und Lernforschung</a:t>
            </a:r>
          </a:p>
          <a:p>
            <a:pPr>
              <a:buNone/>
            </a:pPr>
            <a:endParaRPr lang="de-C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0320" y="791307"/>
            <a:ext cx="8077200" cy="870439"/>
          </a:xfrm>
        </p:spPr>
        <p:txBody>
          <a:bodyPr/>
          <a:lstStyle/>
          <a:p>
            <a:r>
              <a:rPr lang="de-CH" sz="2000" dirty="0" smtClean="0"/>
              <a:t>Aufgaben des Lernzentrums:</a:t>
            </a:r>
            <a:br>
              <a:rPr lang="de-CH" sz="2000" dirty="0" smtClean="0"/>
            </a:br>
            <a:r>
              <a:rPr lang="de-CH" dirty="0" smtClean="0"/>
              <a:t>Lehr- und Lernforschung</a:t>
            </a:r>
            <a:endParaRPr lang="de-CH" dirty="0"/>
          </a:p>
        </p:txBody>
      </p:sp>
      <p:pic>
        <p:nvPicPr>
          <p:cNvPr id="5" name="Picture 3"/>
          <p:cNvPicPr>
            <a:picLocks noGrp="1" noChangeAspect="1" noChangeArrowheads="1"/>
          </p:cNvPicPr>
          <p:nvPr>
            <p:ph sz="half"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6330" y="1787992"/>
            <a:ext cx="4783015" cy="43815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7"/>
          <p:cNvSpPr txBox="1">
            <a:spLocks noGrp="1"/>
          </p:cNvSpPr>
          <p:nvPr>
            <p:ph sz="half" idx="2"/>
          </p:nvPr>
        </p:nvSpPr>
        <p:spPr>
          <a:xfrm>
            <a:off x="5451229" y="1720362"/>
            <a:ext cx="3190631" cy="4536627"/>
          </a:xfrm>
          <a:prstGeom prst="rect">
            <a:avLst/>
          </a:prstGeom>
          <a:noFill/>
          <a:ln w="28575">
            <a:solidFill>
              <a:schemeClr val="accent1"/>
            </a:solidFill>
          </a:ln>
        </p:spPr>
        <p:txBody>
          <a:bodyPr wrap="square" rtlCol="0">
            <a:spAutoFit/>
          </a:bodyPr>
          <a:lstStyle/>
          <a:p>
            <a:pPr lvl="0">
              <a:buNone/>
            </a:pPr>
            <a:r>
              <a:rPr lang="de-CH" b="0" dirty="0" smtClean="0"/>
              <a:t>	</a:t>
            </a:r>
            <a:r>
              <a:rPr lang="de-CH" sz="2400" b="0" dirty="0" smtClean="0"/>
              <a:t>Zeichnen </a:t>
            </a:r>
            <a:r>
              <a:rPr lang="de-CH" sz="2400" b="0" dirty="0"/>
              <a:t>Sie bei einer dieser Abbildungen eine grafische Hilfe ein, die deutlich macht, wie die Masszahlen zustande kommen. Und erläutern Sie in Worten, wie die Masszahl bestimmt wird</a:t>
            </a:r>
            <a:r>
              <a:rPr lang="de-CH" sz="2400" b="0" dirty="0" smtClean="0"/>
              <a:t>.</a:t>
            </a:r>
            <a:endParaRPr lang="en-US" sz="2400"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694593"/>
            <a:ext cx="8077200" cy="940776"/>
          </a:xfrm>
        </p:spPr>
        <p:txBody>
          <a:bodyPr/>
          <a:lstStyle/>
          <a:p>
            <a:r>
              <a:rPr lang="de-CH" sz="2000" dirty="0" smtClean="0"/>
              <a:t>Aufgaben des Lernzentrums:</a:t>
            </a:r>
            <a:br>
              <a:rPr lang="de-CH" sz="2000" dirty="0" smtClean="0"/>
            </a:br>
            <a:r>
              <a:rPr lang="de-CH" dirty="0" smtClean="0"/>
              <a:t>Lehr- und Lernforschung</a:t>
            </a:r>
            <a:endParaRPr lang="de-CH" dirty="0"/>
          </a:p>
        </p:txBody>
      </p:sp>
      <p:pic>
        <p:nvPicPr>
          <p:cNvPr id="5" name="Picture 3"/>
          <p:cNvPicPr>
            <a:picLocks noGrp="1" noChangeAspect="1" noChangeArrowheads="1"/>
          </p:cNvPicPr>
          <p:nvPr>
            <p:ph sz="half"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74785" y="1679331"/>
            <a:ext cx="4988748" cy="45700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7"/>
          <p:cNvSpPr txBox="1">
            <a:spLocks noGrp="1"/>
          </p:cNvSpPr>
          <p:nvPr>
            <p:ph sz="half" idx="2"/>
          </p:nvPr>
        </p:nvSpPr>
        <p:spPr>
          <a:xfrm>
            <a:off x="5714999" y="717858"/>
            <a:ext cx="3076331" cy="5730800"/>
          </a:xfrm>
          <a:prstGeom prst="rect">
            <a:avLst/>
          </a:prstGeom>
          <a:noFill/>
          <a:ln w="28575">
            <a:solidFill>
              <a:schemeClr val="accent1"/>
            </a:solidFill>
          </a:ln>
        </p:spPr>
        <p:txBody>
          <a:bodyPr wrap="square" rtlCol="0">
            <a:spAutoFit/>
          </a:bodyPr>
          <a:lstStyle/>
          <a:p>
            <a:pPr>
              <a:buNone/>
            </a:pPr>
            <a:r>
              <a:rPr lang="de-DE" sz="1400" dirty="0" smtClean="0"/>
              <a:t>	Alice </a:t>
            </a:r>
            <a:r>
              <a:rPr lang="de-DE" sz="1400" dirty="0"/>
              <a:t>hat die folgenden Abbildungen von Geraden vor sich. Sie ruft Bob an, der die Geraden nicht sieht, und möchte ihm erzählen, wie die Geraden aussehen und insbesondere, wie steil sie sind. </a:t>
            </a:r>
            <a:r>
              <a:rPr lang="de-DE" sz="1400" dirty="0" smtClean="0"/>
              <a:t>Erfinden </a:t>
            </a:r>
            <a:r>
              <a:rPr lang="de-DE" sz="1400" dirty="0"/>
              <a:t>Sie eine </a:t>
            </a:r>
            <a:r>
              <a:rPr lang="de-DE" sz="1400" dirty="0" err="1"/>
              <a:t>Masszahl</a:t>
            </a:r>
            <a:r>
              <a:rPr lang="de-DE" sz="1400" dirty="0"/>
              <a:t> für „Steilheit“. Drücken Sie die Steilheit einer Geraden durch eine einzige Zahl aus, die Alice dann am Telefon nennen kann. </a:t>
            </a:r>
            <a:r>
              <a:rPr lang="de-DE" sz="1400" dirty="0" smtClean="0"/>
              <a:t>Regeln:</a:t>
            </a:r>
            <a:endParaRPr lang="en-US" sz="1400" dirty="0"/>
          </a:p>
          <a:p>
            <a:r>
              <a:rPr lang="de-DE" sz="1400" dirty="0"/>
              <a:t> </a:t>
            </a:r>
            <a:r>
              <a:rPr lang="de-CH" sz="1400" dirty="0" smtClean="0"/>
              <a:t>1. Die </a:t>
            </a:r>
            <a:r>
              <a:rPr lang="de-CH" sz="1400" dirty="0"/>
              <a:t>Zahl soll für jede mögliche Gerade nach derselben Regel zustande kommen.</a:t>
            </a:r>
            <a:endParaRPr lang="en-US" sz="1400" dirty="0"/>
          </a:p>
          <a:p>
            <a:pPr lvl="0"/>
            <a:r>
              <a:rPr lang="de-CH" sz="1400" dirty="0" smtClean="0"/>
              <a:t>2. Es </a:t>
            </a:r>
            <a:r>
              <a:rPr lang="de-CH" sz="1400" dirty="0"/>
              <a:t>muss für Alice möglich sein, die Masszahlen allein aus den abgebildeten Grafiken ohne weitere Hilfsmittel präzise zu bestimmen.</a:t>
            </a:r>
            <a:endParaRPr lang="en-US" sz="1400" dirty="0"/>
          </a:p>
          <a:p>
            <a:pPr lvl="0"/>
            <a:r>
              <a:rPr lang="de-CH" sz="1400" dirty="0" smtClean="0"/>
              <a:t>3. Die </a:t>
            </a:r>
            <a:r>
              <a:rPr lang="de-CH" sz="1400" dirty="0"/>
              <a:t>Grösse der Zahl gibt Bob eine präzise Vorstellung davon, wie steil eine Gerade ist</a:t>
            </a:r>
            <a:r>
              <a:rPr lang="de-CH" sz="1400" dirty="0" smtClean="0"/>
              <a:t>.</a:t>
            </a:r>
            <a:endParaRPr lang="en-US" sz="1400" dirty="0"/>
          </a:p>
        </p:txBody>
      </p:sp>
      <p:sp>
        <p:nvSpPr>
          <p:cNvPr id="7" name="Textfeld 6"/>
          <p:cNvSpPr txBox="1"/>
          <p:nvPr/>
        </p:nvSpPr>
        <p:spPr>
          <a:xfrm rot="5400000">
            <a:off x="1304576" y="3645497"/>
            <a:ext cx="178008" cy="461665"/>
          </a:xfrm>
          <a:prstGeom prst="rect">
            <a:avLst/>
          </a:prstGeom>
          <a:solidFill>
            <a:schemeClr val="bg1"/>
          </a:solidFill>
        </p:spPr>
        <p:txBody>
          <a:bodyPr wrap="square" rtlCol="0">
            <a:spAutoFit/>
          </a:bodyPr>
          <a:lstStyle/>
          <a:p>
            <a:endParaRPr lang="de-CH" dirty="0"/>
          </a:p>
        </p:txBody>
      </p:sp>
      <p:sp>
        <p:nvSpPr>
          <p:cNvPr id="8" name="Textfeld 7"/>
          <p:cNvSpPr txBox="1"/>
          <p:nvPr/>
        </p:nvSpPr>
        <p:spPr>
          <a:xfrm rot="5400000">
            <a:off x="3839692" y="3613260"/>
            <a:ext cx="178008" cy="461665"/>
          </a:xfrm>
          <a:prstGeom prst="rect">
            <a:avLst/>
          </a:prstGeom>
          <a:solidFill>
            <a:schemeClr val="bg1"/>
          </a:solidFill>
        </p:spPr>
        <p:txBody>
          <a:bodyPr wrap="square" rtlCol="0">
            <a:spAutoFit/>
          </a:bodyPr>
          <a:lstStyle/>
          <a:p>
            <a:endParaRPr lang="de-CH" dirty="0"/>
          </a:p>
        </p:txBody>
      </p:sp>
      <p:sp>
        <p:nvSpPr>
          <p:cNvPr id="9" name="Textfeld 8"/>
          <p:cNvSpPr txBox="1"/>
          <p:nvPr/>
        </p:nvSpPr>
        <p:spPr>
          <a:xfrm rot="5400000">
            <a:off x="1307507" y="5925635"/>
            <a:ext cx="178008" cy="461665"/>
          </a:xfrm>
          <a:prstGeom prst="rect">
            <a:avLst/>
          </a:prstGeom>
          <a:solidFill>
            <a:schemeClr val="bg1"/>
          </a:solidFill>
        </p:spPr>
        <p:txBody>
          <a:bodyPr wrap="square" rtlCol="0">
            <a:spAutoFit/>
          </a:bodyPr>
          <a:lstStyle/>
          <a:p>
            <a:endParaRPr lang="de-CH" dirty="0"/>
          </a:p>
        </p:txBody>
      </p:sp>
      <p:sp>
        <p:nvSpPr>
          <p:cNvPr id="10" name="Textfeld 9"/>
          <p:cNvSpPr txBox="1"/>
          <p:nvPr/>
        </p:nvSpPr>
        <p:spPr>
          <a:xfrm rot="5400000">
            <a:off x="3804522" y="5864091"/>
            <a:ext cx="178008" cy="461665"/>
          </a:xfrm>
          <a:prstGeom prst="rect">
            <a:avLst/>
          </a:prstGeom>
          <a:solidFill>
            <a:schemeClr val="bg1"/>
          </a:solidFill>
        </p:spPr>
        <p:txBody>
          <a:bodyPr wrap="square" rtlCol="0">
            <a:spAutoFit/>
          </a:bodyPr>
          <a:lstStyle/>
          <a:p>
            <a:endParaRPr lang="de-C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40777"/>
          </a:xfrm>
        </p:spPr>
        <p:txBody>
          <a:bodyPr/>
          <a:lstStyle/>
          <a:p>
            <a:r>
              <a:rPr lang="de-CH" sz="2000" dirty="0" smtClean="0"/>
              <a:t>Aufgaben des Lernzentrums:</a:t>
            </a:r>
            <a:br>
              <a:rPr lang="de-CH" sz="2000" dirty="0" smtClean="0"/>
            </a:br>
            <a:r>
              <a:rPr lang="de-CH" dirty="0" smtClean="0"/>
              <a:t>Lehr- und Lernforschung</a:t>
            </a:r>
            <a:endParaRPr lang="de-CH" dirty="0"/>
          </a:p>
        </p:txBody>
      </p:sp>
      <p:sp>
        <p:nvSpPr>
          <p:cNvPr id="4" name="Inhaltsplatzhalter 3"/>
          <p:cNvSpPr>
            <a:spLocks noGrp="1"/>
          </p:cNvSpPr>
          <p:nvPr>
            <p:ph sz="half" idx="2"/>
          </p:nvPr>
        </p:nvSpPr>
        <p:spPr>
          <a:xfrm>
            <a:off x="4669815" y="2107223"/>
            <a:ext cx="3954462" cy="4038600"/>
          </a:xfrm>
        </p:spPr>
        <p:txBody>
          <a:bodyPr/>
          <a:lstStyle/>
          <a:p>
            <a:pPr>
              <a:buNone/>
            </a:pPr>
            <a:r>
              <a:rPr lang="de-CH" sz="2400" dirty="0" smtClean="0"/>
              <a:t>	</a:t>
            </a:r>
            <a:r>
              <a:rPr lang="de-CH" sz="2000" dirty="0" smtClean="0"/>
              <a:t>5 «erste Klassen» Kurzzeitgymnasium (dies entspricht der neunten Klasse in Deutschland). Insgesamt 110 </a:t>
            </a:r>
            <a:r>
              <a:rPr lang="de-CH" sz="2000" dirty="0" err="1" smtClean="0"/>
              <a:t>SuS</a:t>
            </a:r>
            <a:r>
              <a:rPr lang="de-CH" sz="2000" dirty="0" smtClean="0"/>
              <a:t> (56 Mädchen, 54 Jungen</a:t>
            </a:r>
            <a:r>
              <a:rPr lang="de-CH" sz="2000" dirty="0" smtClean="0"/>
              <a:t>), </a:t>
            </a:r>
            <a:r>
              <a:rPr lang="de-CH" sz="2000" dirty="0" smtClean="0"/>
              <a:t>pro Untersuchungsbedingung zwischen 21 und 23 </a:t>
            </a:r>
            <a:r>
              <a:rPr lang="de-CH" sz="2000" dirty="0" err="1" smtClean="0"/>
              <a:t>SuS</a:t>
            </a:r>
            <a:r>
              <a:rPr lang="de-CH" sz="2000" dirty="0" smtClean="0"/>
              <a:t>. Mittleres Alter ist </a:t>
            </a:r>
            <a:r>
              <a:rPr lang="de-CH" sz="2000" dirty="0" smtClean="0"/>
              <a:t>15.5 Jahre.</a:t>
            </a:r>
            <a:r>
              <a:rPr lang="de-CH" sz="2000" dirty="0" smtClean="0"/>
              <a:t> </a:t>
            </a:r>
            <a:r>
              <a:rPr lang="de-CH" sz="2000" dirty="0" smtClean="0"/>
              <a:t>  </a:t>
            </a:r>
            <a:r>
              <a:rPr lang="de-CH" sz="2000" dirty="0" smtClean="0"/>
              <a:t> </a:t>
            </a:r>
            <a:r>
              <a:rPr lang="de-CH" sz="2000" dirty="0" smtClean="0"/>
              <a:t>In jeder Klasse wurden die Materialien von allen Untersuchungsbedingungen zufällig verteilt. </a:t>
            </a:r>
          </a:p>
          <a:p>
            <a:endParaRPr lang="de-CH" sz="2400" dirty="0"/>
          </a:p>
        </p:txBody>
      </p:sp>
      <p:pic>
        <p:nvPicPr>
          <p:cNvPr id="5" name="Picture 2" descr="F:\DCIM\.thumbnails\12-7C8F0FAC-177067-800.jpg"/>
          <p:cNvPicPr>
            <a:picLocks noGrp="1" noChangeAspect="1" noChangeArrowheads="1"/>
          </p:cNvPicPr>
          <p:nvPr>
            <p:ph sz="half"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6575" y="2435470"/>
            <a:ext cx="4176102" cy="342895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2000" dirty="0" smtClean="0"/>
              <a:t>Aufgaben des Lernzentrums:</a:t>
            </a:r>
            <a:br>
              <a:rPr lang="de-CH" sz="2000" dirty="0" smtClean="0"/>
            </a:br>
            <a:r>
              <a:rPr lang="de-CH" dirty="0" smtClean="0"/>
              <a:t>Lehr- und Lernforschung</a:t>
            </a:r>
            <a:endParaRPr lang="de-CH" dirty="0"/>
          </a:p>
        </p:txBody>
      </p:sp>
      <p:sp>
        <p:nvSpPr>
          <p:cNvPr id="3" name="Inhaltsplatzhalter 2"/>
          <p:cNvSpPr>
            <a:spLocks noGrp="1"/>
          </p:cNvSpPr>
          <p:nvPr>
            <p:ph idx="1"/>
          </p:nvPr>
        </p:nvSpPr>
        <p:spPr/>
        <p:txBody>
          <a:bodyPr/>
          <a:lstStyle/>
          <a:p>
            <a:pPr>
              <a:buNone/>
            </a:pPr>
            <a:r>
              <a:rPr lang="de-CH" dirty="0" smtClean="0"/>
              <a:t>	Referenzen:</a:t>
            </a:r>
          </a:p>
          <a:p>
            <a:r>
              <a:rPr lang="de-CH" dirty="0" smtClean="0"/>
              <a:t> </a:t>
            </a:r>
            <a:r>
              <a:rPr lang="de-CH" sz="2000" dirty="0" smtClean="0"/>
              <a:t>Schalk, L., Barth, A., &amp; Schumacher, R. (2012). Mathematische Konzepte verstehen: Erfinden schlägt Erklären. Talk </a:t>
            </a:r>
            <a:r>
              <a:rPr lang="de-CH" sz="2000" dirty="0" err="1" smtClean="0"/>
              <a:t>given</a:t>
            </a:r>
            <a:r>
              <a:rPr lang="de-CH" sz="2000" dirty="0" smtClean="0"/>
              <a:t> </a:t>
            </a:r>
            <a:r>
              <a:rPr lang="de-CH" sz="2000" dirty="0" err="1" smtClean="0"/>
              <a:t>at</a:t>
            </a:r>
            <a:r>
              <a:rPr lang="de-CH" sz="2000" dirty="0" smtClean="0"/>
              <a:t> </a:t>
            </a:r>
            <a:r>
              <a:rPr lang="de-CH" sz="2000" dirty="0" err="1" smtClean="0"/>
              <a:t>the</a:t>
            </a:r>
            <a:r>
              <a:rPr lang="de-CH" sz="2000" dirty="0" smtClean="0"/>
              <a:t> </a:t>
            </a:r>
            <a:r>
              <a:rPr lang="de-CH" sz="2000" i="1" dirty="0" smtClean="0"/>
              <a:t>77. Tagung der Arbeitsgruppe für Empirische Pädagogische Forschung (AEPF)</a:t>
            </a:r>
            <a:r>
              <a:rPr lang="de-CH" sz="2000" dirty="0" smtClean="0"/>
              <a:t>, Bielefeld, Germany.</a:t>
            </a:r>
          </a:p>
          <a:p>
            <a:r>
              <a:rPr lang="de-CH" sz="2000" dirty="0" smtClean="0"/>
              <a:t>Schalk, L., Barth, A., Deuber, R., &amp; Schumacher, R. (2013). </a:t>
            </a:r>
            <a:r>
              <a:rPr lang="en-US" sz="2000" dirty="0" smtClean="0"/>
              <a:t>Constructing a base for knowledge transfer: Implementing comparison activities in classrooms. Poster presented at the </a:t>
            </a:r>
            <a:r>
              <a:rPr lang="en-US" sz="2000" i="1" dirty="0" smtClean="0"/>
              <a:t>Third International Conference on Analogy</a:t>
            </a:r>
            <a:r>
              <a:rPr lang="en-US" sz="2000" dirty="0" smtClean="0"/>
              <a:t> in Dijon, France.</a:t>
            </a:r>
            <a:r>
              <a:rPr lang="en-US" dirty="0" smtClean="0"/>
              <a:t> </a:t>
            </a:r>
            <a:endParaRPr lang="de-CH" dirty="0" smtClean="0"/>
          </a:p>
          <a:p>
            <a:endParaRPr lang="de-CH"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49569"/>
          </a:xfrm>
        </p:spPr>
        <p:txBody>
          <a:bodyPr/>
          <a:lstStyle/>
          <a:p>
            <a:r>
              <a:rPr lang="de-CH" sz="2000" dirty="0" smtClean="0"/>
              <a:t>Aufgaben des Lernzentrums:</a:t>
            </a:r>
            <a:r>
              <a:rPr lang="de-CH" dirty="0" smtClean="0"/>
              <a:t/>
            </a:r>
            <a:br>
              <a:rPr lang="de-CH" dirty="0" smtClean="0"/>
            </a:br>
            <a:r>
              <a:rPr lang="de-CH" dirty="0" smtClean="0"/>
              <a:t>Unterrichtsmaterialien herstellen</a:t>
            </a:r>
            <a:endParaRPr lang="de-CH" dirty="0"/>
          </a:p>
        </p:txBody>
      </p:sp>
      <p:sp>
        <p:nvSpPr>
          <p:cNvPr id="3" name="Inhaltsplatzhalter 2"/>
          <p:cNvSpPr>
            <a:spLocks noGrp="1"/>
          </p:cNvSpPr>
          <p:nvPr>
            <p:ph idx="1"/>
          </p:nvPr>
        </p:nvSpPr>
        <p:spPr>
          <a:xfrm>
            <a:off x="536575" y="2110154"/>
            <a:ext cx="8061325" cy="4290646"/>
          </a:xfrm>
        </p:spPr>
        <p:txBody>
          <a:bodyPr/>
          <a:lstStyle/>
          <a:p>
            <a:pPr>
              <a:buNone/>
            </a:pPr>
            <a:r>
              <a:rPr lang="de-CH" sz="2000" dirty="0" smtClean="0"/>
              <a:t>Diverse Themen aus Mathematik, Physik und Chemie inklusive…</a:t>
            </a:r>
          </a:p>
          <a:p>
            <a:r>
              <a:rPr lang="de-CH" sz="2000" dirty="0" smtClean="0"/>
              <a:t>…</a:t>
            </a:r>
            <a:r>
              <a:rPr lang="de-CH" sz="2000" dirty="0" err="1" smtClean="0"/>
              <a:t>Praetest</a:t>
            </a:r>
            <a:r>
              <a:rPr lang="de-CH" sz="2000" dirty="0" smtClean="0"/>
              <a:t> und Posttest und Angebot einer Auswertung</a:t>
            </a:r>
          </a:p>
          <a:p>
            <a:r>
              <a:rPr lang="de-CH" sz="2000" dirty="0" smtClean="0"/>
              <a:t>…Ablaufplanung</a:t>
            </a:r>
          </a:p>
          <a:p>
            <a:r>
              <a:rPr lang="de-CH" sz="2000" dirty="0" smtClean="0"/>
              <a:t>…Kognitiv aktivierender Unterrichtseinstiege</a:t>
            </a:r>
          </a:p>
          <a:p>
            <a:r>
              <a:rPr lang="de-CH" sz="2000" dirty="0" smtClean="0"/>
              <a:t>…ausführliche Lehrtexte</a:t>
            </a:r>
          </a:p>
          <a:p>
            <a:r>
              <a:rPr lang="de-CH" sz="2000" dirty="0" smtClean="0"/>
              <a:t>…Selbsterklärungsaufgaben, Metakognition</a:t>
            </a:r>
          </a:p>
          <a:p>
            <a:r>
              <a:rPr lang="de-CH" sz="2000" dirty="0" smtClean="0"/>
              <a:t>…Übungsaufgaben und Lösungen</a:t>
            </a:r>
          </a:p>
          <a:p>
            <a:r>
              <a:rPr lang="de-CH" sz="2000" dirty="0" smtClean="0"/>
              <a:t>…ETH-Lernplattform</a:t>
            </a:r>
          </a:p>
          <a:p>
            <a:endParaRPr lang="de-C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58362"/>
          </a:xfrm>
        </p:spPr>
        <p:txBody>
          <a:bodyPr/>
          <a:lstStyle/>
          <a:p>
            <a:r>
              <a:rPr lang="de-CH" sz="2000" dirty="0" smtClean="0"/>
              <a:t>Unterrichtsmaterialien</a:t>
            </a:r>
            <a:r>
              <a:rPr lang="de-CH" sz="2000" dirty="0" smtClean="0"/>
              <a:t>:</a:t>
            </a:r>
            <a:r>
              <a:rPr lang="de-CH" dirty="0" smtClean="0"/>
              <a:t/>
            </a:r>
            <a:br>
              <a:rPr lang="de-CH" dirty="0" smtClean="0"/>
            </a:br>
            <a:r>
              <a:rPr lang="de-CH" dirty="0" smtClean="0"/>
              <a:t>Beispiel aus einem </a:t>
            </a:r>
            <a:r>
              <a:rPr lang="de-CH" dirty="0" err="1" smtClean="0"/>
              <a:t>Praetest</a:t>
            </a:r>
            <a:endParaRPr lang="de-CH" dirty="0"/>
          </a:p>
        </p:txBody>
      </p:sp>
      <p:sp>
        <p:nvSpPr>
          <p:cNvPr id="3" name="Inhaltsplatzhalter 2"/>
          <p:cNvSpPr>
            <a:spLocks noGrp="1"/>
          </p:cNvSpPr>
          <p:nvPr>
            <p:ph idx="1"/>
          </p:nvPr>
        </p:nvSpPr>
        <p:spPr/>
        <p:txBody>
          <a:bodyPr/>
          <a:lstStyle/>
          <a:p>
            <a:pPr>
              <a:buNone/>
            </a:pPr>
            <a:r>
              <a:rPr lang="de-CH" sz="2000" dirty="0" smtClean="0">
                <a:latin typeface="Garamond" pitchFamily="18" charset="0"/>
              </a:rPr>
              <a:t>	Gegeben sei die Funktion                           .</a:t>
            </a:r>
          </a:p>
          <a:p>
            <a:pPr>
              <a:buNone/>
            </a:pPr>
            <a:r>
              <a:rPr lang="de-CH" sz="2000" dirty="0" smtClean="0">
                <a:latin typeface="Garamond" pitchFamily="18" charset="0"/>
              </a:rPr>
              <a:t>	Zudem sei     irgendeine reelle Zahl. Was trifft zu?  </a:t>
            </a:r>
            <a:endParaRPr lang="de-CH" sz="2000" dirty="0" smtClean="0">
              <a:latin typeface="Garamond" pitchFamily="18" charset="0"/>
            </a:endParaRPr>
          </a:p>
          <a:p>
            <a:pPr>
              <a:buNone/>
            </a:pPr>
            <a:r>
              <a:rPr lang="de-CH" sz="2000" dirty="0" smtClean="0">
                <a:latin typeface="Garamond" pitchFamily="18" charset="0"/>
              </a:rPr>
              <a:t>	(A) </a:t>
            </a:r>
          </a:p>
          <a:p>
            <a:pPr>
              <a:buNone/>
            </a:pPr>
            <a:r>
              <a:rPr lang="de-CH" sz="2000" dirty="0" smtClean="0">
                <a:latin typeface="Garamond" pitchFamily="18" charset="0"/>
              </a:rPr>
              <a:t>	(B) </a:t>
            </a:r>
          </a:p>
          <a:p>
            <a:pPr>
              <a:buNone/>
            </a:pPr>
            <a:r>
              <a:rPr lang="de-CH" sz="2000" dirty="0" smtClean="0">
                <a:latin typeface="Garamond" pitchFamily="18" charset="0"/>
              </a:rPr>
              <a:t>	(C) </a:t>
            </a:r>
          </a:p>
          <a:p>
            <a:pPr>
              <a:buNone/>
            </a:pPr>
            <a:r>
              <a:rPr lang="de-CH" sz="2000" dirty="0" smtClean="0">
                <a:latin typeface="Garamond" pitchFamily="18" charset="0"/>
              </a:rPr>
              <a:t>	(D) Die Optionen (A), (B) und (C) treffen alle nicht zu.</a:t>
            </a:r>
            <a:endParaRPr lang="de-CH" sz="2000" dirty="0" smtClean="0">
              <a:latin typeface="Garamond" pitchFamily="18" charset="0"/>
            </a:endParaRPr>
          </a:p>
          <a:p>
            <a:endParaRPr lang="de-CH" sz="2000" dirty="0" smtClean="0">
              <a:latin typeface="Garamond" pitchFamily="18" charset="0"/>
            </a:endParaRPr>
          </a:p>
          <a:p>
            <a:endParaRPr lang="de-CH" sz="2000" dirty="0" smtClean="0">
              <a:latin typeface="Garamond" pitchFamily="18" charset="0"/>
            </a:endParaRPr>
          </a:p>
          <a:p>
            <a:r>
              <a:rPr lang="de-CH" sz="2000" dirty="0" smtClean="0">
                <a:latin typeface="Garamond" pitchFamily="18" charset="0"/>
              </a:rPr>
              <a:t> </a:t>
            </a:r>
            <a:endParaRPr lang="de-CH" sz="2000" dirty="0">
              <a:latin typeface="Garamond" pitchFamily="18" charset="0"/>
            </a:endParaRPr>
          </a:p>
        </p:txBody>
      </p:sp>
      <p:graphicFrame>
        <p:nvGraphicFramePr>
          <p:cNvPr id="4" name="Objekt 3"/>
          <p:cNvGraphicFramePr>
            <a:graphicFrameLocks noChangeAspect="1"/>
          </p:cNvGraphicFramePr>
          <p:nvPr/>
        </p:nvGraphicFramePr>
        <p:xfrm>
          <a:off x="3413614" y="2329596"/>
          <a:ext cx="1651000" cy="342900"/>
        </p:xfrm>
        <a:graphic>
          <a:graphicData uri="http://schemas.openxmlformats.org/presentationml/2006/ole">
            <p:oleObj spid="_x0000_s4098" name="Equation" r:id="rId3" imgW="1650960" imgH="342720" progId="Equation.DSMT4">
              <p:embed/>
            </p:oleObj>
          </a:graphicData>
        </a:graphic>
      </p:graphicFrame>
      <p:graphicFrame>
        <p:nvGraphicFramePr>
          <p:cNvPr id="5" name="Objekt 4"/>
          <p:cNvGraphicFramePr>
            <a:graphicFrameLocks noChangeAspect="1"/>
          </p:cNvGraphicFramePr>
          <p:nvPr/>
        </p:nvGraphicFramePr>
        <p:xfrm>
          <a:off x="1894254" y="2977052"/>
          <a:ext cx="268654" cy="285228"/>
        </p:xfrm>
        <a:graphic>
          <a:graphicData uri="http://schemas.openxmlformats.org/presentationml/2006/ole">
            <p:oleObj spid="_x0000_s4099" name="Equation" r:id="rId4" imgW="152280" imgH="241200" progId="Equation.DSMT4">
              <p:embed/>
            </p:oleObj>
          </a:graphicData>
        </a:graphic>
      </p:graphicFrame>
      <p:graphicFrame>
        <p:nvGraphicFramePr>
          <p:cNvPr id="6" name="Objekt 5"/>
          <p:cNvGraphicFramePr>
            <a:graphicFrameLocks noChangeAspect="1"/>
          </p:cNvGraphicFramePr>
          <p:nvPr/>
        </p:nvGraphicFramePr>
        <p:xfrm>
          <a:off x="1240693" y="3511428"/>
          <a:ext cx="2286000" cy="368300"/>
        </p:xfrm>
        <a:graphic>
          <a:graphicData uri="http://schemas.openxmlformats.org/presentationml/2006/ole">
            <p:oleObj spid="_x0000_s4100" name="Equation" r:id="rId5" imgW="2286000" imgH="368280" progId="Equation.DSMT4">
              <p:embed/>
            </p:oleObj>
          </a:graphicData>
        </a:graphic>
      </p:graphicFrame>
      <p:graphicFrame>
        <p:nvGraphicFramePr>
          <p:cNvPr id="7" name="Objekt 6"/>
          <p:cNvGraphicFramePr>
            <a:graphicFrameLocks noChangeAspect="1"/>
          </p:cNvGraphicFramePr>
          <p:nvPr/>
        </p:nvGraphicFramePr>
        <p:xfrm>
          <a:off x="1246554" y="4043852"/>
          <a:ext cx="3048000" cy="393700"/>
        </p:xfrm>
        <a:graphic>
          <a:graphicData uri="http://schemas.openxmlformats.org/presentationml/2006/ole">
            <p:oleObj spid="_x0000_s4101" name="Equation" r:id="rId6" imgW="3047760" imgH="393480" progId="Equation.DSMT4">
              <p:embed/>
            </p:oleObj>
          </a:graphicData>
        </a:graphic>
      </p:graphicFrame>
      <p:graphicFrame>
        <p:nvGraphicFramePr>
          <p:cNvPr id="8" name="Objekt 7"/>
          <p:cNvGraphicFramePr>
            <a:graphicFrameLocks noChangeAspect="1"/>
          </p:cNvGraphicFramePr>
          <p:nvPr/>
        </p:nvGraphicFramePr>
        <p:xfrm>
          <a:off x="1227504" y="4663221"/>
          <a:ext cx="2857500" cy="368300"/>
        </p:xfrm>
        <a:graphic>
          <a:graphicData uri="http://schemas.openxmlformats.org/presentationml/2006/ole">
            <p:oleObj spid="_x0000_s4102" name="Equation" r:id="rId7" imgW="2857320" imgH="36828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2999"/>
            <a:ext cx="8077200" cy="1450731"/>
          </a:xfrm>
        </p:spPr>
        <p:txBody>
          <a:bodyPr/>
          <a:lstStyle/>
          <a:p>
            <a:r>
              <a:rPr lang="de-CH" sz="2000" dirty="0" smtClean="0"/>
              <a:t>Unterrichtsmaterialien</a:t>
            </a:r>
            <a:r>
              <a:rPr lang="de-CH" sz="2000" dirty="0" smtClean="0"/>
              <a:t>:</a:t>
            </a:r>
            <a:r>
              <a:rPr lang="de-CH" dirty="0" smtClean="0"/>
              <a:t/>
            </a:r>
            <a:br>
              <a:rPr lang="de-CH" dirty="0" smtClean="0"/>
            </a:br>
            <a:r>
              <a:rPr lang="de-CH" dirty="0" smtClean="0"/>
              <a:t>Beispiel eines kognitiv aktivierenden Unterrichtseinstieges</a:t>
            </a:r>
            <a:endParaRPr lang="de-CH" dirty="0"/>
          </a:p>
        </p:txBody>
      </p:sp>
      <p:sp>
        <p:nvSpPr>
          <p:cNvPr id="3" name="Inhaltsplatzhalter 2"/>
          <p:cNvSpPr>
            <a:spLocks noGrp="1"/>
          </p:cNvSpPr>
          <p:nvPr>
            <p:ph idx="1"/>
          </p:nvPr>
        </p:nvSpPr>
        <p:spPr>
          <a:xfrm>
            <a:off x="536575" y="3042138"/>
            <a:ext cx="8061325" cy="3358662"/>
          </a:xfrm>
        </p:spPr>
        <p:txBody>
          <a:bodyPr/>
          <a:lstStyle/>
          <a:p>
            <a:pPr>
              <a:buNone/>
            </a:pPr>
            <a:endParaRPr lang="de-CH" dirty="0" smtClean="0"/>
          </a:p>
          <a:p>
            <a:pPr>
              <a:buNone/>
            </a:pPr>
            <a:r>
              <a:rPr lang="de-CH" dirty="0" smtClean="0"/>
              <a:t>Filmfestival der langweiligsten </a:t>
            </a:r>
          </a:p>
          <a:p>
            <a:pPr>
              <a:buNone/>
            </a:pPr>
            <a:r>
              <a:rPr lang="de-CH" dirty="0" smtClean="0"/>
              <a:t>Filme aller Zeiten</a:t>
            </a:r>
            <a:endParaRPr lang="de-CH" dirty="0"/>
          </a:p>
        </p:txBody>
      </p:sp>
      <p:pic>
        <p:nvPicPr>
          <p:cNvPr id="4" name="Grafik 3" descr="film.jpg"/>
          <p:cNvPicPr/>
          <p:nvPr/>
        </p:nvPicPr>
        <p:blipFill>
          <a:blip r:embed="rId2" cstate="print"/>
          <a:stretch>
            <a:fillRect/>
          </a:stretch>
        </p:blipFill>
        <p:spPr>
          <a:xfrm>
            <a:off x="5067299" y="2913185"/>
            <a:ext cx="2895600" cy="28956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93531"/>
          </a:xfrm>
        </p:spPr>
        <p:txBody>
          <a:bodyPr/>
          <a:lstStyle/>
          <a:p>
            <a:r>
              <a:rPr lang="de-CH" sz="2000" dirty="0" smtClean="0"/>
              <a:t>Unterrichtsmaterialien:</a:t>
            </a:r>
            <a:r>
              <a:rPr lang="de-CH" dirty="0" smtClean="0"/>
              <a:t/>
            </a:r>
            <a:br>
              <a:rPr lang="de-CH" dirty="0" smtClean="0"/>
            </a:br>
            <a:r>
              <a:rPr lang="de-CH" dirty="0" smtClean="0"/>
              <a:t>Beispiele von Selbsterklärungsaufgaben:</a:t>
            </a:r>
            <a:endParaRPr lang="de-CH" dirty="0"/>
          </a:p>
        </p:txBody>
      </p:sp>
      <p:sp>
        <p:nvSpPr>
          <p:cNvPr id="3" name="Inhaltsplatzhalter 2"/>
          <p:cNvSpPr>
            <a:spLocks noGrp="1"/>
          </p:cNvSpPr>
          <p:nvPr>
            <p:ph idx="1"/>
          </p:nvPr>
        </p:nvSpPr>
        <p:spPr/>
        <p:txBody>
          <a:bodyPr/>
          <a:lstStyle/>
          <a:p>
            <a:pPr lvl="0">
              <a:buNone/>
            </a:pPr>
            <a:r>
              <a:rPr lang="de-CH" dirty="0" smtClean="0"/>
              <a:t>	</a:t>
            </a:r>
            <a:r>
              <a:rPr lang="de-CH" sz="2000" dirty="0" smtClean="0">
                <a:latin typeface="Garamond" pitchFamily="18" charset="0"/>
              </a:rPr>
              <a:t>Philipp sagt: Da </a:t>
            </a:r>
            <a:r>
              <a:rPr lang="de-CH" sz="2000" dirty="0" smtClean="0">
                <a:latin typeface="Garamond" pitchFamily="18" charset="0"/>
              </a:rPr>
              <a:t>der Graph der Normalparabel mit wachsendem </a:t>
            </a:r>
            <a:r>
              <a:rPr lang="de-CH" sz="2000" i="1" dirty="0" smtClean="0">
                <a:latin typeface="Garamond" pitchFamily="18" charset="0"/>
              </a:rPr>
              <a:t>x</a:t>
            </a:r>
            <a:r>
              <a:rPr lang="de-CH" sz="2000" dirty="0" smtClean="0">
                <a:latin typeface="Garamond" pitchFamily="18" charset="0"/>
              </a:rPr>
              <a:t> immer steiler wird, wird er also ab einer bestimmten Stelle senkrecht sein</a:t>
            </a:r>
            <a:r>
              <a:rPr lang="de-CH" sz="2000" dirty="0" smtClean="0">
                <a:latin typeface="Garamond" pitchFamily="18" charset="0"/>
              </a:rPr>
              <a:t>. Finden Sie ein erklärendes Argument, das Philipp davon überzeugen wird, dass er sich irrt.</a:t>
            </a:r>
          </a:p>
          <a:p>
            <a:pPr>
              <a:buNone/>
            </a:pPr>
            <a:r>
              <a:rPr lang="de-CH" sz="2000" dirty="0" smtClean="0"/>
              <a:t>	</a:t>
            </a:r>
          </a:p>
          <a:p>
            <a:pPr>
              <a:buNone/>
            </a:pPr>
            <a:r>
              <a:rPr lang="de-CH" sz="2000" dirty="0" smtClean="0"/>
              <a:t>	</a:t>
            </a:r>
            <a:r>
              <a:rPr lang="de-CH" sz="2000" dirty="0" smtClean="0">
                <a:latin typeface="Garamond" pitchFamily="18" charset="0"/>
              </a:rPr>
              <a:t>Welchen </a:t>
            </a:r>
            <a:r>
              <a:rPr lang="de-CH" sz="2000" dirty="0" smtClean="0">
                <a:latin typeface="Garamond" pitchFamily="18" charset="0"/>
              </a:rPr>
              <a:t>Fehler begeht jemand, der als Ableitung der Funktion  </a:t>
            </a:r>
            <a:r>
              <a:rPr lang="de-CH" sz="2000" dirty="0" smtClean="0">
                <a:latin typeface="Garamond" pitchFamily="18" charset="0"/>
              </a:rPr>
              <a:t>          die </a:t>
            </a:r>
            <a:r>
              <a:rPr lang="de-CH" sz="2000" dirty="0" smtClean="0">
                <a:latin typeface="Garamond" pitchFamily="18" charset="0"/>
              </a:rPr>
              <a:t>Funktion  </a:t>
            </a:r>
            <a:r>
              <a:rPr lang="de-CH" sz="2000" dirty="0" smtClean="0">
                <a:latin typeface="Garamond" pitchFamily="18" charset="0"/>
              </a:rPr>
              <a:t>           vorschlägt</a:t>
            </a:r>
            <a:r>
              <a:rPr lang="de-CH" sz="2000" dirty="0" smtClean="0">
                <a:latin typeface="Garamond" pitchFamily="18" charset="0"/>
              </a:rPr>
              <a:t>? Worauf muss diese Person deutlich hingewiesen werden</a:t>
            </a:r>
            <a:r>
              <a:rPr lang="de-CH" sz="2000" dirty="0" smtClean="0">
                <a:latin typeface="Garamond" pitchFamily="18" charset="0"/>
              </a:rPr>
              <a:t>? Erklären Sie auch, wie es richtig heissen muss.</a:t>
            </a:r>
            <a:endParaRPr lang="de-CH" sz="2000" dirty="0" smtClean="0">
              <a:latin typeface="Garamond" pitchFamily="18" charset="0"/>
            </a:endParaRPr>
          </a:p>
          <a:p>
            <a:pPr lvl="0">
              <a:buNone/>
            </a:pPr>
            <a:endParaRPr lang="de-CH" sz="2000" dirty="0" smtClean="0"/>
          </a:p>
          <a:p>
            <a:pPr>
              <a:buNone/>
            </a:pPr>
            <a:endParaRPr lang="de-CH" dirty="0"/>
          </a:p>
        </p:txBody>
      </p:sp>
      <p:graphicFrame>
        <p:nvGraphicFramePr>
          <p:cNvPr id="4" name="Objekt 3"/>
          <p:cNvGraphicFramePr>
            <a:graphicFrameLocks noChangeAspect="1"/>
          </p:cNvGraphicFramePr>
          <p:nvPr/>
        </p:nvGraphicFramePr>
        <p:xfrm>
          <a:off x="7052408" y="4262682"/>
          <a:ext cx="685800" cy="342900"/>
        </p:xfrm>
        <a:graphic>
          <a:graphicData uri="http://schemas.openxmlformats.org/presentationml/2006/ole">
            <p:oleObj spid="_x0000_s5122" name="Equation" r:id="rId3" imgW="685800" imgH="342720" progId="Equation.DSMT4">
              <p:embed/>
            </p:oleObj>
          </a:graphicData>
        </a:graphic>
      </p:graphicFrame>
      <p:graphicFrame>
        <p:nvGraphicFramePr>
          <p:cNvPr id="5" name="Objekt 4"/>
          <p:cNvGraphicFramePr>
            <a:graphicFrameLocks noChangeAspect="1"/>
          </p:cNvGraphicFramePr>
          <p:nvPr/>
        </p:nvGraphicFramePr>
        <p:xfrm>
          <a:off x="1812192" y="4578229"/>
          <a:ext cx="685800" cy="292100"/>
        </p:xfrm>
        <a:graphic>
          <a:graphicData uri="http://schemas.openxmlformats.org/presentationml/2006/ole">
            <p:oleObj spid="_x0000_s5123" name="Equation" r:id="rId4" imgW="685800" imgH="291960" progId="Equation.DSMT4">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93531"/>
          </a:xfrm>
        </p:spPr>
        <p:txBody>
          <a:bodyPr/>
          <a:lstStyle/>
          <a:p>
            <a:r>
              <a:rPr lang="de-CH" sz="2000" dirty="0" smtClean="0"/>
              <a:t>Unterrichtsmaterialien</a:t>
            </a:r>
            <a:r>
              <a:rPr lang="de-CH" sz="2000" dirty="0" smtClean="0"/>
              <a:t>:</a:t>
            </a:r>
            <a:r>
              <a:rPr lang="de-CH" dirty="0" smtClean="0"/>
              <a:t/>
            </a:r>
            <a:br>
              <a:rPr lang="de-CH" dirty="0" smtClean="0"/>
            </a:br>
            <a:r>
              <a:rPr lang="de-CH" dirty="0" smtClean="0"/>
              <a:t>Beispiel aus der Lernplattform</a:t>
            </a:r>
            <a:endParaRPr lang="de-CH" dirty="0"/>
          </a:p>
        </p:txBody>
      </p:sp>
      <p:sp>
        <p:nvSpPr>
          <p:cNvPr id="3" name="Inhaltsplatzhalter 2"/>
          <p:cNvSpPr>
            <a:spLocks noGrp="1"/>
          </p:cNvSpPr>
          <p:nvPr>
            <p:ph idx="1"/>
          </p:nvPr>
        </p:nvSpPr>
        <p:spPr>
          <a:xfrm>
            <a:off x="536575" y="2092569"/>
            <a:ext cx="8061325" cy="4308231"/>
          </a:xfrm>
        </p:spPr>
        <p:txBody>
          <a:bodyPr/>
          <a:lstStyle/>
          <a:p>
            <a:pPr>
              <a:buNone/>
            </a:pPr>
            <a:r>
              <a:rPr lang="de-CH" dirty="0" smtClean="0"/>
              <a:t>	</a:t>
            </a:r>
            <a:r>
              <a:rPr lang="de-CH" sz="1600" i="1" dirty="0" smtClean="0"/>
              <a:t>Lehrer: </a:t>
            </a:r>
            <a:r>
              <a:rPr lang="de-DE" sz="1600" i="1" dirty="0" smtClean="0"/>
              <a:t>Bitte </a:t>
            </a:r>
            <a:r>
              <a:rPr lang="de-DE" sz="1600" i="1" dirty="0" smtClean="0"/>
              <a:t>schreiben Sie einen kurzen Text (ohne </a:t>
            </a:r>
            <a:r>
              <a:rPr lang="de-DE" sz="1600" i="1" dirty="0" smtClean="0"/>
              <a:t>Formeln) </a:t>
            </a:r>
            <a:r>
              <a:rPr lang="de-DE" sz="1600" i="1" dirty="0" smtClean="0"/>
              <a:t>zu der Frage: Was ist die Bedeutung der Limesgesetze? Was besagen sie? Welche Art von Umformungen erlauben sie? Und warum sind sie plausibel?</a:t>
            </a:r>
            <a:endParaRPr lang="de-CH" sz="1600" i="1" dirty="0" smtClean="0"/>
          </a:p>
          <a:p>
            <a:pPr>
              <a:buNone/>
            </a:pPr>
            <a:r>
              <a:rPr lang="de-DE" sz="1600" dirty="0" smtClean="0"/>
              <a:t>	Eine Schülerantwort: Die </a:t>
            </a:r>
            <a:r>
              <a:rPr lang="de-DE" sz="1600" dirty="0" smtClean="0"/>
              <a:t>Limesgesetze besagen, dass der Limes die Grundoperationen respektiert. Am Beispiel der Addition bedeutet dies, dass der Grenzwert einer Summe der Summe der Grenzwerte der einzelnen Summanden entspricht. Mit den Limesgesetzen kann man die Grenzwerte von Folgen bestimmen, die aus der Multiplikation, Addition, Subtraktion, Division von uns schon bekannten Folgen bestehen. Nur ist dieses "Auseinandernehmen" nur gerechtfertigt, wenn die einzelnen Folgen wirklich auch konvergieren. Bei der Division von Folgen muss noch die zusätzliche Bedingung gelten, die ich oben schon beschrieben habe. Plausibel sind diese Gesetze, da wenn die konvergenten Folgen ihren Grenzwerten immer näher kommen, dann kommt die Summe der Folgen der Summe der Grenzwerte immer näher.(Summe kann man mit Produkt, Differenz, Quotient ersetzen in diesem Satz). </a:t>
            </a:r>
            <a:r>
              <a:rPr lang="de-DE" sz="1600" dirty="0" smtClean="0"/>
              <a:t>Aber dies </a:t>
            </a:r>
            <a:r>
              <a:rPr lang="de-DE" sz="1600" dirty="0" smtClean="0"/>
              <a:t>ist natürlich </a:t>
            </a:r>
            <a:r>
              <a:rPr lang="de-DE" sz="1600" dirty="0" smtClean="0"/>
              <a:t>noch kein </a:t>
            </a:r>
            <a:r>
              <a:rPr lang="de-DE" sz="1600" dirty="0" smtClean="0"/>
              <a:t>Beweis.</a:t>
            </a:r>
            <a:endParaRPr lang="de-CH" sz="1600" dirty="0" smtClean="0"/>
          </a:p>
          <a:p>
            <a:r>
              <a:rPr lang="de-CH" sz="1600" dirty="0" smtClean="0"/>
              <a:t> </a:t>
            </a:r>
          </a:p>
          <a:p>
            <a:endParaRPr lang="de-CH" dirty="0" smtClean="0"/>
          </a:p>
          <a:p>
            <a:pPr>
              <a:buNone/>
            </a:pPr>
            <a:endParaRPr lang="de-CH" dirty="0" smtClean="0"/>
          </a:p>
          <a:p>
            <a:pPr>
              <a:buNone/>
            </a:pPr>
            <a:endParaRPr lang="de-C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47650" y="822325"/>
            <a:ext cx="8358188" cy="171206"/>
          </a:xfrm>
        </p:spPr>
        <p:txBody>
          <a:bodyPr/>
          <a:lstStyle/>
          <a:p>
            <a:r>
              <a:rPr lang="de-CH" sz="2400" dirty="0" smtClean="0">
                <a:solidFill>
                  <a:srgbClr val="0033CC"/>
                </a:solidFill>
              </a:rPr>
              <a:t/>
            </a:r>
            <a:br>
              <a:rPr lang="de-CH" sz="2400" dirty="0" smtClean="0">
                <a:solidFill>
                  <a:srgbClr val="0033CC"/>
                </a:solidFill>
              </a:rPr>
            </a:br>
            <a:endParaRPr lang="de-CH" sz="2400" dirty="0" smtClean="0">
              <a:solidFill>
                <a:srgbClr val="0033CC"/>
              </a:solidFill>
            </a:endParaRPr>
          </a:p>
        </p:txBody>
      </p:sp>
      <p:sp>
        <p:nvSpPr>
          <p:cNvPr id="4099" name="Content Placeholder 2"/>
          <p:cNvSpPr>
            <a:spLocks noGrp="1"/>
          </p:cNvSpPr>
          <p:nvPr>
            <p:ph idx="1"/>
          </p:nvPr>
        </p:nvSpPr>
        <p:spPr>
          <a:xfrm>
            <a:off x="274638" y="1529862"/>
            <a:ext cx="8677275" cy="4053253"/>
          </a:xfrm>
        </p:spPr>
        <p:txBody>
          <a:bodyPr/>
          <a:lstStyle/>
          <a:p>
            <a:pPr lvl="0">
              <a:buNone/>
            </a:pPr>
            <a:r>
              <a:rPr lang="de-CH" dirty="0" smtClean="0"/>
              <a:t>		</a:t>
            </a:r>
            <a:r>
              <a:rPr lang="de-CH" sz="2800" dirty="0" smtClean="0"/>
              <a:t>Willkommen zum</a:t>
            </a:r>
          </a:p>
          <a:p>
            <a:pPr lvl="0">
              <a:buNone/>
            </a:pPr>
            <a:r>
              <a:rPr lang="de-CH" sz="3200" dirty="0" smtClean="0"/>
              <a:t>		</a:t>
            </a:r>
            <a:r>
              <a:rPr lang="de-CH" sz="3600" dirty="0" smtClean="0"/>
              <a:t>Filmfestival</a:t>
            </a:r>
          </a:p>
          <a:p>
            <a:pPr lvl="0">
              <a:buNone/>
            </a:pPr>
            <a:r>
              <a:rPr lang="de-CH" dirty="0" smtClean="0"/>
              <a:t>		der</a:t>
            </a:r>
          </a:p>
          <a:p>
            <a:pPr lvl="0">
              <a:buNone/>
            </a:pPr>
            <a:r>
              <a:rPr lang="de-CH" i="1" dirty="0" smtClean="0"/>
              <a:t>		</a:t>
            </a:r>
            <a:r>
              <a:rPr lang="de-CH" b="1" i="1" dirty="0" smtClean="0"/>
              <a:t>mit Abstand langweiligsten</a:t>
            </a:r>
          </a:p>
          <a:p>
            <a:pPr lvl="0">
              <a:buNone/>
            </a:pPr>
            <a:r>
              <a:rPr lang="de-CH" dirty="0" smtClean="0"/>
              <a:t>		</a:t>
            </a:r>
            <a:r>
              <a:rPr lang="de-CH" sz="2800" dirty="0" smtClean="0"/>
              <a:t>Filme aller Zeiten</a:t>
            </a:r>
          </a:p>
        </p:txBody>
      </p:sp>
      <p:pic>
        <p:nvPicPr>
          <p:cNvPr id="5" name="Grafik 4" descr="film.jpg"/>
          <p:cNvPicPr/>
          <p:nvPr/>
        </p:nvPicPr>
        <p:blipFill>
          <a:blip r:embed="rId2" cstate="print"/>
          <a:stretch>
            <a:fillRect/>
          </a:stretch>
        </p:blipFill>
        <p:spPr>
          <a:xfrm>
            <a:off x="5278315" y="2113085"/>
            <a:ext cx="2895600" cy="28956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31985"/>
          </a:xfrm>
        </p:spPr>
        <p:txBody>
          <a:bodyPr/>
          <a:lstStyle/>
          <a:p>
            <a:r>
              <a:rPr lang="de-CH" sz="2000" dirty="0" smtClean="0"/>
              <a:t>Unterrichtsmaterialien:</a:t>
            </a:r>
            <a:r>
              <a:rPr lang="de-CH" dirty="0" smtClean="0"/>
              <a:t/>
            </a:r>
            <a:br>
              <a:rPr lang="de-CH" dirty="0" smtClean="0"/>
            </a:br>
            <a:r>
              <a:rPr lang="de-CH" dirty="0" smtClean="0"/>
              <a:t>Beispiel aus einem Posttest</a:t>
            </a:r>
            <a:endParaRPr lang="de-CH" dirty="0"/>
          </a:p>
        </p:txBody>
      </p:sp>
      <p:sp>
        <p:nvSpPr>
          <p:cNvPr id="3" name="Inhaltsplatzhalter 2"/>
          <p:cNvSpPr>
            <a:spLocks noGrp="1"/>
          </p:cNvSpPr>
          <p:nvPr>
            <p:ph idx="1"/>
          </p:nvPr>
        </p:nvSpPr>
        <p:spPr>
          <a:xfrm>
            <a:off x="536575" y="2136531"/>
            <a:ext cx="8061325" cy="4264269"/>
          </a:xfrm>
        </p:spPr>
        <p:txBody>
          <a:bodyPr/>
          <a:lstStyle/>
          <a:p>
            <a:pPr lvl="0">
              <a:buNone/>
            </a:pPr>
            <a:r>
              <a:rPr lang="de-CH" sz="1800" cap="small" dirty="0" smtClean="0"/>
              <a:t>	Ernest </a:t>
            </a:r>
            <a:r>
              <a:rPr lang="de-CH" sz="1800" cap="small" dirty="0" smtClean="0"/>
              <a:t>Rutherford</a:t>
            </a:r>
            <a:r>
              <a:rPr lang="de-CH" sz="1800" dirty="0" smtClean="0"/>
              <a:t> hat als einer der ersten den radioaktiven Zerfall beschrieben. Anfang 1900 berichtete er, dass die Aktivität von </a:t>
            </a:r>
            <a:r>
              <a:rPr lang="de-CH" sz="1800" baseline="30000" dirty="0" smtClean="0"/>
              <a:t>220</a:t>
            </a:r>
            <a:r>
              <a:rPr lang="de-CH" sz="1800" dirty="0" smtClean="0"/>
              <a:t>Rn </a:t>
            </a:r>
            <a:r>
              <a:rPr lang="de-CH" sz="1800" dirty="0" smtClean="0"/>
              <a:t>in jeweils 60 Sekunden auf die Hälfte abnimmt. Welche der folgenden Funktionen modelliert die Aktivität von </a:t>
            </a:r>
            <a:r>
              <a:rPr lang="de-CH" sz="1800" baseline="30000" dirty="0" smtClean="0"/>
              <a:t>220</a:t>
            </a:r>
            <a:r>
              <a:rPr lang="de-CH" sz="1800" dirty="0" smtClean="0"/>
              <a:t>Rn nach </a:t>
            </a:r>
            <a:r>
              <a:rPr lang="de-CH" sz="1800" i="1" dirty="0" smtClean="0"/>
              <a:t>t</a:t>
            </a:r>
            <a:r>
              <a:rPr lang="de-CH" sz="1800" dirty="0" smtClean="0"/>
              <a:t> </a:t>
            </a:r>
            <a:r>
              <a:rPr lang="de-CH" sz="1800" dirty="0" smtClean="0"/>
              <a:t>Sekunden richtig?</a:t>
            </a:r>
          </a:p>
          <a:p>
            <a:pPr>
              <a:buNone/>
            </a:pPr>
            <a:r>
              <a:rPr lang="de-CH" sz="2000" dirty="0" smtClean="0"/>
              <a:t>(A) </a:t>
            </a:r>
          </a:p>
          <a:p>
            <a:pPr>
              <a:buNone/>
            </a:pPr>
            <a:r>
              <a:rPr lang="de-CH" sz="2000" dirty="0" smtClean="0"/>
              <a:t>(B) </a:t>
            </a:r>
          </a:p>
          <a:p>
            <a:pPr>
              <a:buNone/>
            </a:pPr>
            <a:r>
              <a:rPr lang="de-CH" sz="2000" dirty="0" smtClean="0"/>
              <a:t>(C) </a:t>
            </a:r>
          </a:p>
          <a:p>
            <a:pPr>
              <a:buNone/>
            </a:pPr>
            <a:r>
              <a:rPr lang="de-CH" sz="2000" dirty="0" smtClean="0"/>
              <a:t>(D) </a:t>
            </a:r>
          </a:p>
          <a:p>
            <a:pPr>
              <a:buNone/>
            </a:pPr>
            <a:r>
              <a:rPr lang="de-CH" sz="2000" dirty="0" smtClean="0"/>
              <a:t>(E) </a:t>
            </a:r>
          </a:p>
          <a:p>
            <a:pPr>
              <a:buNone/>
            </a:pPr>
            <a:endParaRPr lang="de-CH" dirty="0"/>
          </a:p>
        </p:txBody>
      </p:sp>
      <p:graphicFrame>
        <p:nvGraphicFramePr>
          <p:cNvPr id="4" name="Objekt 3"/>
          <p:cNvGraphicFramePr>
            <a:graphicFrameLocks noChangeAspect="1"/>
          </p:cNvGraphicFramePr>
          <p:nvPr/>
        </p:nvGraphicFramePr>
        <p:xfrm>
          <a:off x="1114180" y="3482121"/>
          <a:ext cx="1536700" cy="444500"/>
        </p:xfrm>
        <a:graphic>
          <a:graphicData uri="http://schemas.openxmlformats.org/presentationml/2006/ole">
            <p:oleObj spid="_x0000_s6146" name="Equation" r:id="rId3" imgW="1536480" imgH="444240" progId="Equation.DSMT4">
              <p:embed/>
            </p:oleObj>
          </a:graphicData>
        </a:graphic>
      </p:graphicFrame>
      <p:graphicFrame>
        <p:nvGraphicFramePr>
          <p:cNvPr id="5" name="Objekt 4"/>
          <p:cNvGraphicFramePr>
            <a:graphicFrameLocks noChangeAspect="1"/>
          </p:cNvGraphicFramePr>
          <p:nvPr/>
        </p:nvGraphicFramePr>
        <p:xfrm>
          <a:off x="1120531" y="4144474"/>
          <a:ext cx="1524000" cy="368300"/>
        </p:xfrm>
        <a:graphic>
          <a:graphicData uri="http://schemas.openxmlformats.org/presentationml/2006/ole">
            <p:oleObj spid="_x0000_s6147" name="Equation" r:id="rId4" imgW="1523880" imgH="368280" progId="Equation.DSMT4">
              <p:embed/>
            </p:oleObj>
          </a:graphicData>
        </a:graphic>
      </p:graphicFrame>
      <p:graphicFrame>
        <p:nvGraphicFramePr>
          <p:cNvPr id="6" name="Objekt 5"/>
          <p:cNvGraphicFramePr>
            <a:graphicFrameLocks noChangeAspect="1"/>
          </p:cNvGraphicFramePr>
          <p:nvPr/>
        </p:nvGraphicFramePr>
        <p:xfrm>
          <a:off x="1077058" y="4595324"/>
          <a:ext cx="2349500" cy="609600"/>
        </p:xfrm>
        <a:graphic>
          <a:graphicData uri="http://schemas.openxmlformats.org/presentationml/2006/ole">
            <p:oleObj spid="_x0000_s6148" name="Equation" r:id="rId5" imgW="2349360" imgH="609480" progId="Equation.DSMT4">
              <p:embed/>
            </p:oleObj>
          </a:graphicData>
        </a:graphic>
      </p:graphicFrame>
      <p:graphicFrame>
        <p:nvGraphicFramePr>
          <p:cNvPr id="7" name="Objekt 6"/>
          <p:cNvGraphicFramePr>
            <a:graphicFrameLocks noChangeAspect="1"/>
          </p:cNvGraphicFramePr>
          <p:nvPr/>
        </p:nvGraphicFramePr>
        <p:xfrm>
          <a:off x="1128346" y="5249375"/>
          <a:ext cx="1701800" cy="444500"/>
        </p:xfrm>
        <a:graphic>
          <a:graphicData uri="http://schemas.openxmlformats.org/presentationml/2006/ole">
            <p:oleObj spid="_x0000_s6149" name="Equation" r:id="rId6" imgW="1701720" imgH="444240" progId="Equation.DSMT4">
              <p:embed/>
            </p:oleObj>
          </a:graphicData>
        </a:graphic>
      </p:graphicFrame>
      <p:graphicFrame>
        <p:nvGraphicFramePr>
          <p:cNvPr id="8" name="Objekt 7"/>
          <p:cNvGraphicFramePr>
            <a:graphicFrameLocks noChangeAspect="1"/>
          </p:cNvGraphicFramePr>
          <p:nvPr/>
        </p:nvGraphicFramePr>
        <p:xfrm>
          <a:off x="1145931" y="5824294"/>
          <a:ext cx="1930400" cy="508000"/>
        </p:xfrm>
        <a:graphic>
          <a:graphicData uri="http://schemas.openxmlformats.org/presentationml/2006/ole">
            <p:oleObj spid="_x0000_s6150" name="Equation" r:id="rId7" imgW="1930320" imgH="50796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1002323"/>
          </a:xfrm>
        </p:spPr>
        <p:txBody>
          <a:bodyPr/>
          <a:lstStyle/>
          <a:p>
            <a:r>
              <a:rPr lang="de-CH" sz="2000" dirty="0" smtClean="0"/>
              <a:t>Aufgaben des Lernzentrums:</a:t>
            </a:r>
            <a:br>
              <a:rPr lang="de-CH" sz="2000" dirty="0" smtClean="0"/>
            </a:br>
            <a:r>
              <a:rPr lang="de-CH" dirty="0" smtClean="0"/>
              <a:t>Lehrpersonen weiterbilden</a:t>
            </a:r>
            <a:endParaRPr lang="de-CH" dirty="0"/>
          </a:p>
        </p:txBody>
      </p:sp>
      <p:sp>
        <p:nvSpPr>
          <p:cNvPr id="3" name="Inhaltsplatzhalter 2"/>
          <p:cNvSpPr>
            <a:spLocks noGrp="1"/>
          </p:cNvSpPr>
          <p:nvPr>
            <p:ph idx="1"/>
          </p:nvPr>
        </p:nvSpPr>
        <p:spPr/>
        <p:txBody>
          <a:bodyPr/>
          <a:lstStyle/>
          <a:p>
            <a:pPr fontAlgn="ctr"/>
            <a:r>
              <a:rPr lang="de-CH" sz="2000" dirty="0" smtClean="0"/>
              <a:t>4. und 5. Oktober 2013:</a:t>
            </a:r>
            <a:r>
              <a:rPr lang="de-CH" dirty="0" smtClean="0"/>
              <a:t/>
            </a:r>
            <a:br>
              <a:rPr lang="de-CH" dirty="0" smtClean="0"/>
            </a:br>
            <a:r>
              <a:rPr lang="de-CH" sz="2000" b="1" dirty="0" smtClean="0"/>
              <a:t>Grundkonzepte der Mechanik I: Trägheit und Wechselwirkung als Schlüssel zum Verständnis von Kräften (9. und 10. Schuljahr, Gymnasium</a:t>
            </a:r>
            <a:r>
              <a:rPr lang="de-CH" sz="2000" b="1" dirty="0" smtClean="0"/>
              <a:t>)</a:t>
            </a:r>
          </a:p>
          <a:p>
            <a:pPr fontAlgn="ctr"/>
            <a:r>
              <a:rPr lang="de-CH" sz="2000" dirty="0" smtClean="0"/>
              <a:t>25</a:t>
            </a:r>
            <a:r>
              <a:rPr lang="de-CH" sz="2000" dirty="0" smtClean="0"/>
              <a:t>. und 26. Oktober 2013:</a:t>
            </a:r>
            <a:r>
              <a:rPr lang="de-CH" sz="2000" b="1" dirty="0" smtClean="0"/>
              <a:t/>
            </a:r>
            <a:br>
              <a:rPr lang="de-CH" sz="2000" b="1" dirty="0" smtClean="0"/>
            </a:br>
            <a:r>
              <a:rPr lang="de-CH" sz="2000" b="1" dirty="0" smtClean="0"/>
              <a:t>Mobile Energiequellen – Batterien, Akkus und Brennstoffzellen in der </a:t>
            </a:r>
            <a:r>
              <a:rPr lang="de-CH" sz="2000" b="1" dirty="0" err="1" smtClean="0"/>
              <a:t>Redox</a:t>
            </a:r>
            <a:r>
              <a:rPr lang="de-CH" sz="2000" b="1" dirty="0" smtClean="0"/>
              <a:t>-Chemie (10. bis 12. Schuljahr, Gymnasium</a:t>
            </a:r>
            <a:r>
              <a:rPr lang="de-CH" sz="2000" b="1" dirty="0" smtClean="0"/>
              <a:t>)</a:t>
            </a:r>
            <a:endParaRPr lang="de-CH" sz="2000" b="1" dirty="0" smtClean="0"/>
          </a:p>
          <a:p>
            <a:r>
              <a:rPr lang="de-CH" sz="2000" dirty="0" smtClean="0"/>
              <a:t>8. und 9. November 2013:</a:t>
            </a:r>
            <a:r>
              <a:rPr lang="de-CH" sz="2000" b="1" dirty="0" smtClean="0"/>
              <a:t/>
            </a:r>
            <a:br>
              <a:rPr lang="de-CH" sz="2000" b="1" dirty="0" smtClean="0"/>
            </a:br>
            <a:r>
              <a:rPr lang="de-CH" sz="2000" b="1" dirty="0" err="1" smtClean="0"/>
              <a:t>Precalculus</a:t>
            </a:r>
            <a:r>
              <a:rPr lang="de-CH" sz="2000" b="1" dirty="0" smtClean="0"/>
              <a:t>: Folgen, Reihen und Grenzwerte (10. und 11. Schuljahr, Gymnasium</a:t>
            </a:r>
            <a:r>
              <a:rPr lang="de-CH" sz="2000" b="1" dirty="0" smtClean="0"/>
              <a:t>)</a:t>
            </a:r>
            <a:endParaRPr lang="de-CH" sz="2000"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31985"/>
          </a:xfrm>
        </p:spPr>
        <p:txBody>
          <a:bodyPr/>
          <a:lstStyle/>
          <a:p>
            <a:r>
              <a:rPr lang="de-CH" sz="2000" dirty="0" smtClean="0"/>
              <a:t>Aufgaben des Lernzentrums:</a:t>
            </a:r>
            <a:br>
              <a:rPr lang="de-CH" sz="2000" dirty="0" smtClean="0"/>
            </a:br>
            <a:r>
              <a:rPr lang="de-CH" dirty="0" smtClean="0"/>
              <a:t>Lehrpersonen weiterbilden</a:t>
            </a:r>
            <a:endParaRPr lang="de-CH" dirty="0"/>
          </a:p>
        </p:txBody>
      </p:sp>
      <p:sp>
        <p:nvSpPr>
          <p:cNvPr id="3" name="Inhaltsplatzhalter 2"/>
          <p:cNvSpPr>
            <a:spLocks noGrp="1"/>
          </p:cNvSpPr>
          <p:nvPr>
            <p:ph idx="1"/>
          </p:nvPr>
        </p:nvSpPr>
        <p:spPr>
          <a:xfrm>
            <a:off x="536575" y="2136531"/>
            <a:ext cx="8061325" cy="4264269"/>
          </a:xfrm>
        </p:spPr>
        <p:txBody>
          <a:bodyPr/>
          <a:lstStyle/>
          <a:p>
            <a:r>
              <a:rPr lang="de-CH" sz="2000" dirty="0" smtClean="0"/>
              <a:t>15. und 16. November 2013:</a:t>
            </a:r>
            <a:r>
              <a:rPr lang="de-CH" sz="2000" b="1" dirty="0" smtClean="0"/>
              <a:t/>
            </a:r>
            <a:br>
              <a:rPr lang="de-CH" sz="2000" b="1" dirty="0" smtClean="0"/>
            </a:br>
            <a:r>
              <a:rPr lang="de-CH" sz="2000" b="1" dirty="0" err="1" smtClean="0"/>
              <a:t>Precalculus</a:t>
            </a:r>
            <a:r>
              <a:rPr lang="de-CH" sz="2000" b="1" dirty="0" smtClean="0"/>
              <a:t>: Funktionen I (9. und 10. Schuljahr, Gymnasium</a:t>
            </a:r>
            <a:r>
              <a:rPr lang="de-CH" sz="2000" b="1" dirty="0" smtClean="0"/>
              <a:t>)</a:t>
            </a:r>
            <a:endParaRPr lang="de-CH" sz="2000" b="1" dirty="0" smtClean="0"/>
          </a:p>
          <a:p>
            <a:r>
              <a:rPr lang="de-CH" sz="2000" dirty="0" smtClean="0"/>
              <a:t>22. und 23. November 2013:</a:t>
            </a:r>
            <a:r>
              <a:rPr lang="de-CH" sz="2000" b="1" dirty="0" smtClean="0"/>
              <a:t/>
            </a:r>
            <a:br>
              <a:rPr lang="de-CH" sz="2000" b="1" dirty="0" smtClean="0"/>
            </a:br>
            <a:r>
              <a:rPr lang="de-CH" sz="2000" b="1" dirty="0" smtClean="0"/>
              <a:t>Schallausbreitung: Wie man mit Schall Entfernungen messen und Verborgenes sichtbar machen kann (7. bis 9. Schuljahr, Sekundarstufe I</a:t>
            </a:r>
            <a:r>
              <a:rPr lang="de-CH" sz="2000" b="1" dirty="0" smtClean="0"/>
              <a:t>)</a:t>
            </a:r>
            <a:endParaRPr lang="de-CH" sz="2000" b="1" dirty="0" smtClean="0"/>
          </a:p>
          <a:p>
            <a:r>
              <a:rPr lang="de-CH" sz="2000" dirty="0" smtClean="0"/>
              <a:t>29. und 30. November 2013:</a:t>
            </a:r>
            <a:r>
              <a:rPr lang="de-CH" sz="2000" b="1" dirty="0" smtClean="0"/>
              <a:t/>
            </a:r>
            <a:br>
              <a:rPr lang="de-CH" sz="2000" b="1" dirty="0" smtClean="0"/>
            </a:br>
            <a:r>
              <a:rPr lang="de-CH" sz="2000" b="1" dirty="0" smtClean="0"/>
              <a:t>Differentialrechnung I (11. und 12. Schuljahr, Gymnasium</a:t>
            </a:r>
            <a:r>
              <a:rPr lang="de-CH" sz="2000" b="1" dirty="0" smtClean="0"/>
              <a:t>)</a:t>
            </a:r>
            <a:endParaRPr lang="de-CH" sz="2000" b="1" dirty="0" smtClean="0"/>
          </a:p>
          <a:p>
            <a:r>
              <a:rPr lang="de-CH" sz="2000" dirty="0" smtClean="0"/>
              <a:t>6. und 7. Dezember 2013:</a:t>
            </a:r>
            <a:r>
              <a:rPr lang="de-CH" sz="2000" b="1" dirty="0" smtClean="0"/>
              <a:t/>
            </a:r>
            <a:br>
              <a:rPr lang="de-CH" sz="2000" b="1" dirty="0" smtClean="0"/>
            </a:br>
            <a:r>
              <a:rPr lang="de-CH" sz="2000" b="1" dirty="0" smtClean="0"/>
              <a:t>Energie in der Thermodynamik (9. und 10. Schuljahr, Gymnasium</a:t>
            </a:r>
            <a:r>
              <a:rPr lang="de-CH" sz="2000" b="1" dirty="0" smtClean="0"/>
              <a:t>)</a:t>
            </a:r>
            <a:endParaRPr lang="de-CH" sz="2000"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14400"/>
          </a:xfrm>
        </p:spPr>
        <p:txBody>
          <a:bodyPr/>
          <a:lstStyle/>
          <a:p>
            <a:r>
              <a:rPr lang="de-CH" dirty="0" smtClean="0"/>
              <a:t>Das </a:t>
            </a:r>
            <a:r>
              <a:rPr lang="de-CH" i="1" dirty="0" smtClean="0"/>
              <a:t>MINT</a:t>
            </a:r>
            <a:r>
              <a:rPr lang="de-CH" dirty="0" smtClean="0"/>
              <a:t>-Lernzentrum an der ETH Zürich</a:t>
            </a:r>
            <a:endParaRPr lang="de-CH" dirty="0"/>
          </a:p>
        </p:txBody>
      </p:sp>
      <p:sp>
        <p:nvSpPr>
          <p:cNvPr id="3" name="Inhaltsplatzhalter 2"/>
          <p:cNvSpPr>
            <a:spLocks noGrp="1"/>
          </p:cNvSpPr>
          <p:nvPr>
            <p:ph idx="1"/>
          </p:nvPr>
        </p:nvSpPr>
        <p:spPr>
          <a:xfrm>
            <a:off x="536575" y="2066192"/>
            <a:ext cx="8061325" cy="4334608"/>
          </a:xfrm>
        </p:spPr>
        <p:txBody>
          <a:bodyPr/>
          <a:lstStyle/>
          <a:p>
            <a:pPr>
              <a:buNone/>
            </a:pPr>
            <a:r>
              <a:rPr lang="de-CH" dirty="0" smtClean="0"/>
              <a:t>Interesse?</a:t>
            </a:r>
          </a:p>
          <a:p>
            <a:pPr>
              <a:buNone/>
            </a:pPr>
            <a:r>
              <a:rPr lang="de-CH" i="1" dirty="0" smtClean="0"/>
              <a:t>	MINT</a:t>
            </a:r>
            <a:r>
              <a:rPr lang="de-CH" dirty="0" smtClean="0"/>
              <a:t>-Lernzentrum an der ETH Zürich</a:t>
            </a:r>
          </a:p>
          <a:p>
            <a:pPr>
              <a:buNone/>
            </a:pPr>
            <a:r>
              <a:rPr lang="de-CH" dirty="0" smtClean="0"/>
              <a:t>	</a:t>
            </a:r>
            <a:r>
              <a:rPr lang="de-CH" dirty="0" err="1" smtClean="0"/>
              <a:t>Clausiusstrasse</a:t>
            </a:r>
            <a:r>
              <a:rPr lang="de-CH" dirty="0" smtClean="0"/>
              <a:t> 59</a:t>
            </a:r>
          </a:p>
          <a:p>
            <a:pPr>
              <a:buNone/>
            </a:pPr>
            <a:r>
              <a:rPr lang="de-CH" dirty="0" smtClean="0"/>
              <a:t>	8092 Zürich</a:t>
            </a:r>
          </a:p>
          <a:p>
            <a:pPr>
              <a:buNone/>
            </a:pPr>
            <a:r>
              <a:rPr lang="de-CH" dirty="0" smtClean="0">
                <a:hlinkClick r:id="rId2"/>
              </a:rPr>
              <a:t>	http://www.educ.ethz.ch/mint</a:t>
            </a:r>
            <a:endParaRPr lang="de-CH" dirty="0" smtClean="0"/>
          </a:p>
          <a:p>
            <a:pPr>
              <a:buNone/>
            </a:pPr>
            <a:endParaRPr lang="de-CH" dirty="0" smtClean="0"/>
          </a:p>
          <a:p>
            <a:pPr>
              <a:buNone/>
            </a:pPr>
            <a:endParaRPr lang="de-C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75946"/>
          </a:xfrm>
        </p:spPr>
        <p:txBody>
          <a:bodyPr/>
          <a:lstStyle/>
          <a:p>
            <a:r>
              <a:rPr lang="de-CH" dirty="0" smtClean="0"/>
              <a:t>Filmfestival der</a:t>
            </a:r>
            <a:br>
              <a:rPr lang="de-CH" dirty="0" smtClean="0"/>
            </a:br>
            <a:r>
              <a:rPr lang="de-CH" dirty="0" smtClean="0"/>
              <a:t>langweiligsten Filme aller Zeiten – Film 1</a:t>
            </a:r>
            <a:endParaRPr lang="de-CH" dirty="0"/>
          </a:p>
        </p:txBody>
      </p:sp>
      <p:pic>
        <p:nvPicPr>
          <p:cNvPr id="4" name="Inhaltsplatzhalter 3"/>
          <p:cNvPicPr>
            <a:picLocks noGrp="1"/>
          </p:cNvPicPr>
          <p:nvPr>
            <p:ph idx="1"/>
          </p:nvPr>
        </p:nvPicPr>
        <p:blipFill>
          <a:blip r:embed="rId2" cstate="print"/>
          <a:srcRect/>
          <a:stretch>
            <a:fillRect/>
          </a:stretch>
        </p:blipFill>
        <p:spPr bwMode="auto">
          <a:xfrm>
            <a:off x="1977798" y="2362200"/>
            <a:ext cx="5178879" cy="4038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31985"/>
          </a:xfrm>
        </p:spPr>
        <p:txBody>
          <a:bodyPr/>
          <a:lstStyle/>
          <a:p>
            <a:r>
              <a:rPr lang="de-CH" dirty="0" smtClean="0"/>
              <a:t>Filmfestival der</a:t>
            </a:r>
            <a:br>
              <a:rPr lang="de-CH" dirty="0" smtClean="0"/>
            </a:br>
            <a:r>
              <a:rPr lang="de-CH" dirty="0" smtClean="0"/>
              <a:t>langweiligsten Filme aller Zeiten – Film 1</a:t>
            </a:r>
            <a:endParaRPr lang="de-CH" dirty="0"/>
          </a:p>
        </p:txBody>
      </p:sp>
      <p:sp>
        <p:nvSpPr>
          <p:cNvPr id="4" name="Inhaltsplatzhalter 3"/>
          <p:cNvSpPr>
            <a:spLocks noGrp="1"/>
          </p:cNvSpPr>
          <p:nvPr>
            <p:ph sz="half" idx="2"/>
          </p:nvPr>
        </p:nvSpPr>
        <p:spPr>
          <a:xfrm>
            <a:off x="5433646" y="2362200"/>
            <a:ext cx="3164254" cy="4038600"/>
          </a:xfrm>
        </p:spPr>
        <p:txBody>
          <a:bodyPr/>
          <a:lstStyle/>
          <a:p>
            <a:pPr>
              <a:buNone/>
            </a:pPr>
            <a:r>
              <a:rPr lang="de-CH" dirty="0" smtClean="0"/>
              <a:t>	Frage:</a:t>
            </a:r>
          </a:p>
          <a:p>
            <a:pPr>
              <a:buNone/>
            </a:pPr>
            <a:r>
              <a:rPr lang="de-CH" dirty="0" smtClean="0"/>
              <a:t>	Welche Strecke legt das Fahrzeug in dieser Stunde zurück?</a:t>
            </a:r>
          </a:p>
          <a:p>
            <a:pPr>
              <a:buNone/>
            </a:pPr>
            <a:r>
              <a:rPr lang="de-CH" dirty="0" smtClean="0"/>
              <a:t>	</a:t>
            </a:r>
            <a:r>
              <a:rPr lang="de-CH" dirty="0" smtClean="0"/>
              <a:t>(                      )</a:t>
            </a:r>
            <a:endParaRPr lang="de-CH" dirty="0"/>
          </a:p>
        </p:txBody>
      </p:sp>
      <p:pic>
        <p:nvPicPr>
          <p:cNvPr id="5" name="Inhaltsplatzhalter 3"/>
          <p:cNvPicPr>
            <a:picLocks noGrp="1"/>
          </p:cNvPicPr>
          <p:nvPr>
            <p:ph sz="half" idx="1"/>
          </p:nvPr>
        </p:nvPicPr>
        <p:blipFill>
          <a:blip r:embed="rId3" cstate="print"/>
          <a:srcRect/>
          <a:stretch>
            <a:fillRect/>
          </a:stretch>
        </p:blipFill>
        <p:spPr bwMode="auto">
          <a:xfrm>
            <a:off x="527782" y="2277208"/>
            <a:ext cx="4554172" cy="3496710"/>
          </a:xfrm>
          <a:prstGeom prst="rect">
            <a:avLst/>
          </a:prstGeom>
          <a:noFill/>
          <a:ln w="9525">
            <a:noFill/>
            <a:miter lim="800000"/>
            <a:headEnd/>
            <a:tailEnd/>
          </a:ln>
        </p:spPr>
      </p:pic>
      <p:graphicFrame>
        <p:nvGraphicFramePr>
          <p:cNvPr id="6" name="Objekt 5"/>
          <p:cNvGraphicFramePr>
            <a:graphicFrameLocks noChangeAspect="1"/>
          </p:cNvGraphicFramePr>
          <p:nvPr/>
        </p:nvGraphicFramePr>
        <p:xfrm>
          <a:off x="5894021" y="5368559"/>
          <a:ext cx="1981200" cy="558800"/>
        </p:xfrm>
        <a:graphic>
          <a:graphicData uri="http://schemas.openxmlformats.org/presentationml/2006/ole">
            <p:oleObj spid="_x0000_s2050" name="Equation" r:id="rId4" imgW="1981080" imgH="55872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23192"/>
          </a:xfrm>
        </p:spPr>
        <p:txBody>
          <a:bodyPr/>
          <a:lstStyle/>
          <a:p>
            <a:r>
              <a:rPr lang="de-CH" dirty="0" smtClean="0"/>
              <a:t>Filmfestival der</a:t>
            </a:r>
            <a:br>
              <a:rPr lang="de-CH" dirty="0" smtClean="0"/>
            </a:br>
            <a:r>
              <a:rPr lang="de-CH" dirty="0" smtClean="0"/>
              <a:t>langweiligsten Filme aller Zeiten – Film </a:t>
            </a:r>
            <a:r>
              <a:rPr lang="de-CH" dirty="0" smtClean="0"/>
              <a:t>2</a:t>
            </a:r>
            <a:endParaRPr lang="de-CH" dirty="0"/>
          </a:p>
        </p:txBody>
      </p:sp>
      <p:sp>
        <p:nvSpPr>
          <p:cNvPr id="4" name="Inhaltsplatzhalter 3"/>
          <p:cNvSpPr>
            <a:spLocks noGrp="1"/>
          </p:cNvSpPr>
          <p:nvPr>
            <p:ph sz="half" idx="2"/>
          </p:nvPr>
        </p:nvSpPr>
        <p:spPr>
          <a:xfrm>
            <a:off x="5231422" y="2321169"/>
            <a:ext cx="3366477" cy="4079631"/>
          </a:xfrm>
        </p:spPr>
        <p:txBody>
          <a:bodyPr/>
          <a:lstStyle/>
          <a:p>
            <a:pPr>
              <a:buNone/>
            </a:pPr>
            <a:r>
              <a:rPr lang="de-CH" dirty="0" smtClean="0"/>
              <a:t>	Frage:</a:t>
            </a:r>
          </a:p>
          <a:p>
            <a:pPr>
              <a:buNone/>
            </a:pPr>
            <a:r>
              <a:rPr lang="de-CH" dirty="0" smtClean="0"/>
              <a:t>	Welche Strecke legt das Fahrzeug in dieser Stunde zurück?</a:t>
            </a:r>
          </a:p>
          <a:p>
            <a:pPr>
              <a:buNone/>
            </a:pPr>
            <a:r>
              <a:rPr lang="de-CH" dirty="0" smtClean="0"/>
              <a:t>	(                            )</a:t>
            </a:r>
            <a:endParaRPr lang="de-CH" dirty="0" smtClean="0"/>
          </a:p>
          <a:p>
            <a:pPr>
              <a:buNone/>
            </a:pPr>
            <a:endParaRPr lang="de-CH" dirty="0" smtClean="0"/>
          </a:p>
          <a:p>
            <a:pPr>
              <a:buNone/>
            </a:pPr>
            <a:endParaRPr lang="de-CH" dirty="0"/>
          </a:p>
        </p:txBody>
      </p:sp>
      <p:pic>
        <p:nvPicPr>
          <p:cNvPr id="5" name="Inhaltsplatzhalter 3"/>
          <p:cNvPicPr>
            <a:picLocks noGrp="1"/>
          </p:cNvPicPr>
          <p:nvPr>
            <p:ph sz="half" idx="1"/>
          </p:nvPr>
        </p:nvPicPr>
        <p:blipFill>
          <a:blip r:embed="rId3" cstate="print"/>
          <a:srcRect/>
          <a:stretch>
            <a:fillRect/>
          </a:stretch>
        </p:blipFill>
        <p:spPr bwMode="auto">
          <a:xfrm>
            <a:off x="536575" y="2250832"/>
            <a:ext cx="4554171" cy="3572544"/>
          </a:xfrm>
          <a:prstGeom prst="rect">
            <a:avLst/>
          </a:prstGeom>
          <a:noFill/>
          <a:ln w="9525">
            <a:noFill/>
            <a:miter lim="800000"/>
            <a:headEnd/>
            <a:tailEnd/>
          </a:ln>
        </p:spPr>
      </p:pic>
      <p:graphicFrame>
        <p:nvGraphicFramePr>
          <p:cNvPr id="6" name="Objekt 5"/>
          <p:cNvGraphicFramePr>
            <a:graphicFrameLocks noChangeAspect="1"/>
          </p:cNvGraphicFramePr>
          <p:nvPr/>
        </p:nvGraphicFramePr>
        <p:xfrm>
          <a:off x="5682762" y="5442072"/>
          <a:ext cx="2616200" cy="215900"/>
        </p:xfrm>
        <a:graphic>
          <a:graphicData uri="http://schemas.openxmlformats.org/presentationml/2006/ole">
            <p:oleObj spid="_x0000_s3074" name="Equation" r:id="rId4" imgW="2616120" imgH="21564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14400"/>
          </a:xfrm>
        </p:spPr>
        <p:txBody>
          <a:bodyPr/>
          <a:lstStyle/>
          <a:p>
            <a:r>
              <a:rPr lang="de-CH" dirty="0" smtClean="0"/>
              <a:t>Filmfestival der</a:t>
            </a:r>
            <a:br>
              <a:rPr lang="de-CH" dirty="0" smtClean="0"/>
            </a:br>
            <a:r>
              <a:rPr lang="de-CH" dirty="0" smtClean="0"/>
              <a:t>langweiligsten Filme aller Zeiten – Film </a:t>
            </a:r>
            <a:r>
              <a:rPr lang="de-CH" dirty="0" smtClean="0"/>
              <a:t>3</a:t>
            </a:r>
            <a:endParaRPr lang="de-CH" dirty="0"/>
          </a:p>
        </p:txBody>
      </p:sp>
      <p:sp>
        <p:nvSpPr>
          <p:cNvPr id="4" name="Inhaltsplatzhalter 3"/>
          <p:cNvSpPr>
            <a:spLocks noGrp="1"/>
          </p:cNvSpPr>
          <p:nvPr>
            <p:ph sz="half" idx="2"/>
          </p:nvPr>
        </p:nvSpPr>
        <p:spPr>
          <a:xfrm>
            <a:off x="5328138" y="2215662"/>
            <a:ext cx="3269762" cy="4185138"/>
          </a:xfrm>
        </p:spPr>
        <p:txBody>
          <a:bodyPr/>
          <a:lstStyle/>
          <a:p>
            <a:pPr>
              <a:buNone/>
            </a:pPr>
            <a:r>
              <a:rPr lang="de-CH" dirty="0" smtClean="0"/>
              <a:t>	Frage</a:t>
            </a:r>
            <a:r>
              <a:rPr lang="de-CH" dirty="0" smtClean="0"/>
              <a:t>:</a:t>
            </a:r>
          </a:p>
          <a:p>
            <a:pPr>
              <a:buNone/>
            </a:pPr>
            <a:r>
              <a:rPr lang="de-CH" dirty="0" smtClean="0"/>
              <a:t>	Welche Strecke legt das Fahrzeug in dieser Stunde zurück?</a:t>
            </a:r>
          </a:p>
          <a:p>
            <a:pPr>
              <a:buNone/>
            </a:pPr>
            <a:r>
              <a:rPr lang="de-CH" dirty="0" smtClean="0"/>
              <a:t>	(                            )</a:t>
            </a:r>
          </a:p>
          <a:p>
            <a:endParaRPr lang="de-CH" dirty="0"/>
          </a:p>
        </p:txBody>
      </p:sp>
      <p:pic>
        <p:nvPicPr>
          <p:cNvPr id="1026" name="Picture 2"/>
          <p:cNvPicPr>
            <a:picLocks noGrp="1" noChangeAspect="1" noChangeArrowheads="1"/>
          </p:cNvPicPr>
          <p:nvPr>
            <p:ph sz="half" idx="1"/>
          </p:nvPr>
        </p:nvPicPr>
        <p:blipFill>
          <a:blip r:embed="rId3" cstate="print"/>
          <a:srcRect/>
          <a:stretch>
            <a:fillRect/>
          </a:stretch>
        </p:blipFill>
        <p:spPr bwMode="auto">
          <a:xfrm>
            <a:off x="633291" y="2303585"/>
            <a:ext cx="4618918" cy="3602431"/>
          </a:xfrm>
          <a:prstGeom prst="rect">
            <a:avLst/>
          </a:prstGeom>
          <a:noFill/>
          <a:ln w="9525">
            <a:noFill/>
            <a:miter lim="800000"/>
            <a:headEnd/>
            <a:tailEnd/>
          </a:ln>
          <a:effectLst/>
        </p:spPr>
      </p:pic>
      <p:graphicFrame>
        <p:nvGraphicFramePr>
          <p:cNvPr id="8" name="Objekt 7"/>
          <p:cNvGraphicFramePr>
            <a:graphicFrameLocks noChangeAspect="1"/>
          </p:cNvGraphicFramePr>
          <p:nvPr/>
        </p:nvGraphicFramePr>
        <p:xfrm>
          <a:off x="6069135" y="4933705"/>
          <a:ext cx="2019300" cy="901700"/>
        </p:xfrm>
        <a:graphic>
          <a:graphicData uri="http://schemas.openxmlformats.org/presentationml/2006/ole">
            <p:oleObj spid="_x0000_s1027" name="Equation" r:id="rId4" imgW="2019240" imgH="90144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975946"/>
          </a:xfrm>
        </p:spPr>
        <p:txBody>
          <a:bodyPr/>
          <a:lstStyle/>
          <a:p>
            <a:r>
              <a:rPr lang="de-CH" dirty="0" smtClean="0"/>
              <a:t>Filmfestival der</a:t>
            </a:r>
            <a:br>
              <a:rPr lang="de-CH" dirty="0" smtClean="0"/>
            </a:br>
            <a:r>
              <a:rPr lang="de-CH" dirty="0" smtClean="0"/>
              <a:t>langweiligsten Filme aller Zeiten – Film 4</a:t>
            </a:r>
            <a:endParaRPr lang="de-CH" dirty="0"/>
          </a:p>
        </p:txBody>
      </p:sp>
      <p:pic>
        <p:nvPicPr>
          <p:cNvPr id="4" name="Inhaltsplatzhalter 3"/>
          <p:cNvPicPr>
            <a:picLocks noGrp="1"/>
          </p:cNvPicPr>
          <p:nvPr>
            <p:ph idx="1"/>
          </p:nvPr>
        </p:nvPicPr>
        <p:blipFill>
          <a:blip r:embed="rId2" cstate="print"/>
          <a:srcRect/>
          <a:stretch>
            <a:fillRect/>
          </a:stretch>
        </p:blipFill>
        <p:spPr bwMode="auto">
          <a:xfrm>
            <a:off x="1977798" y="2362200"/>
            <a:ext cx="5178879" cy="4038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518746"/>
          </a:xfrm>
        </p:spPr>
        <p:txBody>
          <a:bodyPr/>
          <a:lstStyle/>
          <a:p>
            <a:r>
              <a:rPr lang="de-CH" dirty="0" smtClean="0"/>
              <a:t>Leitung des Lernzentrums</a:t>
            </a:r>
            <a:endParaRPr lang="de-CH" dirty="0"/>
          </a:p>
        </p:txBody>
      </p:sp>
      <p:sp>
        <p:nvSpPr>
          <p:cNvPr id="3" name="Inhaltsplatzhalter 2"/>
          <p:cNvSpPr>
            <a:spLocks noGrp="1"/>
          </p:cNvSpPr>
          <p:nvPr>
            <p:ph idx="1"/>
          </p:nvPr>
        </p:nvSpPr>
        <p:spPr>
          <a:xfrm>
            <a:off x="536575" y="1960685"/>
            <a:ext cx="8061325" cy="4440115"/>
          </a:xfrm>
        </p:spPr>
        <p:txBody>
          <a:bodyPr/>
          <a:lstStyle/>
          <a:p>
            <a:pPr fontAlgn="ctr">
              <a:buNone/>
            </a:pPr>
            <a:endParaRPr lang="de-CH" b="1" dirty="0" smtClean="0"/>
          </a:p>
          <a:p>
            <a:pPr fontAlgn="ctr">
              <a:buNone/>
            </a:pPr>
            <a:endParaRPr lang="de-CH" b="1" dirty="0" smtClean="0"/>
          </a:p>
          <a:p>
            <a:pPr fontAlgn="ctr">
              <a:buNone/>
            </a:pPr>
            <a:r>
              <a:rPr lang="de-CH" b="1" dirty="0" smtClean="0"/>
              <a:t>	</a:t>
            </a:r>
          </a:p>
          <a:p>
            <a:pPr fontAlgn="ctr">
              <a:buNone/>
            </a:pPr>
            <a:r>
              <a:rPr lang="de-CH" b="1" dirty="0" smtClean="0"/>
              <a:t>	</a:t>
            </a:r>
            <a:endParaRPr lang="de-CH" b="1" dirty="0" smtClean="0"/>
          </a:p>
          <a:p>
            <a:pPr fontAlgn="ctr">
              <a:buNone/>
            </a:pPr>
            <a:r>
              <a:rPr lang="de-CH" b="1" dirty="0" smtClean="0"/>
              <a:t>	</a:t>
            </a:r>
            <a:r>
              <a:rPr lang="de-CH" b="1" dirty="0" smtClean="0"/>
              <a:t>Wissenschaftliche </a:t>
            </a:r>
            <a:r>
              <a:rPr lang="de-CH" b="1" dirty="0" smtClean="0"/>
              <a:t>Leitung</a:t>
            </a:r>
            <a:r>
              <a:rPr lang="de-CH" b="1" dirty="0" smtClean="0"/>
              <a:t>:</a:t>
            </a:r>
            <a:r>
              <a:rPr lang="de-CH" dirty="0" smtClean="0"/>
              <a:t> </a:t>
            </a:r>
            <a:r>
              <a:rPr lang="de-CH" dirty="0" smtClean="0"/>
              <a:t>Prof. Dr. Elsbeth Stern, </a:t>
            </a:r>
            <a:r>
              <a:rPr lang="de-CH" dirty="0" smtClean="0"/>
              <a:t>  Dr. Ralph Schumacher, Prof</a:t>
            </a:r>
            <a:r>
              <a:rPr lang="de-CH" dirty="0" smtClean="0"/>
              <a:t>. Dr. Andreas </a:t>
            </a:r>
            <a:r>
              <a:rPr lang="de-CH" dirty="0" smtClean="0"/>
              <a:t>Vaterlaus</a:t>
            </a:r>
            <a:endParaRPr lang="de-CH" dirty="0" smtClean="0"/>
          </a:p>
        </p:txBody>
      </p:sp>
      <p:pic>
        <p:nvPicPr>
          <p:cNvPr id="4" name="Grafik 4"/>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3516923" y="2616444"/>
            <a:ext cx="1992557" cy="1392847"/>
          </a:xfrm>
          <a:prstGeom prst="rect">
            <a:avLst/>
          </a:prstGeom>
        </p:spPr>
      </p:pic>
      <p:pic>
        <p:nvPicPr>
          <p:cNvPr id="5" name="Grafik 5" descr="Elsbeth Stern.JPG"/>
          <p:cNvPicPr/>
          <p:nvPr/>
        </p:nvPicPr>
        <p:blipFill>
          <a:blip r:embed="rId3" cstate="print"/>
          <a:stretch>
            <a:fillRect/>
          </a:stretch>
        </p:blipFill>
        <p:spPr>
          <a:xfrm>
            <a:off x="1195755" y="2625237"/>
            <a:ext cx="2019326" cy="1392848"/>
          </a:xfrm>
          <a:prstGeom prst="rect">
            <a:avLst/>
          </a:prstGeom>
        </p:spPr>
      </p:pic>
      <p:pic>
        <p:nvPicPr>
          <p:cNvPr id="6" name="Grafik 3" descr="Bild_Andreas-Vaterlaus.jpg"/>
          <p:cNvPicPr/>
          <p:nvPr/>
        </p:nvPicPr>
        <p:blipFill>
          <a:blip r:embed="rId4" cstate="print"/>
          <a:stretch>
            <a:fillRect/>
          </a:stretch>
        </p:blipFill>
        <p:spPr>
          <a:xfrm>
            <a:off x="5802923" y="2387845"/>
            <a:ext cx="1253455" cy="15950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9113" y="1143000"/>
            <a:ext cx="8077200" cy="1362808"/>
          </a:xfrm>
        </p:spPr>
        <p:txBody>
          <a:bodyPr/>
          <a:lstStyle/>
          <a:p>
            <a:r>
              <a:rPr lang="de-CH" sz="2000" dirty="0" smtClean="0"/>
              <a:t>Aufgaben des Lernzentrums:</a:t>
            </a:r>
            <a:r>
              <a:rPr lang="de-CH" dirty="0" smtClean="0"/>
              <a:t/>
            </a:r>
            <a:br>
              <a:rPr lang="de-CH" dirty="0" smtClean="0"/>
            </a:br>
            <a:r>
              <a:rPr lang="de-CH" dirty="0" smtClean="0"/>
              <a:t>Förderung der MINT-Fächer in den Primarschulen</a:t>
            </a:r>
            <a:endParaRPr lang="de-CH" dirty="0"/>
          </a:p>
        </p:txBody>
      </p:sp>
      <p:pic>
        <p:nvPicPr>
          <p:cNvPr id="5" name="Inhaltsplatzhalter 4" descr="Schiff.png"/>
          <p:cNvPicPr>
            <a:picLocks noGrp="1" noChangeAspect="1"/>
          </p:cNvPicPr>
          <p:nvPr>
            <p:ph sz="half" idx="1"/>
          </p:nvPr>
        </p:nvPicPr>
        <p:blipFill>
          <a:blip r:embed="rId2" cstate="print"/>
          <a:stretch>
            <a:fillRect/>
          </a:stretch>
        </p:blipFill>
        <p:spPr>
          <a:xfrm>
            <a:off x="476374" y="3050931"/>
            <a:ext cx="3204246" cy="2092569"/>
          </a:xfrm>
        </p:spPr>
      </p:pic>
      <p:sp>
        <p:nvSpPr>
          <p:cNvPr id="4" name="Inhaltsplatzhalter 3"/>
          <p:cNvSpPr>
            <a:spLocks noGrp="1"/>
          </p:cNvSpPr>
          <p:nvPr>
            <p:ph sz="half" idx="2"/>
          </p:nvPr>
        </p:nvSpPr>
        <p:spPr>
          <a:xfrm>
            <a:off x="4643438" y="3077307"/>
            <a:ext cx="3954462" cy="2778369"/>
          </a:xfrm>
        </p:spPr>
        <p:txBody>
          <a:bodyPr/>
          <a:lstStyle/>
          <a:p>
            <a:pPr>
              <a:buNone/>
            </a:pPr>
            <a:r>
              <a:rPr lang="de-CH" i="1" dirty="0" smtClean="0"/>
              <a:t>	Wieso </a:t>
            </a:r>
            <a:r>
              <a:rPr lang="de-CH" i="1" dirty="0" smtClean="0"/>
              <a:t>schwimmt ein Schiff aus Stahl, während ein kleines Stück Stahl sinkt?</a:t>
            </a:r>
          </a:p>
          <a:p>
            <a:endParaRPr lang="de-CH" dirty="0"/>
          </a:p>
        </p:txBody>
      </p:sp>
    </p:spTree>
  </p:cSld>
  <p:clrMapOvr>
    <a:masterClrMapping/>
  </p:clrMapOvr>
</p:sld>
</file>

<file path=ppt/theme/theme1.xml><?xml version="1.0" encoding="utf-8"?>
<a:theme xmlns:a="http://schemas.openxmlformats.org/drawingml/2006/main" name="eth_masterfolie_ethkuppel">
  <a:themeElements>
    <a:clrScheme name="eth_masterfolie_ethkupp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th_masterfolie_ethkuppe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1"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1" i="0" u="none" strike="noStrike" cap="none" normalizeH="0" baseline="0" smtClean="0">
            <a:ln>
              <a:noFill/>
            </a:ln>
            <a:solidFill>
              <a:schemeClr val="tx1"/>
            </a:solidFill>
            <a:effectLst/>
            <a:latin typeface="Times" pitchFamily="18" charset="0"/>
          </a:defRPr>
        </a:defPPr>
      </a:lstStyle>
    </a:lnDef>
  </a:objectDefaults>
  <a:extraClrSchemeLst>
    <a:extraClrScheme>
      <a:clrScheme name="eth_masterfolie_ethkupp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th_masterfolie_ethkupp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th_masterfolie_ethkupp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th_masterfolie_ethkupp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th_masterfolie_ethkupp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th_masterfolie_ethkupp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th_masterfolie_ethkuppe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th_masterfolie_ethkupp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th_masterfolie_ethkupp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th_masterfolie_ethkupp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th_masterfolie_ethkupp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th_masterfolie_ethkupp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eth_masterfolie_ethkuppel</Template>
  <TotalTime>0</TotalTime>
  <Words>129</Words>
  <Application>Microsoft Office PowerPoint</Application>
  <PresentationFormat>Bildschirmpräsentation (4:3)</PresentationFormat>
  <Paragraphs>102</Paragraphs>
  <Slides>23</Slides>
  <Notes>1</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25" baseType="lpstr">
      <vt:lpstr>eth_masterfolie_ethkuppel</vt:lpstr>
      <vt:lpstr>MathType 6.0 Equation</vt:lpstr>
      <vt:lpstr>Das MINT-Lernzentrum an der ETH Zürich  Armin P. Barth KS Baden, MINT-Lernzentrum ETHZ</vt:lpstr>
      <vt:lpstr> </vt:lpstr>
      <vt:lpstr>Filmfestival der langweiligsten Filme aller Zeiten – Film 1</vt:lpstr>
      <vt:lpstr>Filmfestival der langweiligsten Filme aller Zeiten – Film 1</vt:lpstr>
      <vt:lpstr>Filmfestival der langweiligsten Filme aller Zeiten – Film 2</vt:lpstr>
      <vt:lpstr>Filmfestival der langweiligsten Filme aller Zeiten – Film 3</vt:lpstr>
      <vt:lpstr>Filmfestival der langweiligsten Filme aller Zeiten – Film 4</vt:lpstr>
      <vt:lpstr>Leitung des Lernzentrums</vt:lpstr>
      <vt:lpstr>Aufgaben des Lernzentrums: Förderung der MINT-Fächer in den Primarschulen</vt:lpstr>
      <vt:lpstr>Aufgaben des Lernzentrums: Lehr- und Lernforschung</vt:lpstr>
      <vt:lpstr>Aufgaben des Lernzentrums: Lehr- und Lernforschung</vt:lpstr>
      <vt:lpstr>Aufgaben des Lernzentrums: Lehr- und Lernforschung</vt:lpstr>
      <vt:lpstr>Aufgaben des Lernzentrums: Lehr- und Lernforschung</vt:lpstr>
      <vt:lpstr>Aufgaben des Lernzentrums: Lehr- und Lernforschung</vt:lpstr>
      <vt:lpstr>Aufgaben des Lernzentrums: Unterrichtsmaterialien herstellen</vt:lpstr>
      <vt:lpstr>Unterrichtsmaterialien: Beispiel aus einem Praetest</vt:lpstr>
      <vt:lpstr>Unterrichtsmaterialien: Beispiel eines kognitiv aktivierenden Unterrichtseinstieges</vt:lpstr>
      <vt:lpstr>Unterrichtsmaterialien: Beispiele von Selbsterklärungsaufgaben:</vt:lpstr>
      <vt:lpstr>Unterrichtsmaterialien: Beispiel aus der Lernplattform</vt:lpstr>
      <vt:lpstr>Unterrichtsmaterialien: Beispiel aus einem Posttest</vt:lpstr>
      <vt:lpstr>Aufgaben des Lernzentrums: Lehrpersonen weiterbilden</vt:lpstr>
      <vt:lpstr>Aufgaben des Lernzentrums: Lehrpersonen weiterbilden</vt:lpstr>
      <vt:lpstr>Das MINT-Lernzentrum an der ETH Zürich</vt:lpstr>
    </vt:vector>
  </TitlesOfParts>
  <Company>Academia Engiadina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MAS SHE-Fach ab SS 07</dc:title>
  <dc:creator>Alejandra Alvaredo</dc:creator>
  <cp:lastModifiedBy>Admin</cp:lastModifiedBy>
  <cp:revision>943</cp:revision>
  <dcterms:created xsi:type="dcterms:W3CDTF">2006-10-23T11:39:34Z</dcterms:created>
  <dcterms:modified xsi:type="dcterms:W3CDTF">2013-09-06T09:39:33Z</dcterms:modified>
</cp:coreProperties>
</file>