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2"/>
  </p:handoutMasterIdLst>
  <p:sldIdLst>
    <p:sldId id="256" r:id="rId2"/>
    <p:sldId id="257" r:id="rId3"/>
    <p:sldId id="262" r:id="rId4"/>
    <p:sldId id="261" r:id="rId5"/>
    <p:sldId id="258" r:id="rId6"/>
    <p:sldId id="269" r:id="rId7"/>
    <p:sldId id="263" r:id="rId8"/>
    <p:sldId id="274" r:id="rId9"/>
    <p:sldId id="270" r:id="rId10"/>
    <p:sldId id="275" r:id="rId11"/>
    <p:sldId id="271" r:id="rId12"/>
    <p:sldId id="279" r:id="rId13"/>
    <p:sldId id="288" r:id="rId14"/>
    <p:sldId id="289" r:id="rId15"/>
    <p:sldId id="287" r:id="rId16"/>
    <p:sldId id="306" r:id="rId17"/>
    <p:sldId id="290" r:id="rId18"/>
    <p:sldId id="291" r:id="rId19"/>
    <p:sldId id="293" r:id="rId20"/>
    <p:sldId id="292" r:id="rId21"/>
    <p:sldId id="294" r:id="rId22"/>
    <p:sldId id="264" r:id="rId23"/>
    <p:sldId id="307" r:id="rId24"/>
    <p:sldId id="265" r:id="rId25"/>
    <p:sldId id="277" r:id="rId26"/>
    <p:sldId id="266" r:id="rId27"/>
    <p:sldId id="267" r:id="rId28"/>
    <p:sldId id="259" r:id="rId29"/>
    <p:sldId id="286" r:id="rId30"/>
    <p:sldId id="285" r:id="rId31"/>
    <p:sldId id="298" r:id="rId32"/>
    <p:sldId id="311" r:id="rId33"/>
    <p:sldId id="312" r:id="rId34"/>
    <p:sldId id="299" r:id="rId35"/>
    <p:sldId id="300" r:id="rId36"/>
    <p:sldId id="302" r:id="rId37"/>
    <p:sldId id="303" r:id="rId38"/>
    <p:sldId id="305" r:id="rId39"/>
    <p:sldId id="280" r:id="rId40"/>
    <p:sldId id="278" r:id="rId41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46" y="-540"/>
      </p:cViewPr>
      <p:guideLst>
        <p:guide orient="horz" pos="618"/>
        <p:guide pos="6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CF4D5-B6EE-4FC7-9462-967FC5866439}" type="datetimeFigureOut">
              <a:rPr lang="de-CH" smtClean="0"/>
              <a:t>24.09.2012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F5BC9-0A61-4953-9283-72C7B89EFC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8931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6EDF-6F1A-4B68-868C-668B94EE3D2A}" type="datetimeFigureOut">
              <a:rPr lang="de-CH" smtClean="0"/>
              <a:t>24.09.2012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A23-2750-449A-A9E1-ADC9E6090C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898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6EDF-6F1A-4B68-868C-668B94EE3D2A}" type="datetimeFigureOut">
              <a:rPr lang="de-CH" smtClean="0"/>
              <a:t>24.09.2012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A23-2750-449A-A9E1-ADC9E6090C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467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6EDF-6F1A-4B68-868C-668B94EE3D2A}" type="datetimeFigureOut">
              <a:rPr lang="de-CH" smtClean="0"/>
              <a:t>24.09.2012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A23-2750-449A-A9E1-ADC9E6090C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574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6EDF-6F1A-4B68-868C-668B94EE3D2A}" type="datetimeFigureOut">
              <a:rPr lang="de-CH" smtClean="0"/>
              <a:t>24.09.2012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A23-2750-449A-A9E1-ADC9E6090C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980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6EDF-6F1A-4B68-868C-668B94EE3D2A}" type="datetimeFigureOut">
              <a:rPr lang="de-CH" smtClean="0"/>
              <a:t>24.09.2012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A23-2750-449A-A9E1-ADC9E6090C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581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6EDF-6F1A-4B68-868C-668B94EE3D2A}" type="datetimeFigureOut">
              <a:rPr lang="de-CH" smtClean="0"/>
              <a:t>24.09.2012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A23-2750-449A-A9E1-ADC9E6090C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140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6EDF-6F1A-4B68-868C-668B94EE3D2A}" type="datetimeFigureOut">
              <a:rPr lang="de-CH" smtClean="0"/>
              <a:t>24.09.2012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A23-2750-449A-A9E1-ADC9E6090C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99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6EDF-6F1A-4B68-868C-668B94EE3D2A}" type="datetimeFigureOut">
              <a:rPr lang="de-CH" smtClean="0"/>
              <a:t>24.09.2012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A23-2750-449A-A9E1-ADC9E6090C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45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6EDF-6F1A-4B68-868C-668B94EE3D2A}" type="datetimeFigureOut">
              <a:rPr lang="de-CH" smtClean="0"/>
              <a:t>24.09.2012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A23-2750-449A-A9E1-ADC9E6090C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00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6EDF-6F1A-4B68-868C-668B94EE3D2A}" type="datetimeFigureOut">
              <a:rPr lang="de-CH" smtClean="0"/>
              <a:t>24.09.2012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A23-2750-449A-A9E1-ADC9E6090C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541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6EDF-6F1A-4B68-868C-668B94EE3D2A}" type="datetimeFigureOut">
              <a:rPr lang="de-CH" smtClean="0"/>
              <a:t>24.09.2012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0A23-2750-449A-A9E1-ADC9E6090C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939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B6EDF-6F1A-4B68-868C-668B94EE3D2A}" type="datetimeFigureOut">
              <a:rPr lang="de-CH" smtClean="0"/>
              <a:t>24.09.2012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F0A23-2750-449A-A9E1-ADC9E6090C0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852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w.ja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3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92" y="620688"/>
            <a:ext cx="8949704" cy="1152128"/>
          </a:xfrm>
        </p:spPr>
        <p:txBody>
          <a:bodyPr/>
          <a:lstStyle/>
          <a:p>
            <a:pPr algn="l"/>
            <a:r>
              <a:rPr lang="de-CH" dirty="0" smtClean="0"/>
              <a:t>Voraussetzungen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864" y="1700809"/>
            <a:ext cx="8625136" cy="4536504"/>
          </a:xfrm>
        </p:spPr>
        <p:txBody>
          <a:bodyPr>
            <a:normAutofit/>
          </a:bodyPr>
          <a:lstStyle/>
          <a:p>
            <a:r>
              <a:rPr lang="de-CH" dirty="0" smtClean="0"/>
              <a:t>Kongruenzabbildungen und zentrische Streckung</a:t>
            </a:r>
          </a:p>
          <a:p>
            <a:r>
              <a:rPr lang="de-CH" dirty="0" smtClean="0"/>
              <a:t>Ähnlichkeit</a:t>
            </a:r>
          </a:p>
          <a:p>
            <a:r>
              <a:rPr lang="de-CH" dirty="0" smtClean="0"/>
              <a:t>Pythagoras </a:t>
            </a:r>
            <a:endParaRPr lang="de-CH" dirty="0"/>
          </a:p>
          <a:p>
            <a:r>
              <a:rPr lang="de-CH" dirty="0" smtClean="0"/>
              <a:t>Kartesisches Koordinatensystem</a:t>
            </a:r>
          </a:p>
          <a:p>
            <a:r>
              <a:rPr lang="de-CH" dirty="0" smtClean="0"/>
              <a:t>Lineare Funktionen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CH" dirty="0" smtClean="0"/>
              <a:t>Nicht aber:</a:t>
            </a:r>
          </a:p>
          <a:p>
            <a:r>
              <a:rPr lang="de-CH" dirty="0" smtClean="0"/>
              <a:t>Trigonometrie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747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92" y="620688"/>
            <a:ext cx="8949704" cy="1152128"/>
          </a:xfrm>
        </p:spPr>
        <p:txBody>
          <a:bodyPr/>
          <a:lstStyle/>
          <a:p>
            <a:pPr algn="l"/>
            <a:r>
              <a:rPr lang="de-CH" dirty="0" smtClean="0"/>
              <a:t>Behandelter Stoff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864" y="1700809"/>
            <a:ext cx="8517632" cy="4536504"/>
          </a:xfrm>
        </p:spPr>
        <p:txBody>
          <a:bodyPr/>
          <a:lstStyle/>
          <a:p>
            <a:r>
              <a:rPr lang="de-CH" dirty="0" smtClean="0"/>
              <a:t>Abbildungen in Koordinaten</a:t>
            </a:r>
          </a:p>
          <a:p>
            <a:r>
              <a:rPr lang="de-CH" dirty="0" smtClean="0"/>
              <a:t>Verknüpfung von Abbildungen</a:t>
            </a:r>
          </a:p>
          <a:p>
            <a:r>
              <a:rPr lang="de-CH" dirty="0" smtClean="0"/>
              <a:t>Exkurs: Gruppen</a:t>
            </a:r>
          </a:p>
          <a:p>
            <a:r>
              <a:rPr lang="de-CH" dirty="0" smtClean="0"/>
              <a:t>Lin. Abbildungen und Matrizen</a:t>
            </a:r>
          </a:p>
          <a:p>
            <a:r>
              <a:rPr lang="de-CH" dirty="0" smtClean="0"/>
              <a:t>Matrizen und Verknüpfung von Abbildungen</a:t>
            </a:r>
          </a:p>
          <a:p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035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92" y="620688"/>
            <a:ext cx="8949704" cy="1152128"/>
          </a:xfrm>
        </p:spPr>
        <p:txBody>
          <a:bodyPr/>
          <a:lstStyle/>
          <a:p>
            <a:pPr algn="l"/>
            <a:r>
              <a:rPr lang="de-CH" dirty="0" smtClean="0"/>
              <a:t>Abbildungen in Koordinaten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864" y="1700809"/>
            <a:ext cx="8517632" cy="4536504"/>
          </a:xfrm>
        </p:spPr>
        <p:txBody>
          <a:bodyPr/>
          <a:lstStyle/>
          <a:p>
            <a:r>
              <a:rPr lang="de-CH" dirty="0" smtClean="0"/>
              <a:t>Anhand von einfachen Beispielen</a:t>
            </a:r>
            <a:br>
              <a:rPr lang="de-CH" dirty="0" smtClean="0"/>
            </a:br>
            <a:r>
              <a:rPr lang="de-CH" dirty="0" smtClean="0"/>
              <a:t>(</a:t>
            </a:r>
            <a:r>
              <a:rPr lang="de-CH" dirty="0" err="1" smtClean="0"/>
              <a:t>S</a:t>
            </a:r>
            <a:r>
              <a:rPr lang="de-CH" sz="2400" baseline="-25000" dirty="0" err="1" smtClean="0"/>
              <a:t>x</a:t>
            </a:r>
            <a:r>
              <a:rPr lang="de-CH" sz="2400" baseline="-25000" dirty="0" smtClean="0"/>
              <a:t>-Achse</a:t>
            </a:r>
            <a:r>
              <a:rPr lang="de-CH" dirty="0" smtClean="0"/>
              <a:t>, Z</a:t>
            </a:r>
            <a:r>
              <a:rPr lang="de-CH" sz="2400" baseline="-25000" dirty="0"/>
              <a:t>O,3</a:t>
            </a:r>
            <a:r>
              <a:rPr lang="de-CH" dirty="0" smtClean="0"/>
              <a:t>, D</a:t>
            </a:r>
            <a:r>
              <a:rPr lang="de-CH" sz="2400" baseline="-25000" dirty="0"/>
              <a:t>O,90</a:t>
            </a:r>
            <a:r>
              <a:rPr lang="de-CH" sz="2400" baseline="-25000" dirty="0" smtClean="0"/>
              <a:t>° </a:t>
            </a:r>
            <a:r>
              <a:rPr lang="de-CH" baseline="-25000" dirty="0"/>
              <a:t> </a:t>
            </a:r>
            <a:r>
              <a:rPr lang="de-CH" dirty="0"/>
              <a:t>etc</a:t>
            </a:r>
            <a:r>
              <a:rPr lang="de-CH" dirty="0" smtClean="0"/>
              <a:t>.)</a:t>
            </a:r>
          </a:p>
          <a:p>
            <a:endParaRPr lang="de-CH" dirty="0"/>
          </a:p>
          <a:p>
            <a:pPr marL="0" indent="0">
              <a:buNone/>
            </a:pPr>
            <a:r>
              <a:rPr lang="de-CH" dirty="0"/>
              <a:t>	</a:t>
            </a:r>
            <a:r>
              <a:rPr lang="de-CH" dirty="0" smtClean="0"/>
              <a:t>	x’ = «Term in x und y»</a:t>
            </a:r>
          </a:p>
          <a:p>
            <a:pPr marL="0" indent="0">
              <a:buNone/>
            </a:pPr>
            <a:r>
              <a:rPr lang="de-CH" dirty="0"/>
              <a:t>	</a:t>
            </a:r>
            <a:r>
              <a:rPr lang="de-CH" dirty="0" smtClean="0"/>
              <a:t>	y’ = «Term in x und y»</a:t>
            </a:r>
          </a:p>
        </p:txBody>
      </p:sp>
    </p:spTree>
    <p:extLst>
      <p:ext uri="{BB962C8B-B14F-4D97-AF65-F5344CB8AC3E}">
        <p14:creationId xmlns:p14="http://schemas.microsoft.com/office/powerpoint/2010/main" val="37959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92" y="620688"/>
            <a:ext cx="8949704" cy="1152128"/>
          </a:xfrm>
        </p:spPr>
        <p:txBody>
          <a:bodyPr/>
          <a:lstStyle/>
          <a:p>
            <a:pPr algn="l"/>
            <a:r>
              <a:rPr lang="de-CH" dirty="0"/>
              <a:t>Abbildungen in Koordinaten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864" y="1700809"/>
            <a:ext cx="8517632" cy="4536504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/>
              <a:t>Definition (lineare Abbildung)</a:t>
            </a:r>
            <a:br>
              <a:rPr lang="de-CH" dirty="0" smtClean="0"/>
            </a:br>
            <a:r>
              <a:rPr lang="de-CH" dirty="0" smtClean="0"/>
              <a:t>Eine Abbildung der Ebene in sich, die durch Gleichungen der Form</a:t>
            </a:r>
          </a:p>
          <a:p>
            <a:pPr marL="0" indent="0">
              <a:buNone/>
            </a:pPr>
            <a:r>
              <a:rPr lang="de-CH" dirty="0"/>
              <a:t>	</a:t>
            </a:r>
            <a:r>
              <a:rPr lang="de-CH" dirty="0" smtClean="0"/>
              <a:t>	x’ = </a:t>
            </a:r>
            <a:r>
              <a:rPr lang="de-CH" dirty="0" err="1" smtClean="0"/>
              <a:t>ax</a:t>
            </a:r>
            <a:r>
              <a:rPr lang="de-CH" dirty="0" smtClean="0"/>
              <a:t> + </a:t>
            </a:r>
            <a:r>
              <a:rPr lang="de-CH" dirty="0" err="1" smtClean="0"/>
              <a:t>by</a:t>
            </a:r>
            <a:endParaRPr lang="de-CH" dirty="0" smtClean="0"/>
          </a:p>
          <a:p>
            <a:pPr marL="0" indent="0">
              <a:buNone/>
            </a:pPr>
            <a:r>
              <a:rPr lang="de-CH" dirty="0"/>
              <a:t>	</a:t>
            </a:r>
            <a:r>
              <a:rPr lang="de-CH" dirty="0" smtClean="0"/>
              <a:t>	y’ = cx + </a:t>
            </a:r>
            <a:r>
              <a:rPr lang="de-CH" dirty="0" err="1" smtClean="0"/>
              <a:t>dy</a:t>
            </a: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beschrieben werden kann, heisst lineare Abbildung.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9053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92" y="620688"/>
            <a:ext cx="8949704" cy="1152128"/>
          </a:xfrm>
        </p:spPr>
        <p:txBody>
          <a:bodyPr/>
          <a:lstStyle/>
          <a:p>
            <a:pPr algn="l"/>
            <a:r>
              <a:rPr lang="de-CH" dirty="0" smtClean="0"/>
              <a:t>Erster «Berg»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18864" y="1700809"/>
                <a:ext cx="8517632" cy="4536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CH" dirty="0" smtClean="0"/>
                  <a:t>Spiegelung an Ursprungsgeraden, am Beispiel </a:t>
                </a:r>
              </a:p>
              <a:p>
                <a:pPr marL="0" indent="0">
                  <a:buNone/>
                </a:pPr>
                <a:r>
                  <a:rPr lang="de-CH" dirty="0"/>
                  <a:t>	</a:t>
                </a:r>
                <a:r>
                  <a:rPr lang="de-CH" dirty="0" smtClean="0"/>
                  <a:t>	y </a:t>
                </a:r>
                <a:r>
                  <a:rPr lang="de-CH" dirty="0" smtClean="0">
                    <a:latin typeface="+mj-lt"/>
                  </a:rPr>
                  <a:t>=</a:t>
                </a:r>
                <a:r>
                  <a:rPr lang="de-CH" spc="3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CH" i="1" spc="30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CH" b="0" i="1" spc="30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CH" b="0" i="1" spc="30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de-CH" spc="300" dirty="0" smtClean="0">
                    <a:latin typeface="+mj-lt"/>
                  </a:rPr>
                  <a:t> </a:t>
                </a:r>
                <a:r>
                  <a:rPr lang="de-CH" spc="300" dirty="0" smtClean="0"/>
                  <a:t>x</a:t>
                </a:r>
              </a:p>
              <a:p>
                <a:pPr marL="0" indent="0">
                  <a:buNone/>
                </a:pPr>
                <a:r>
                  <a:rPr lang="de-CH" dirty="0" smtClean="0"/>
                  <a:t>durchgerechnet,  ist linear.</a:t>
                </a:r>
              </a:p>
              <a:p>
                <a:pPr marL="0" indent="0">
                  <a:buNone/>
                </a:pPr>
                <a:endParaRPr lang="de-CH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864" y="1700809"/>
                <a:ext cx="8517632" cy="4536504"/>
              </a:xfrm>
              <a:blipFill rotWithShape="1">
                <a:blip r:embed="rId2"/>
                <a:stretch>
                  <a:fillRect l="-1790" t="-174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0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856" y="1412776"/>
            <a:ext cx="5565304" cy="4536504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/>
              <a:t>Idee: Bestimme S</a:t>
            </a: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>und geh dann</a:t>
            </a:r>
            <a:br>
              <a:rPr lang="de-CH" dirty="0" smtClean="0"/>
            </a:br>
            <a:r>
              <a:rPr lang="de-CH" dirty="0" smtClean="0"/>
              <a:t>von P aus</a:t>
            </a:r>
            <a:br>
              <a:rPr lang="de-CH" dirty="0" smtClean="0"/>
            </a:br>
            <a:r>
              <a:rPr lang="de-CH" dirty="0" smtClean="0"/>
              <a:t>zwei Mal den</a:t>
            </a:r>
          </a:p>
          <a:p>
            <a:pPr marL="0" indent="0">
              <a:buNone/>
            </a:pPr>
            <a:r>
              <a:rPr lang="de-CH" dirty="0" smtClean="0"/>
              <a:t>Schritt PS </a:t>
            </a:r>
            <a:br>
              <a:rPr lang="de-CH" dirty="0" smtClean="0"/>
            </a:br>
            <a:r>
              <a:rPr lang="de-CH" dirty="0" smtClean="0"/>
              <a:t>nach P’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44824"/>
            <a:ext cx="4090424" cy="359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856" y="1412776"/>
            <a:ext cx="5565304" cy="4536504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CH" dirty="0" smtClean="0"/>
              <a:t>Normale </a:t>
            </a:r>
            <a:br>
              <a:rPr lang="de-CH" dirty="0" smtClean="0"/>
            </a:br>
            <a:r>
              <a:rPr lang="de-CH" dirty="0" smtClean="0"/>
              <a:t>g: y = 1/2x </a:t>
            </a:r>
            <a:br>
              <a:rPr lang="de-CH" dirty="0" smtClean="0"/>
            </a:br>
            <a:r>
              <a:rPr lang="de-CH" dirty="0" smtClean="0"/>
              <a:t>durch P:</a:t>
            </a:r>
          </a:p>
          <a:p>
            <a:pPr marL="0" indent="0">
              <a:buNone/>
            </a:pPr>
            <a:r>
              <a:rPr lang="de-CH" dirty="0" smtClean="0"/>
              <a:t>n: y = </a:t>
            </a:r>
            <a:r>
              <a:rPr lang="de-CH" dirty="0" err="1" smtClean="0"/>
              <a:t>m</a:t>
            </a:r>
            <a:r>
              <a:rPr lang="de-CH" baseline="-25000" dirty="0" err="1" smtClean="0"/>
              <a:t>n</a:t>
            </a:r>
            <a:r>
              <a:rPr lang="de-CH" dirty="0" err="1" smtClean="0"/>
              <a:t>x</a:t>
            </a:r>
            <a:r>
              <a:rPr lang="de-CH" dirty="0" smtClean="0"/>
              <a:t> + </a:t>
            </a:r>
            <a:r>
              <a:rPr lang="de-CH" dirty="0" err="1" smtClean="0"/>
              <a:t>q</a:t>
            </a:r>
            <a:r>
              <a:rPr lang="de-CH" baseline="-25000" dirty="0" err="1" smtClean="0"/>
              <a:t>n</a:t>
            </a:r>
            <a:r>
              <a:rPr lang="de-CH" baseline="-25000" dirty="0" smtClean="0"/>
              <a:t> </a:t>
            </a:r>
          </a:p>
          <a:p>
            <a:pPr marL="0" indent="0">
              <a:buNone/>
            </a:pPr>
            <a:r>
              <a:rPr lang="de-CH" baseline="-25000" dirty="0" smtClean="0"/>
              <a:t/>
            </a:r>
            <a:br>
              <a:rPr lang="de-CH" baseline="-25000" dirty="0" smtClean="0"/>
            </a:br>
            <a:r>
              <a:rPr lang="de-CH" dirty="0"/>
              <a:t>wobei</a:t>
            </a:r>
            <a:r>
              <a:rPr lang="de-CH" dirty="0" smtClean="0"/>
              <a:t> </a:t>
            </a:r>
            <a:r>
              <a:rPr lang="de-CH" dirty="0" err="1"/>
              <a:t>m</a:t>
            </a:r>
            <a:r>
              <a:rPr lang="de-CH" baseline="-25000" dirty="0" err="1"/>
              <a:t>n</a:t>
            </a:r>
            <a:r>
              <a:rPr lang="de-CH" dirty="0" smtClean="0"/>
              <a:t> = </a:t>
            </a:r>
            <a:r>
              <a:rPr lang="de-CH" dirty="0"/>
              <a:t> – </a:t>
            </a:r>
            <a:r>
              <a:rPr lang="de-CH" dirty="0" smtClean="0"/>
              <a:t>2,</a:t>
            </a:r>
            <a:br>
              <a:rPr lang="de-CH" dirty="0" smtClean="0"/>
            </a:br>
            <a:r>
              <a:rPr lang="de-CH" dirty="0" smtClean="0"/>
              <a:t>weil… 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44824"/>
            <a:ext cx="4090424" cy="359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4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41566" y="1340768"/>
                <a:ext cx="5565304" cy="45365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CH" dirty="0" smtClean="0"/>
                  <a:t>m</a:t>
                </a:r>
                <a:r>
                  <a:rPr lang="de-CH" baseline="-25000" dirty="0" smtClean="0"/>
                  <a:t>g</a:t>
                </a:r>
                <a:r>
                  <a:rPr lang="de-CH" dirty="0" smtClean="0"/>
                  <a:t> </a:t>
                </a:r>
                <a:r>
                  <a:rPr lang="de-CH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CH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dirty="0">
                            <a:latin typeface="Cambria Math"/>
                          </a:rPr>
                          <m:t>Δ</m:t>
                        </m:r>
                        <m:r>
                          <a:rPr lang="de-CH" i="1" dirty="0">
                            <a:latin typeface="Cambria Math"/>
                          </a:rPr>
                          <m:t>𝑦</m:t>
                        </m:r>
                        <m:r>
                          <m:rPr>
                            <m:nor/>
                          </m:rPr>
                          <a:rPr lang="de-CH" b="0" i="0" baseline="-25000" dirty="0" smtClean="0"/>
                          <m:t>g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dirty="0">
                            <a:latin typeface="Cambria Math"/>
                          </a:rPr>
                          <m:t>Δ</m:t>
                        </m:r>
                        <m:r>
                          <a:rPr lang="de-CH" i="1" dirty="0">
                            <a:latin typeface="Cambria Math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de-CH" b="0" i="0" baseline="-25000" dirty="0" smtClean="0"/>
                          <m:t>g</m:t>
                        </m:r>
                      </m:den>
                    </m:f>
                  </m:oMath>
                </a14:m>
                <a:endParaRPr lang="de-CH" dirty="0" smtClean="0"/>
              </a:p>
              <a:p>
                <a:pPr marL="0" indent="0">
                  <a:spcBef>
                    <a:spcPts val="3000"/>
                  </a:spcBef>
                  <a:buNone/>
                </a:pPr>
                <a:r>
                  <a:rPr lang="de-CH" dirty="0" smtClean="0"/>
                  <a:t>aus der Skizze: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de-CH" dirty="0" err="1" smtClean="0"/>
                  <a:t>m</a:t>
                </a:r>
                <a:r>
                  <a:rPr lang="de-CH" baseline="-25000" dirty="0" err="1" smtClean="0"/>
                  <a:t>n</a:t>
                </a:r>
                <a:r>
                  <a:rPr lang="de-CH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CH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0" dirty="0" smtClean="0">
                            <a:latin typeface="Cambria Math"/>
                          </a:rPr>
                          <m:t>Δ</m:t>
                        </m:r>
                        <m:r>
                          <a:rPr lang="de-CH" i="1" dirty="0" smtClean="0">
                            <a:latin typeface="Cambria Math"/>
                          </a:rPr>
                          <m:t>𝑦</m:t>
                        </m:r>
                        <m:r>
                          <m:rPr>
                            <m:nor/>
                          </m:rPr>
                          <a:rPr lang="de-CH" baseline="-25000" dirty="0"/>
                          <m:t>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0" dirty="0" smtClean="0">
                            <a:latin typeface="Cambria Math"/>
                          </a:rPr>
                          <m:t>Δ</m:t>
                        </m:r>
                        <m:r>
                          <a:rPr lang="de-CH" i="1" dirty="0" smtClean="0">
                            <a:latin typeface="Cambria Math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de-CH" baseline="-25000" dirty="0"/>
                          <m:t>n</m:t>
                        </m:r>
                      </m:den>
                    </m:f>
                  </m:oMath>
                </a14:m>
                <a:r>
                  <a:rPr lang="de-CH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CH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de-CH" b="0" i="0" dirty="0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dirty="0">
                            <a:latin typeface="Cambria Math"/>
                          </a:rPr>
                          <m:t>Δ</m:t>
                        </m:r>
                        <m:r>
                          <a:rPr lang="de-CH" b="0" i="1" dirty="0" smtClean="0">
                            <a:latin typeface="Cambria Math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de-CH" b="0" i="0" baseline="-25000" dirty="0" smtClean="0"/>
                          <m:t>g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dirty="0">
                            <a:latin typeface="Cambria Math"/>
                          </a:rPr>
                          <m:t>Δ</m:t>
                        </m:r>
                        <m:r>
                          <a:rPr lang="de-CH" b="0" i="1" dirty="0" smtClean="0">
                            <a:latin typeface="Cambria Math"/>
                          </a:rPr>
                          <m:t>𝑦</m:t>
                        </m:r>
                        <m:r>
                          <m:rPr>
                            <m:nor/>
                          </m:rPr>
                          <a:rPr lang="de-CH" b="0" i="0" baseline="-25000" dirty="0" smtClean="0"/>
                          <m:t>g</m:t>
                        </m:r>
                      </m:den>
                    </m:f>
                  </m:oMath>
                </a14:m>
                <a:r>
                  <a:rPr lang="de-CH" dirty="0"/>
                  <a:t> </a:t>
                </a:r>
                <a:r>
                  <a:rPr lang="de-CH" dirty="0" smtClean="0"/>
                  <a:t/>
                </a:r>
                <a:br>
                  <a:rPr lang="de-CH" dirty="0" smtClean="0"/>
                </a:br>
                <a:r>
                  <a:rPr lang="de-CH" dirty="0" smtClean="0"/>
                  <a:t>also</a:t>
                </a:r>
              </a:p>
              <a:p>
                <a:pPr marL="0" indent="0">
                  <a:buNone/>
                </a:pPr>
                <a:r>
                  <a:rPr lang="de-CH" dirty="0" err="1" smtClean="0"/>
                  <a:t>m</a:t>
                </a:r>
                <a:r>
                  <a:rPr lang="de-CH" baseline="-25000" dirty="0" err="1" smtClean="0"/>
                  <a:t>n</a:t>
                </a:r>
                <a:r>
                  <a:rPr lang="de-CH" dirty="0" err="1" smtClean="0"/>
                  <a:t>m</a:t>
                </a:r>
                <a:r>
                  <a:rPr lang="de-CH" baseline="-25000" dirty="0" err="1" smtClean="0"/>
                  <a:t>g</a:t>
                </a:r>
                <a:r>
                  <a:rPr lang="de-CH" dirty="0" smtClean="0"/>
                  <a:t> = </a:t>
                </a:r>
                <a:r>
                  <a:rPr lang="de-CH" dirty="0"/>
                  <a:t> – </a:t>
                </a:r>
                <a:r>
                  <a:rPr lang="de-CH" dirty="0" smtClean="0"/>
                  <a:t>1</a:t>
                </a:r>
              </a:p>
              <a:p>
                <a:pPr marL="0" indent="0">
                  <a:buNone/>
                </a:pPr>
                <a:r>
                  <a:rPr lang="de-CH" dirty="0" smtClean="0"/>
                  <a:t>und somit ist </a:t>
                </a:r>
                <a:r>
                  <a:rPr lang="de-CH" dirty="0" err="1"/>
                  <a:t>m</a:t>
                </a:r>
                <a:r>
                  <a:rPr lang="de-CH" baseline="-25000" dirty="0" err="1"/>
                  <a:t>n</a:t>
                </a:r>
                <a:r>
                  <a:rPr lang="de-CH" dirty="0"/>
                  <a:t> </a:t>
                </a:r>
                <a:r>
                  <a:rPr lang="de-CH" dirty="0" smtClean="0"/>
                  <a:t>= </a:t>
                </a:r>
                <a:r>
                  <a:rPr lang="de-CH" dirty="0"/>
                  <a:t>– </a:t>
                </a:r>
                <a:r>
                  <a:rPr lang="de-CH" dirty="0" smtClean="0"/>
                  <a:t>2</a:t>
                </a:r>
                <a:endParaRPr lang="de-CH" dirty="0"/>
              </a:p>
              <a:p>
                <a:pPr marL="0" indent="0">
                  <a:buNone/>
                </a:pPr>
                <a:endParaRPr lang="de-CH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566" y="1340768"/>
                <a:ext cx="5565304" cy="4536504"/>
              </a:xfrm>
              <a:blipFill rotWithShape="1">
                <a:blip r:embed="rId2"/>
                <a:stretch>
                  <a:fillRect l="-2738" b="-67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606" y="1772816"/>
            <a:ext cx="4109746" cy="346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3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856" y="1484784"/>
            <a:ext cx="5565304" cy="4536504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de-CH" dirty="0" smtClean="0"/>
              <a:t>Nun haben wir:</a:t>
            </a:r>
            <a:br>
              <a:rPr lang="de-CH" dirty="0" smtClean="0"/>
            </a:br>
            <a:r>
              <a:rPr lang="de-CH" dirty="0" smtClean="0"/>
              <a:t>n: y </a:t>
            </a:r>
            <a:r>
              <a:rPr lang="de-CH" dirty="0"/>
              <a:t>= – </a:t>
            </a:r>
            <a:r>
              <a:rPr lang="de-CH" dirty="0" smtClean="0"/>
              <a:t>2x </a:t>
            </a:r>
            <a:r>
              <a:rPr lang="de-CH" dirty="0"/>
              <a:t>+ </a:t>
            </a:r>
            <a:r>
              <a:rPr lang="de-CH" dirty="0" err="1"/>
              <a:t>q</a:t>
            </a:r>
            <a:r>
              <a:rPr lang="de-CH" baseline="-25000" dirty="0" err="1"/>
              <a:t>n</a:t>
            </a:r>
            <a:r>
              <a:rPr lang="de-CH" baseline="-25000" dirty="0"/>
              <a:t> </a:t>
            </a:r>
            <a:endParaRPr lang="de-CH" dirty="0"/>
          </a:p>
          <a:p>
            <a:pPr marL="0" indent="0">
              <a:spcBef>
                <a:spcPts val="1800"/>
              </a:spcBef>
              <a:buNone/>
            </a:pPr>
            <a:r>
              <a:rPr lang="de-CH" dirty="0" smtClean="0"/>
              <a:t>und</a:t>
            </a:r>
          </a:p>
          <a:p>
            <a:pPr marL="0" indent="0">
              <a:buNone/>
            </a:pPr>
            <a:r>
              <a:rPr lang="de-CH" dirty="0"/>
              <a:t>g: y = 1/2x </a:t>
            </a:r>
            <a:br>
              <a:rPr lang="de-CH" dirty="0"/>
            </a:b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Ziel:</a:t>
            </a: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>S = </a:t>
            </a:r>
            <a:r>
              <a:rPr lang="de-CH" dirty="0" err="1" smtClean="0"/>
              <a:t>g</a:t>
            </a:r>
            <a:r>
              <a:rPr lang="de-CH" dirty="0" err="1" smtClean="0">
                <a:sym typeface="Symbol"/>
              </a:rPr>
              <a:t>n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44824"/>
            <a:ext cx="4090424" cy="359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25091"/>
            <a:ext cx="7920880" cy="5184229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de-CH" dirty="0" smtClean="0"/>
              <a:t>P liegt auf n:</a:t>
            </a:r>
            <a:br>
              <a:rPr lang="de-CH" dirty="0" smtClean="0"/>
            </a:br>
            <a:r>
              <a:rPr lang="de-CH" dirty="0" err="1" smtClean="0"/>
              <a:t>y</a:t>
            </a:r>
            <a:r>
              <a:rPr lang="de-CH" baseline="-25000" dirty="0" err="1" smtClean="0"/>
              <a:t>P</a:t>
            </a:r>
            <a:r>
              <a:rPr lang="de-CH" dirty="0" smtClean="0"/>
              <a:t> </a:t>
            </a:r>
            <a:r>
              <a:rPr lang="de-CH" dirty="0"/>
              <a:t>= – </a:t>
            </a:r>
            <a:r>
              <a:rPr lang="de-CH" dirty="0" smtClean="0"/>
              <a:t>2x</a:t>
            </a:r>
            <a:r>
              <a:rPr lang="de-CH" baseline="-25000" dirty="0"/>
              <a:t>P</a:t>
            </a:r>
            <a:r>
              <a:rPr lang="de-CH" dirty="0" smtClean="0"/>
              <a:t> </a:t>
            </a:r>
            <a:r>
              <a:rPr lang="de-CH" dirty="0"/>
              <a:t>+ </a:t>
            </a:r>
            <a:r>
              <a:rPr lang="de-CH" dirty="0" err="1"/>
              <a:t>q</a:t>
            </a:r>
            <a:r>
              <a:rPr lang="de-CH" baseline="-25000" dirty="0" err="1"/>
              <a:t>n</a:t>
            </a:r>
            <a:r>
              <a:rPr lang="de-CH" baseline="-25000" dirty="0"/>
              <a:t> </a:t>
            </a:r>
            <a:endParaRPr lang="de-CH" dirty="0"/>
          </a:p>
          <a:p>
            <a:pPr marL="0" indent="0">
              <a:spcBef>
                <a:spcPts val="600"/>
              </a:spcBef>
              <a:buNone/>
            </a:pPr>
            <a:r>
              <a:rPr lang="de-CH" dirty="0"/>
              <a:t>also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CH" dirty="0" err="1"/>
              <a:t>q</a:t>
            </a:r>
            <a:r>
              <a:rPr lang="de-CH" baseline="-25000" dirty="0" err="1"/>
              <a:t>n</a:t>
            </a:r>
            <a:r>
              <a:rPr lang="de-CH" dirty="0"/>
              <a:t> = </a:t>
            </a:r>
            <a:r>
              <a:rPr lang="de-CH" dirty="0" err="1"/>
              <a:t>y</a:t>
            </a:r>
            <a:r>
              <a:rPr lang="de-CH" baseline="-25000" dirty="0" err="1"/>
              <a:t>P</a:t>
            </a:r>
            <a:r>
              <a:rPr lang="de-CH" dirty="0"/>
              <a:t> + 2x</a:t>
            </a:r>
            <a:r>
              <a:rPr lang="de-CH" baseline="-25000" dirty="0"/>
              <a:t>P</a:t>
            </a:r>
            <a:r>
              <a:rPr lang="de-CH" dirty="0"/>
              <a:t> </a:t>
            </a:r>
            <a:endParaRPr lang="de-CH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de-CH" dirty="0" smtClean="0"/>
              <a:t>d.h</a:t>
            </a:r>
            <a:r>
              <a:rPr lang="de-CH" dirty="0"/>
              <a:t>.</a:t>
            </a:r>
            <a:br>
              <a:rPr lang="de-CH" dirty="0"/>
            </a:br>
            <a:r>
              <a:rPr lang="de-CH" dirty="0"/>
              <a:t>n: y = – 2x + </a:t>
            </a:r>
            <a:r>
              <a:rPr lang="de-CH" dirty="0" err="1"/>
              <a:t>y</a:t>
            </a:r>
            <a:r>
              <a:rPr lang="de-CH" baseline="-25000" dirty="0" err="1"/>
              <a:t>P</a:t>
            </a:r>
            <a:r>
              <a:rPr lang="de-CH" dirty="0"/>
              <a:t> + 2x</a:t>
            </a:r>
            <a:r>
              <a:rPr lang="de-CH" baseline="-25000" dirty="0"/>
              <a:t>P</a:t>
            </a:r>
            <a:r>
              <a:rPr lang="de-CH" dirty="0"/>
              <a:t> </a:t>
            </a:r>
            <a:endParaRPr lang="de-CH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de-CH" dirty="0" smtClean="0"/>
              <a:t>damit lässt sich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CH" dirty="0" smtClean="0"/>
              <a:t>S berechnen: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CH" dirty="0" err="1"/>
              <a:t>x</a:t>
            </a:r>
            <a:r>
              <a:rPr lang="de-CH" baseline="-25000" dirty="0" err="1"/>
              <a:t>S</a:t>
            </a:r>
            <a:r>
              <a:rPr lang="de-CH" dirty="0" smtClean="0"/>
              <a:t> = 4/5x</a:t>
            </a:r>
            <a:r>
              <a:rPr lang="de-CH" baseline="-25000" dirty="0" smtClean="0"/>
              <a:t>P </a:t>
            </a:r>
            <a:r>
              <a:rPr lang="de-CH" dirty="0" smtClean="0"/>
              <a:t>+ 2/5y</a:t>
            </a:r>
            <a:r>
              <a:rPr lang="de-CH" baseline="-25000" dirty="0" smtClean="0"/>
              <a:t>P   </a:t>
            </a:r>
            <a:r>
              <a:rPr lang="de-CH" dirty="0" smtClean="0"/>
              <a:t>und </a:t>
            </a:r>
            <a:r>
              <a:rPr lang="de-CH" dirty="0" err="1" smtClean="0"/>
              <a:t>y</a:t>
            </a:r>
            <a:r>
              <a:rPr lang="de-CH" baseline="-25000" dirty="0" err="1" smtClean="0"/>
              <a:t>S</a:t>
            </a:r>
            <a:r>
              <a:rPr lang="de-CH" dirty="0" smtClean="0"/>
              <a:t> </a:t>
            </a:r>
            <a:r>
              <a:rPr lang="de-CH" dirty="0"/>
              <a:t>= </a:t>
            </a:r>
            <a:r>
              <a:rPr lang="de-CH" dirty="0" smtClean="0"/>
              <a:t>2/5x</a:t>
            </a:r>
            <a:r>
              <a:rPr lang="de-CH" baseline="-25000" dirty="0" smtClean="0"/>
              <a:t>P </a:t>
            </a:r>
            <a:r>
              <a:rPr lang="de-CH" dirty="0"/>
              <a:t>+ </a:t>
            </a:r>
            <a:r>
              <a:rPr lang="de-CH" dirty="0" smtClean="0"/>
              <a:t>1/5y</a:t>
            </a:r>
            <a:r>
              <a:rPr lang="de-CH" baseline="-25000" dirty="0" smtClean="0"/>
              <a:t>P </a:t>
            </a:r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44824"/>
            <a:ext cx="4090424" cy="359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6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92" y="620688"/>
            <a:ext cx="8949704" cy="1152128"/>
          </a:xfrm>
        </p:spPr>
        <p:txBody>
          <a:bodyPr/>
          <a:lstStyle/>
          <a:p>
            <a:pPr algn="l"/>
            <a:r>
              <a:rPr lang="de-CH" dirty="0" smtClean="0"/>
              <a:t>Inhalt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864" y="1700809"/>
            <a:ext cx="8517632" cy="4536504"/>
          </a:xfrm>
        </p:spPr>
        <p:txBody>
          <a:bodyPr/>
          <a:lstStyle/>
          <a:p>
            <a:r>
              <a:rPr lang="de-CH" dirty="0" smtClean="0"/>
              <a:t>Vorbemerkung</a:t>
            </a:r>
          </a:p>
          <a:p>
            <a:r>
              <a:rPr lang="de-CH" dirty="0" smtClean="0"/>
              <a:t>Vorstellung einer Unterrichtssequenz</a:t>
            </a:r>
          </a:p>
          <a:p>
            <a:r>
              <a:rPr lang="de-CH" dirty="0" smtClean="0"/>
              <a:t>Kritik</a:t>
            </a:r>
          </a:p>
          <a:p>
            <a:r>
              <a:rPr lang="de-CH" dirty="0" smtClean="0"/>
              <a:t>Perspektiven</a:t>
            </a:r>
          </a:p>
          <a:p>
            <a:r>
              <a:rPr lang="de-CH" dirty="0" smtClean="0"/>
              <a:t>Diskussion, Fragen, Anregungen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5406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856" y="1988840"/>
            <a:ext cx="3333056" cy="4536504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de-CH" dirty="0" smtClean="0"/>
              <a:t>Die Lösung ergibt sich nun aus: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CH" dirty="0" smtClean="0"/>
              <a:t>x’ = x + 2</a:t>
            </a:r>
            <a:r>
              <a:rPr lang="de-CH" dirty="0" smtClean="0">
                <a:latin typeface="Myriad Pro" pitchFamily="34" charset="0"/>
                <a:sym typeface="Symbol"/>
              </a:rPr>
              <a:t></a:t>
            </a:r>
            <a:r>
              <a:rPr lang="de-CH" dirty="0" smtClean="0">
                <a:sym typeface="Symbol"/>
              </a:rPr>
              <a:t>x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CH" dirty="0">
                <a:sym typeface="Symbol"/>
              </a:rPr>
              <a:t>y</a:t>
            </a:r>
            <a:r>
              <a:rPr lang="de-CH" dirty="0" smtClean="0">
                <a:sym typeface="Symbol"/>
              </a:rPr>
              <a:t>’ = y + 2</a:t>
            </a:r>
            <a:r>
              <a:rPr lang="de-CH" dirty="0" smtClean="0">
                <a:latin typeface="Myriad Pro" pitchFamily="34" charset="0"/>
                <a:sym typeface="Symbol"/>
              </a:rPr>
              <a:t></a:t>
            </a:r>
            <a:r>
              <a:rPr lang="de-CH" dirty="0" smtClean="0">
                <a:sym typeface="Symbol"/>
              </a:rPr>
              <a:t>y</a:t>
            </a:r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56792"/>
            <a:ext cx="5049069" cy="425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856" y="1988840"/>
            <a:ext cx="8373616" cy="4536504"/>
          </a:xfrm>
        </p:spPr>
        <p:txBody>
          <a:bodyPr/>
          <a:lstStyle/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de-CH" dirty="0" smtClean="0"/>
              <a:t>Sie lautet: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CH" dirty="0" smtClean="0"/>
              <a:t>		</a:t>
            </a:r>
            <a:r>
              <a:rPr lang="de-CH" dirty="0" err="1" smtClean="0"/>
              <a:t>x</a:t>
            </a:r>
            <a:r>
              <a:rPr lang="de-CH" baseline="-25000" dirty="0" err="1" smtClean="0"/>
              <a:t>P</a:t>
            </a:r>
            <a:r>
              <a:rPr lang="de-CH" dirty="0" smtClean="0"/>
              <a:t>’ = 3/5x</a:t>
            </a:r>
            <a:r>
              <a:rPr lang="de-CH" baseline="-25000" dirty="0" smtClean="0"/>
              <a:t>P </a:t>
            </a:r>
            <a:r>
              <a:rPr lang="de-CH" dirty="0"/>
              <a:t>+ </a:t>
            </a:r>
            <a:r>
              <a:rPr lang="de-CH" dirty="0" smtClean="0"/>
              <a:t>4/5y</a:t>
            </a:r>
            <a:r>
              <a:rPr lang="de-CH" baseline="-25000" dirty="0" smtClean="0"/>
              <a:t>P</a:t>
            </a:r>
            <a:endParaRPr lang="de-CH" dirty="0"/>
          </a:p>
          <a:p>
            <a:pPr marL="0" indent="0">
              <a:spcBef>
                <a:spcPts val="1800"/>
              </a:spcBef>
              <a:buNone/>
            </a:pPr>
            <a:r>
              <a:rPr lang="de-CH" dirty="0" smtClean="0">
                <a:sym typeface="Symbol"/>
              </a:rPr>
              <a:t>		</a:t>
            </a:r>
            <a:r>
              <a:rPr lang="de-CH" dirty="0" err="1" smtClean="0">
                <a:sym typeface="Symbol"/>
              </a:rPr>
              <a:t>y</a:t>
            </a:r>
            <a:r>
              <a:rPr lang="de-CH" baseline="-25000" dirty="0" err="1" smtClean="0"/>
              <a:t>P</a:t>
            </a:r>
            <a:r>
              <a:rPr lang="de-CH" dirty="0" smtClean="0">
                <a:sym typeface="Symbol"/>
              </a:rPr>
              <a:t>’ </a:t>
            </a:r>
            <a:r>
              <a:rPr lang="de-CH" dirty="0" smtClean="0"/>
              <a:t>= 4/5x</a:t>
            </a:r>
            <a:r>
              <a:rPr lang="de-CH" baseline="-25000" dirty="0" smtClean="0"/>
              <a:t>P </a:t>
            </a:r>
            <a:r>
              <a:rPr lang="de-CH" dirty="0"/>
              <a:t>–</a:t>
            </a:r>
            <a:r>
              <a:rPr lang="de-CH" dirty="0" smtClean="0"/>
              <a:t> 3/5y</a:t>
            </a:r>
            <a:r>
              <a:rPr lang="de-CH" baseline="-25000" dirty="0" smtClean="0"/>
              <a:t>P </a:t>
            </a:r>
          </a:p>
          <a:p>
            <a:pPr marL="0" indent="0">
              <a:spcBef>
                <a:spcPts val="1800"/>
              </a:spcBef>
              <a:buNone/>
            </a:pPr>
            <a:endParaRPr lang="de-CH" baseline="-25000" dirty="0"/>
          </a:p>
          <a:p>
            <a:pPr marL="0" indent="0">
              <a:spcBef>
                <a:spcPts val="1800"/>
              </a:spcBef>
              <a:buNone/>
            </a:pPr>
            <a:r>
              <a:rPr lang="de-CH" dirty="0" smtClean="0"/>
              <a:t>d.h. die Spiegelung an g ist linear.</a:t>
            </a:r>
            <a:endParaRPr lang="de-CH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6792" y="620688"/>
            <a:ext cx="8949704" cy="1152128"/>
          </a:xfrm>
        </p:spPr>
        <p:txBody>
          <a:bodyPr/>
          <a:lstStyle/>
          <a:p>
            <a:pPr algn="l"/>
            <a:r>
              <a:rPr lang="de-CH" dirty="0" smtClean="0"/>
              <a:t>Abbildungsvorschrift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215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92" y="620688"/>
            <a:ext cx="8949704" cy="1152128"/>
          </a:xfrm>
        </p:spPr>
        <p:txBody>
          <a:bodyPr/>
          <a:lstStyle/>
          <a:p>
            <a:pPr algn="l"/>
            <a:r>
              <a:rPr lang="de-CH" dirty="0" smtClean="0"/>
              <a:t>Drehungen um O = (0,0) sind linear</a:t>
            </a:r>
            <a:endParaRPr lang="de-CH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518864" y="1700809"/>
            <a:ext cx="8517632" cy="4536504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/>
              <a:t>Als Beispiel die Drehung um 45°: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71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92" y="620688"/>
            <a:ext cx="8949704" cy="1152128"/>
          </a:xfrm>
        </p:spPr>
        <p:txBody>
          <a:bodyPr/>
          <a:lstStyle/>
          <a:p>
            <a:pPr algn="l"/>
            <a:r>
              <a:rPr lang="de-CH" dirty="0" smtClean="0"/>
              <a:t>D</a:t>
            </a:r>
            <a:r>
              <a:rPr lang="de-CH" sz="3600" baseline="-25000" dirty="0" smtClean="0"/>
              <a:t>O,45°</a:t>
            </a:r>
            <a:r>
              <a:rPr lang="de-CH" dirty="0" smtClean="0"/>
              <a:t> ist linear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2052000"/>
            <a:ext cx="3663703" cy="3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92" y="620688"/>
            <a:ext cx="8949704" cy="1152128"/>
          </a:xfrm>
        </p:spPr>
        <p:txBody>
          <a:bodyPr/>
          <a:lstStyle/>
          <a:p>
            <a:pPr algn="l"/>
            <a:r>
              <a:rPr lang="de-CH" dirty="0" smtClean="0"/>
              <a:t>D</a:t>
            </a:r>
            <a:r>
              <a:rPr lang="de-CH" sz="3600" baseline="-25000" dirty="0" smtClean="0"/>
              <a:t>O,45°</a:t>
            </a:r>
            <a:r>
              <a:rPr lang="de-CH" dirty="0" smtClean="0"/>
              <a:t> ist linear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2052000"/>
            <a:ext cx="3663703" cy="3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92" y="620688"/>
            <a:ext cx="8949704" cy="1152128"/>
          </a:xfrm>
        </p:spPr>
        <p:txBody>
          <a:bodyPr/>
          <a:lstStyle/>
          <a:p>
            <a:pPr algn="l"/>
            <a:r>
              <a:rPr lang="de-CH" dirty="0" smtClean="0"/>
              <a:t>D</a:t>
            </a:r>
            <a:r>
              <a:rPr lang="de-CH" sz="3600" baseline="-25000" dirty="0" smtClean="0"/>
              <a:t>O,45°</a:t>
            </a:r>
            <a:r>
              <a:rPr lang="de-CH" dirty="0" smtClean="0"/>
              <a:t> ist linear</a:t>
            </a: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2052000"/>
            <a:ext cx="3663703" cy="3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8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92" y="620688"/>
            <a:ext cx="8949704" cy="1152128"/>
          </a:xfrm>
        </p:spPr>
        <p:txBody>
          <a:bodyPr/>
          <a:lstStyle/>
          <a:p>
            <a:pPr algn="l"/>
            <a:r>
              <a:rPr lang="de-CH" dirty="0" smtClean="0"/>
              <a:t>D</a:t>
            </a:r>
            <a:r>
              <a:rPr lang="de-CH" sz="3600" baseline="-25000" dirty="0" smtClean="0"/>
              <a:t>O,45°</a:t>
            </a:r>
            <a:r>
              <a:rPr lang="de-CH" dirty="0" smtClean="0"/>
              <a:t> ist linear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2052000"/>
            <a:ext cx="3663703" cy="3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92" y="620688"/>
            <a:ext cx="8949704" cy="1152128"/>
          </a:xfrm>
        </p:spPr>
        <p:txBody>
          <a:bodyPr/>
          <a:lstStyle/>
          <a:p>
            <a:pPr algn="l"/>
            <a:r>
              <a:rPr lang="de-CH" dirty="0" smtClean="0"/>
              <a:t>D</a:t>
            </a:r>
            <a:r>
              <a:rPr lang="de-CH" sz="3600" baseline="-25000" dirty="0" smtClean="0"/>
              <a:t>O,45°</a:t>
            </a:r>
            <a:r>
              <a:rPr lang="de-CH" dirty="0" smtClean="0"/>
              <a:t> ist linear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2052000"/>
            <a:ext cx="3663703" cy="35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4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92" y="620688"/>
            <a:ext cx="8949704" cy="1152128"/>
          </a:xfrm>
        </p:spPr>
        <p:txBody>
          <a:bodyPr/>
          <a:lstStyle/>
          <a:p>
            <a:pPr algn="l"/>
            <a:r>
              <a:rPr lang="de-CH" dirty="0" smtClean="0"/>
              <a:t>D</a:t>
            </a:r>
            <a:r>
              <a:rPr lang="de-CH" sz="3600" baseline="-25000" dirty="0" smtClean="0"/>
              <a:t>O,45°</a:t>
            </a:r>
            <a:r>
              <a:rPr lang="de-CH" dirty="0" smtClean="0"/>
              <a:t> ist linear</a:t>
            </a:r>
            <a:endParaRPr lang="de-CH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2052000"/>
            <a:ext cx="5879604" cy="3541783"/>
          </a:xfrm>
        </p:spPr>
      </p:pic>
    </p:spTree>
    <p:extLst>
      <p:ext uri="{BB962C8B-B14F-4D97-AF65-F5344CB8AC3E}">
        <p14:creationId xmlns:p14="http://schemas.microsoft.com/office/powerpoint/2010/main" val="22453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92" y="620688"/>
            <a:ext cx="8949704" cy="1152128"/>
          </a:xfrm>
        </p:spPr>
        <p:txBody>
          <a:bodyPr/>
          <a:lstStyle/>
          <a:p>
            <a:pPr algn="l"/>
            <a:r>
              <a:rPr lang="de-CH" dirty="0" smtClean="0"/>
              <a:t>Verknüpfung von Abbildungen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864" y="1700809"/>
            <a:ext cx="8517632" cy="4536504"/>
          </a:xfrm>
        </p:spPr>
        <p:txBody>
          <a:bodyPr/>
          <a:lstStyle/>
          <a:p>
            <a:r>
              <a:rPr lang="de-CH" dirty="0" smtClean="0"/>
              <a:t>Einführung durch eine grössere Anzahl von Beispielen (konstruktiv):</a:t>
            </a:r>
          </a:p>
          <a:p>
            <a:pPr lvl="1"/>
            <a:r>
              <a:rPr lang="de-CH" dirty="0" smtClean="0"/>
              <a:t>Die Reihenfolge spielt eine Rolle</a:t>
            </a:r>
          </a:p>
          <a:p>
            <a:pPr lvl="1"/>
            <a:r>
              <a:rPr lang="de-CH" dirty="0" smtClean="0"/>
              <a:t>Vereinfachungen</a:t>
            </a:r>
          </a:p>
          <a:p>
            <a:pPr lvl="1"/>
            <a:r>
              <a:rPr lang="de-CH" dirty="0" smtClean="0"/>
              <a:t>Identität</a:t>
            </a:r>
            <a:r>
              <a:rPr lang="de-CH" dirty="0"/>
              <a:t> </a:t>
            </a:r>
            <a:r>
              <a:rPr lang="de-CH" dirty="0" smtClean="0"/>
              <a:t>/ Inverse Abbildung</a:t>
            </a:r>
          </a:p>
          <a:p>
            <a:pPr lvl="1"/>
            <a:r>
              <a:rPr lang="de-CH" dirty="0" smtClean="0"/>
              <a:t>Verknüpfung zweier linearer Abbildungen </a:t>
            </a:r>
            <a:br>
              <a:rPr lang="de-CH" dirty="0" smtClean="0"/>
            </a:br>
            <a:r>
              <a:rPr lang="de-CH" dirty="0" smtClean="0"/>
              <a:t>ist linear</a:t>
            </a:r>
          </a:p>
          <a:p>
            <a:pPr marL="457200" lvl="1" indent="0">
              <a:buNone/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83207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92" y="620688"/>
            <a:ext cx="8949704" cy="1152128"/>
          </a:xfrm>
        </p:spPr>
        <p:txBody>
          <a:bodyPr/>
          <a:lstStyle/>
          <a:p>
            <a:pPr algn="l"/>
            <a:r>
              <a:rPr lang="de-CH" dirty="0" smtClean="0"/>
              <a:t>Vorbemerkung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864" y="1700809"/>
            <a:ext cx="8517632" cy="4536504"/>
          </a:xfrm>
        </p:spPr>
        <p:txBody>
          <a:bodyPr/>
          <a:lstStyle/>
          <a:p>
            <a:r>
              <a:rPr lang="de-CH" dirty="0" smtClean="0"/>
              <a:t>Wege ins Gymnasium im Kanton Zürich</a:t>
            </a:r>
          </a:p>
          <a:p>
            <a:r>
              <a:rPr lang="de-CH" dirty="0" smtClean="0"/>
              <a:t>Neues Sekundarschullehrmittel</a:t>
            </a:r>
          </a:p>
          <a:p>
            <a:r>
              <a:rPr lang="de-CH" dirty="0" smtClean="0"/>
              <a:t>Lehrplan für die 9. Klasse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012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92" y="620688"/>
            <a:ext cx="8949704" cy="1152128"/>
          </a:xfrm>
        </p:spPr>
        <p:txBody>
          <a:bodyPr/>
          <a:lstStyle/>
          <a:p>
            <a:pPr algn="l"/>
            <a:r>
              <a:rPr lang="de-CH" dirty="0" err="1" smtClean="0"/>
              <a:t>Diedergruppen</a:t>
            </a:r>
            <a:r>
              <a:rPr lang="de-CH" dirty="0" smtClean="0"/>
              <a:t> (Exkurs)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864" y="1700809"/>
            <a:ext cx="8517632" cy="4536504"/>
          </a:xfrm>
        </p:spPr>
        <p:txBody>
          <a:bodyPr/>
          <a:lstStyle/>
          <a:p>
            <a:r>
              <a:rPr lang="de-CH" dirty="0" smtClean="0"/>
              <a:t>«Entdeckung» der Gruppenaxiome an D3</a:t>
            </a:r>
          </a:p>
          <a:p>
            <a:r>
              <a:rPr lang="de-CH" dirty="0" smtClean="0"/>
              <a:t>Permutationen</a:t>
            </a:r>
          </a:p>
          <a:p>
            <a:r>
              <a:rPr lang="de-CH" dirty="0" smtClean="0"/>
              <a:t>Ab n = 4 ist die symmetrische Gruppe</a:t>
            </a:r>
            <a:br>
              <a:rPr lang="de-CH" dirty="0" smtClean="0"/>
            </a:br>
            <a:r>
              <a:rPr lang="de-CH" dirty="0" smtClean="0"/>
              <a:t>grösser als die </a:t>
            </a:r>
            <a:r>
              <a:rPr lang="de-CH" dirty="0" err="1" smtClean="0"/>
              <a:t>Diedergruppe</a:t>
            </a:r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066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864" y="1700809"/>
            <a:ext cx="8517632" cy="4536504"/>
          </a:xfrm>
        </p:spPr>
        <p:txBody>
          <a:bodyPr/>
          <a:lstStyle/>
          <a:p>
            <a:r>
              <a:rPr lang="de-CH" dirty="0" smtClean="0"/>
              <a:t>Multiplikation von Matrizen mit Vektoren</a:t>
            </a:r>
          </a:p>
          <a:p>
            <a:pPr marL="0" indent="0">
              <a:buNone/>
            </a:pP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86792" y="620688"/>
            <a:ext cx="89497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mtClean="0"/>
              <a:t>Lineare Abbildungen und Matrizen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554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18864" y="1700809"/>
                <a:ext cx="8517632" cy="4536504"/>
              </a:xfrm>
            </p:spPr>
            <p:txBody>
              <a:bodyPr/>
              <a:lstStyle/>
              <a:p>
                <a:r>
                  <a:rPr lang="de-CH" dirty="0" smtClean="0"/>
                  <a:t>Multiplikation von Matrizen mit Vektoren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CH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CH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de-CH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de-CH" b="0" i="1" smtClean="0">
                                <a:latin typeface="Cambria Math"/>
                              </a:rPr>
                              <m:t>′</m:t>
                            </m:r>
                          </m:e>
                          <m:e>
                            <m:r>
                              <a:rPr lang="de-CH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de-CH" b="0" i="1" smtClean="0">
                                <a:latin typeface="Cambria Math"/>
                              </a:rPr>
                              <m:t>′</m:t>
                            </m:r>
                          </m:e>
                        </m:eqArr>
                      </m:e>
                    </m:d>
                    <m:r>
                      <a:rPr lang="de-CH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e-CH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CH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CH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de-CH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de-CH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de-CH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de-CH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CH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de-CH" b="0" i="1" smtClean="0">
                                <a:latin typeface="Cambria Math"/>
                              </a:rPr>
                              <m:t>𝑥</m:t>
                            </m:r>
                          </m:e>
                          <m:e>
                            <m:r>
                              <a:rPr lang="de-CH" b="0" i="1" smtClean="0">
                                <a:latin typeface="Cambria Math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lang="de-CH" dirty="0" smtClean="0"/>
                  <a:t> 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864" y="1700809"/>
                <a:ext cx="8517632" cy="4536504"/>
              </a:xfrm>
              <a:blipFill rotWithShape="1">
                <a:blip r:embed="rId2"/>
                <a:stretch>
                  <a:fillRect l="-1575" t="-174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1"/>
          <p:cNvSpPr txBox="1">
            <a:spLocks/>
          </p:cNvSpPr>
          <p:nvPr/>
        </p:nvSpPr>
        <p:spPr>
          <a:xfrm>
            <a:off x="86792" y="620688"/>
            <a:ext cx="89497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mtClean="0"/>
              <a:t>Lineare Abbildungen und Matrizen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2123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18864" y="1700809"/>
                <a:ext cx="8517632" cy="4536504"/>
              </a:xfrm>
            </p:spPr>
            <p:txBody>
              <a:bodyPr/>
              <a:lstStyle/>
              <a:p>
                <a:r>
                  <a:rPr lang="de-CH" dirty="0" smtClean="0"/>
                  <a:t>Multiplikation von Matrizen mit Vektoren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CH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CH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de-CH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de-CH" b="0" i="1" smtClean="0">
                                <a:latin typeface="Cambria Math"/>
                              </a:rPr>
                              <m:t>′</m:t>
                            </m:r>
                          </m:e>
                          <m:e>
                            <m:r>
                              <a:rPr lang="de-CH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de-CH" b="0" i="1" smtClean="0">
                                <a:latin typeface="Cambria Math"/>
                              </a:rPr>
                              <m:t>′</m:t>
                            </m:r>
                          </m:e>
                        </m:eqArr>
                      </m:e>
                    </m:d>
                    <m:r>
                      <a:rPr lang="de-CH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e-CH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CH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CH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de-CH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de-CH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de-CH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de-CH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CH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de-CH" b="0" i="1" smtClean="0">
                                <a:latin typeface="Cambria Math"/>
                              </a:rPr>
                              <m:t>𝑥</m:t>
                            </m:r>
                          </m:e>
                          <m:e>
                            <m:r>
                              <a:rPr lang="de-CH" b="0" i="1" smtClean="0">
                                <a:latin typeface="Cambria Math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lang="de-CH" dirty="0" smtClean="0"/>
                  <a:t> </a:t>
                </a:r>
              </a:p>
              <a:p>
                <a:r>
                  <a:rPr lang="de-CH" dirty="0" smtClean="0"/>
                  <a:t>Speziell:</a:t>
                </a:r>
              </a:p>
              <a:p>
                <a:pPr marL="0" indent="0" defTabSz="355600">
                  <a:buNone/>
                </a:pPr>
                <a:r>
                  <a:rPr lang="de-CH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CH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CH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CH" i="1"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de-CH" i="1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de-CH" i="1"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de-CH" i="1"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de-CH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CH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de-CH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de-CH" b="0" i="1" smtClean="0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de-CH" b="0" i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e-CH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CH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de-CH" b="0" i="1" smtClean="0">
                                <a:latin typeface="Cambria Math"/>
                              </a:rPr>
                              <m:t>𝑎</m:t>
                            </m:r>
                          </m:e>
                          <m:e>
                            <m:r>
                              <a:rPr lang="de-CH" b="0" i="1" smtClean="0">
                                <a:latin typeface="Cambria Math"/>
                              </a:rPr>
                              <m:t>𝑐</m:t>
                            </m:r>
                          </m:e>
                        </m:eqArr>
                      </m:e>
                    </m:d>
                  </m:oMath>
                </a14:m>
                <a:r>
                  <a:rPr lang="de-CH" dirty="0" smtClean="0"/>
                  <a:t> und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CH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CH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CH" i="1"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de-CH" i="1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de-CH" i="1"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de-CH" i="1"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de-CH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CH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de-CH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de-CH" b="0" i="1" smtClean="0">
                                <a:latin typeface="Cambria Math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de-CH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e-CH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CH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de-CH" b="0" i="1" smtClean="0">
                                <a:latin typeface="Cambria Math"/>
                              </a:rPr>
                              <m:t>𝑏</m:t>
                            </m:r>
                          </m:e>
                          <m:e>
                            <m:r>
                              <a:rPr lang="de-CH" b="0" i="1" smtClean="0">
                                <a:latin typeface="Cambria Math"/>
                              </a:rPr>
                              <m:t>𝑑</m:t>
                            </m:r>
                          </m:e>
                        </m:eqArr>
                      </m:e>
                    </m:d>
                  </m:oMath>
                </a14:m>
                <a:r>
                  <a:rPr lang="de-CH" dirty="0"/>
                  <a:t> 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864" y="1700809"/>
                <a:ext cx="8517632" cy="4536504"/>
              </a:xfrm>
              <a:blipFill rotWithShape="1">
                <a:blip r:embed="rId2"/>
                <a:stretch>
                  <a:fillRect l="-1575" t="-174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1"/>
          <p:cNvSpPr txBox="1">
            <a:spLocks/>
          </p:cNvSpPr>
          <p:nvPr/>
        </p:nvSpPr>
        <p:spPr>
          <a:xfrm>
            <a:off x="86792" y="620688"/>
            <a:ext cx="89497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mtClean="0"/>
              <a:t>Lineare Abbildungen und Matrizen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8754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864" y="1700809"/>
            <a:ext cx="8517632" cy="4536504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/>
              <a:t>Mitschrift aus dem Unterricht:</a:t>
            </a:r>
            <a:endParaRPr lang="de-CH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86792" y="620688"/>
            <a:ext cx="89497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600" dirty="0" smtClean="0"/>
              <a:t>Matrizen und Verknüpfung von Abbildungen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4512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89" y="0"/>
            <a:ext cx="8685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424936" cy="623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92" y="620688"/>
            <a:ext cx="8949704" cy="1152128"/>
          </a:xfrm>
        </p:spPr>
        <p:txBody>
          <a:bodyPr/>
          <a:lstStyle/>
          <a:p>
            <a:pPr algn="l"/>
            <a:r>
              <a:rPr lang="de-CH" dirty="0" smtClean="0"/>
              <a:t>Rückblick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864" y="1700809"/>
            <a:ext cx="8517632" cy="4536504"/>
          </a:xfrm>
        </p:spPr>
        <p:txBody>
          <a:bodyPr/>
          <a:lstStyle/>
          <a:p>
            <a:r>
              <a:rPr lang="de-CH" dirty="0" smtClean="0"/>
              <a:t>Die </a:t>
            </a:r>
            <a:r>
              <a:rPr lang="de-CH" dirty="0" err="1" smtClean="0"/>
              <a:t>SuS</a:t>
            </a:r>
            <a:r>
              <a:rPr lang="de-CH" dirty="0" smtClean="0"/>
              <a:t> hatten Freude am Thema</a:t>
            </a:r>
          </a:p>
          <a:p>
            <a:r>
              <a:rPr lang="de-CH" dirty="0" smtClean="0"/>
              <a:t>Überraschenderweise auch bzw. gerade an Permutationen und Gruppen</a:t>
            </a:r>
          </a:p>
          <a:p>
            <a:r>
              <a:rPr lang="de-CH" dirty="0" smtClean="0"/>
              <a:t>Prüfung wurde sehr gut gelöst</a:t>
            </a:r>
          </a:p>
        </p:txBody>
      </p:sp>
    </p:spTree>
    <p:extLst>
      <p:ext uri="{BB962C8B-B14F-4D97-AF65-F5344CB8AC3E}">
        <p14:creationId xmlns:p14="http://schemas.microsoft.com/office/powerpoint/2010/main" val="41690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92" y="620688"/>
            <a:ext cx="8949704" cy="1152128"/>
          </a:xfrm>
        </p:spPr>
        <p:txBody>
          <a:bodyPr/>
          <a:lstStyle/>
          <a:p>
            <a:pPr algn="l"/>
            <a:r>
              <a:rPr lang="de-CH" dirty="0" smtClean="0"/>
              <a:t>Rückblick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864" y="1700809"/>
            <a:ext cx="8517632" cy="4536504"/>
          </a:xfrm>
        </p:spPr>
        <p:txBody>
          <a:bodyPr/>
          <a:lstStyle/>
          <a:p>
            <a:r>
              <a:rPr lang="de-CH" dirty="0" smtClean="0"/>
              <a:t>Geradenspiegelung als Einstieg war mühsam</a:t>
            </a:r>
            <a:br>
              <a:rPr lang="de-CH" dirty="0" smtClean="0"/>
            </a:br>
            <a:r>
              <a:rPr lang="de-CH" sz="2400" dirty="0" smtClean="0"/>
              <a:t>(Vielleicht eher ohne Geradengleichung, über spezielle Steigungswinkel und Verknüpfungen, die Spiegelung nach einer Drehung z.B. an der y-Achse ausführen, dann zurück drehen.)</a:t>
            </a:r>
            <a:endParaRPr lang="de-CH" dirty="0" smtClean="0"/>
          </a:p>
          <a:p>
            <a:r>
              <a:rPr lang="de-CH" dirty="0" smtClean="0"/>
              <a:t>Lernaufgaben!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020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92" y="620688"/>
            <a:ext cx="8949704" cy="1152128"/>
          </a:xfrm>
        </p:spPr>
        <p:txBody>
          <a:bodyPr/>
          <a:lstStyle/>
          <a:p>
            <a:pPr algn="l"/>
            <a:r>
              <a:rPr lang="de-CH" dirty="0" smtClean="0"/>
              <a:t>Ausblick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864" y="1700809"/>
            <a:ext cx="8517632" cy="4536504"/>
          </a:xfrm>
        </p:spPr>
        <p:txBody>
          <a:bodyPr>
            <a:normAutofit/>
          </a:bodyPr>
          <a:lstStyle/>
          <a:p>
            <a:r>
              <a:rPr lang="de-CH" dirty="0" smtClean="0"/>
              <a:t>Normalprojektion: </a:t>
            </a:r>
            <a:r>
              <a:rPr lang="de-CH" dirty="0" smtClean="0">
                <a:hlinkClick r:id="rId2" action="ppaction://hlinkfile"/>
              </a:rPr>
              <a:t>Schrägbilder</a:t>
            </a:r>
            <a:endParaRPr lang="de-CH" dirty="0" smtClean="0"/>
          </a:p>
          <a:p>
            <a:r>
              <a:rPr lang="de-CH" dirty="0" smtClean="0"/>
              <a:t>Gleichungssysteme (inverse Matrix)</a:t>
            </a:r>
          </a:p>
          <a:p>
            <a:r>
              <a:rPr lang="de-CH" dirty="0" smtClean="0"/>
              <a:t>Determinanten</a:t>
            </a:r>
          </a:p>
          <a:p>
            <a:r>
              <a:rPr lang="de-CH" dirty="0" smtClean="0"/>
              <a:t>Vektorräume</a:t>
            </a:r>
          </a:p>
          <a:p>
            <a:r>
              <a:rPr lang="de-CH" dirty="0" smtClean="0"/>
              <a:t>Eigenwerte</a:t>
            </a:r>
          </a:p>
          <a:p>
            <a:r>
              <a:rPr lang="de-CH" dirty="0" smtClean="0"/>
              <a:t>Differentialgleichungssysteme</a:t>
            </a:r>
          </a:p>
          <a:p>
            <a:r>
              <a:rPr lang="de-CH" dirty="0" smtClean="0"/>
              <a:t>…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247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92" y="620688"/>
            <a:ext cx="8949704" cy="1152128"/>
          </a:xfrm>
        </p:spPr>
        <p:txBody>
          <a:bodyPr/>
          <a:lstStyle/>
          <a:p>
            <a:pPr algn="l"/>
            <a:r>
              <a:rPr lang="de-CH" dirty="0" smtClean="0"/>
              <a:t>Kurz- und Langzeitgymnasium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864" y="1700809"/>
            <a:ext cx="8517632" cy="4536504"/>
          </a:xfrm>
        </p:spPr>
        <p:txBody>
          <a:bodyPr>
            <a:normAutofit/>
          </a:bodyPr>
          <a:lstStyle/>
          <a:p>
            <a:r>
              <a:rPr lang="de-CH" dirty="0" smtClean="0"/>
              <a:t>Sechs Jahre Primarschule</a:t>
            </a:r>
          </a:p>
          <a:p>
            <a:pPr marL="0" indent="0">
              <a:buNone/>
            </a:pPr>
            <a:r>
              <a:rPr lang="de-CH" dirty="0" smtClean="0"/>
              <a:t>und dann:</a:t>
            </a:r>
          </a:p>
          <a:p>
            <a:r>
              <a:rPr lang="de-CH" dirty="0" smtClean="0"/>
              <a:t>Sechs Jahre Gymnasium</a:t>
            </a:r>
          </a:p>
          <a:p>
            <a:pPr marL="0" indent="0">
              <a:buNone/>
            </a:pPr>
            <a:r>
              <a:rPr lang="de-CH" dirty="0" smtClean="0"/>
              <a:t>oder</a:t>
            </a:r>
          </a:p>
          <a:p>
            <a:r>
              <a:rPr lang="de-CH" dirty="0" smtClean="0"/>
              <a:t>Zwei oder drei Jahre Sekundarschule</a:t>
            </a:r>
          </a:p>
          <a:p>
            <a:pPr>
              <a:spcAft>
                <a:spcPts val="1200"/>
              </a:spcAft>
            </a:pPr>
            <a:r>
              <a:rPr lang="de-CH" dirty="0" smtClean="0"/>
              <a:t>Vier Jahre Gymnasium</a:t>
            </a:r>
          </a:p>
          <a:p>
            <a:pPr marL="0" indent="0">
              <a:buNone/>
            </a:pPr>
            <a:r>
              <a:rPr lang="de-CH" dirty="0" smtClean="0"/>
              <a:t>Am MNG: gut zwei Drittel aus der Sekundarschule</a:t>
            </a:r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342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92" y="620688"/>
            <a:ext cx="8949704" cy="1152128"/>
          </a:xfrm>
        </p:spPr>
        <p:txBody>
          <a:bodyPr/>
          <a:lstStyle/>
          <a:p>
            <a:pPr algn="l"/>
            <a:r>
              <a:rPr lang="de-CH" dirty="0" smtClean="0"/>
              <a:t>Diskussion Fragen Anregungen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864" y="1700809"/>
            <a:ext cx="8517632" cy="4536504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067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92" y="620688"/>
            <a:ext cx="8949704" cy="1152128"/>
          </a:xfrm>
        </p:spPr>
        <p:txBody>
          <a:bodyPr/>
          <a:lstStyle/>
          <a:p>
            <a:pPr algn="l"/>
            <a:r>
              <a:rPr lang="de-CH" dirty="0" smtClean="0"/>
              <a:t>Neues Sek-Lehrmittel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864" y="1700809"/>
            <a:ext cx="8517632" cy="4536504"/>
          </a:xfrm>
        </p:spPr>
        <p:txBody>
          <a:bodyPr/>
          <a:lstStyle/>
          <a:p>
            <a:r>
              <a:rPr lang="de-CH" dirty="0" smtClean="0"/>
              <a:t>Generell weniger Geometrie</a:t>
            </a:r>
          </a:p>
          <a:p>
            <a:r>
              <a:rPr lang="de-CH" dirty="0" smtClean="0"/>
              <a:t>Insbes. weniger konstruktive Geometrie</a:t>
            </a:r>
          </a:p>
          <a:p>
            <a:r>
              <a:rPr lang="de-CH" dirty="0" smtClean="0"/>
              <a:t>Eher mehr Abbildungsgeometrie</a:t>
            </a:r>
          </a:p>
          <a:p>
            <a:r>
              <a:rPr lang="de-CH" dirty="0" smtClean="0"/>
              <a:t>Neue Themen, wie z.B. Wahrscheinlichkeit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4642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92" y="620688"/>
            <a:ext cx="8949704" cy="1152128"/>
          </a:xfrm>
        </p:spPr>
        <p:txBody>
          <a:bodyPr/>
          <a:lstStyle/>
          <a:p>
            <a:pPr algn="l"/>
            <a:r>
              <a:rPr lang="de-CH" dirty="0" smtClean="0"/>
              <a:t>Problematik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864" y="1700809"/>
            <a:ext cx="8517632" cy="4536504"/>
          </a:xfrm>
        </p:spPr>
        <p:txBody>
          <a:bodyPr/>
          <a:lstStyle/>
          <a:p>
            <a:r>
              <a:rPr lang="de-CH" dirty="0" smtClean="0"/>
              <a:t>Es wird schwieriger, die Fachrichtlinien zu erfüllen – für viele </a:t>
            </a:r>
            <a:r>
              <a:rPr lang="de-CH" dirty="0" err="1" smtClean="0"/>
              <a:t>SuS</a:t>
            </a:r>
            <a:r>
              <a:rPr lang="de-CH" dirty="0" smtClean="0"/>
              <a:t> ist die konstruktive Geometrie (zu?) schwierig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55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92" y="620688"/>
            <a:ext cx="8949704" cy="1152128"/>
          </a:xfrm>
        </p:spPr>
        <p:txBody>
          <a:bodyPr/>
          <a:lstStyle/>
          <a:p>
            <a:pPr algn="l"/>
            <a:r>
              <a:rPr lang="de-CH" dirty="0" smtClean="0"/>
              <a:t>Konsequenz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864" y="1700809"/>
            <a:ext cx="8517632" cy="4536504"/>
          </a:xfrm>
        </p:spPr>
        <p:txBody>
          <a:bodyPr/>
          <a:lstStyle/>
          <a:p>
            <a:r>
              <a:rPr lang="de-CH" dirty="0" smtClean="0"/>
              <a:t>Mehr Zeit in konstruktive Geometrie investieren?</a:t>
            </a:r>
          </a:p>
          <a:p>
            <a:r>
              <a:rPr lang="de-CH" dirty="0" smtClean="0"/>
              <a:t>Einzelne Themen streichen?</a:t>
            </a:r>
          </a:p>
          <a:p>
            <a:r>
              <a:rPr lang="de-CH" dirty="0" smtClean="0"/>
              <a:t>Ansprüche reduzieren?</a:t>
            </a:r>
          </a:p>
          <a:p>
            <a:r>
              <a:rPr lang="de-CH" dirty="0" smtClean="0"/>
              <a:t>Mehr selektionieren?</a:t>
            </a:r>
          </a:p>
          <a:p>
            <a:r>
              <a:rPr lang="de-CH" dirty="0" smtClean="0"/>
              <a:t>Stoffplan anpassen?</a:t>
            </a:r>
          </a:p>
          <a:p>
            <a:r>
              <a:rPr lang="de-CH" dirty="0" smtClean="0"/>
              <a:t>…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2555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92" y="620688"/>
            <a:ext cx="8949704" cy="1152128"/>
          </a:xfrm>
        </p:spPr>
        <p:txBody>
          <a:bodyPr/>
          <a:lstStyle/>
          <a:p>
            <a:pPr algn="l"/>
            <a:r>
              <a:rPr lang="de-CH" dirty="0" smtClean="0"/>
              <a:t>Vorschlag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864" y="1700809"/>
            <a:ext cx="8517632" cy="4536504"/>
          </a:xfrm>
        </p:spPr>
        <p:txBody>
          <a:bodyPr/>
          <a:lstStyle/>
          <a:p>
            <a:r>
              <a:rPr lang="de-CH" dirty="0" smtClean="0"/>
              <a:t>Abbildungsgeometrie weiterführen und sie als anschauliche Grundlage für späteren Unterricht in linearer Algebra nutzbar machen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252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792" y="620688"/>
            <a:ext cx="8949704" cy="1152128"/>
          </a:xfrm>
        </p:spPr>
        <p:txBody>
          <a:bodyPr/>
          <a:lstStyle/>
          <a:p>
            <a:pPr algn="l"/>
            <a:r>
              <a:rPr lang="de-CH" dirty="0" smtClean="0"/>
              <a:t>Eine Unterrichtssequenz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864" y="1700809"/>
            <a:ext cx="8517632" cy="4536504"/>
          </a:xfrm>
        </p:spPr>
        <p:txBody>
          <a:bodyPr/>
          <a:lstStyle/>
          <a:p>
            <a:r>
              <a:rPr lang="de-CH" dirty="0" smtClean="0"/>
              <a:t>Voraussetzungen</a:t>
            </a:r>
          </a:p>
          <a:p>
            <a:r>
              <a:rPr lang="de-CH" dirty="0" smtClean="0"/>
              <a:t>Behandelter Stoff</a:t>
            </a:r>
          </a:p>
          <a:p>
            <a:r>
              <a:rPr lang="de-CH" dirty="0" smtClean="0"/>
              <a:t>Kritischer Rückblick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4631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Office PowerPoint</Application>
  <PresentationFormat>Bildschirmpräsentation (4:3)</PresentationFormat>
  <Paragraphs>143</Paragraphs>
  <Slides>40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1" baseType="lpstr">
      <vt:lpstr>Larissa</vt:lpstr>
      <vt:lpstr>PowerPoint-Präsentation</vt:lpstr>
      <vt:lpstr>Inhalt</vt:lpstr>
      <vt:lpstr>Vorbemerkung</vt:lpstr>
      <vt:lpstr>Kurz- und Langzeitgymnasium</vt:lpstr>
      <vt:lpstr>Neues Sek-Lehrmittel</vt:lpstr>
      <vt:lpstr>Problematik</vt:lpstr>
      <vt:lpstr>Konsequenz</vt:lpstr>
      <vt:lpstr>Vorschlag</vt:lpstr>
      <vt:lpstr>Eine Unterrichtssequenz</vt:lpstr>
      <vt:lpstr>Voraussetzungen</vt:lpstr>
      <vt:lpstr>Behandelter Stoff</vt:lpstr>
      <vt:lpstr>Abbildungen in Koordinaten</vt:lpstr>
      <vt:lpstr>Abbildungen in Koordinaten</vt:lpstr>
      <vt:lpstr>Erster «Berg»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Abbildungsvorschrift</vt:lpstr>
      <vt:lpstr>Drehungen um O = (0,0) sind linear</vt:lpstr>
      <vt:lpstr>DO,45° ist linear</vt:lpstr>
      <vt:lpstr>DO,45° ist linear</vt:lpstr>
      <vt:lpstr>DO,45° ist linear</vt:lpstr>
      <vt:lpstr>DO,45° ist linear</vt:lpstr>
      <vt:lpstr>DO,45° ist linear</vt:lpstr>
      <vt:lpstr>DO,45° ist linear</vt:lpstr>
      <vt:lpstr>Verknüpfung von Abbildungen</vt:lpstr>
      <vt:lpstr>Diedergruppen (Exkurs)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Rückblick</vt:lpstr>
      <vt:lpstr>Rückblick</vt:lpstr>
      <vt:lpstr>Ausblick</vt:lpstr>
      <vt:lpstr>Diskussion Fragen Anregungen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eric</dc:creator>
  <cp:lastModifiedBy>eric</cp:lastModifiedBy>
  <cp:revision>69</cp:revision>
  <cp:lastPrinted>2012-09-12T05:54:53Z</cp:lastPrinted>
  <dcterms:created xsi:type="dcterms:W3CDTF">2012-09-10T17:43:06Z</dcterms:created>
  <dcterms:modified xsi:type="dcterms:W3CDTF">2012-09-24T20:10:34Z</dcterms:modified>
</cp:coreProperties>
</file>