
<file path=[Content_Types].xml><?xml version="1.0" encoding="utf-8"?>
<Types xmlns="http://schemas.openxmlformats.org/package/2006/content-types">
  <Default Extension="wmv" ContentType="video/unknown"/>
  <Override PartName="/ppt/slides/slide18.xml" ContentType="application/vnd.openxmlformats-officedocument.presentationml.slide+xml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Default Extension="jpeg" ContentType="image/jpeg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80" r:id="rId3"/>
    <p:sldId id="288" r:id="rId4"/>
    <p:sldId id="289" r:id="rId5"/>
    <p:sldId id="283" r:id="rId6"/>
    <p:sldId id="284" r:id="rId7"/>
    <p:sldId id="285" r:id="rId8"/>
    <p:sldId id="259" r:id="rId9"/>
    <p:sldId id="258" r:id="rId10"/>
    <p:sldId id="260" r:id="rId11"/>
    <p:sldId id="262" r:id="rId12"/>
    <p:sldId id="286" r:id="rId13"/>
    <p:sldId id="264" r:id="rId14"/>
    <p:sldId id="279" r:id="rId15"/>
    <p:sldId id="265" r:id="rId16"/>
    <p:sldId id="270" r:id="rId17"/>
    <p:sldId id="266" r:id="rId18"/>
    <p:sldId id="267" r:id="rId19"/>
    <p:sldId id="263" r:id="rId20"/>
    <p:sldId id="268" r:id="rId21"/>
    <p:sldId id="269" r:id="rId22"/>
    <p:sldId id="271" r:id="rId23"/>
    <p:sldId id="272" r:id="rId24"/>
    <p:sldId id="278" r:id="rId25"/>
    <p:sldId id="273" r:id="rId26"/>
    <p:sldId id="274" r:id="rId27"/>
    <p:sldId id="275" r:id="rId28"/>
    <p:sldId id="276" r:id="rId29"/>
    <p:sldId id="277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 varScale="1">
        <p:scale>
          <a:sx n="154" d="100"/>
          <a:sy n="154" d="100"/>
        </p:scale>
        <p:origin x="-114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460F2A-B578-064F-BC47-CF8132A223D6}" type="datetimeFigureOut">
              <a:rPr lang="en-US" smtClean="0"/>
              <a:pPr/>
              <a:t>11/18/11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B7B97F-29AA-334F-B07A-63A0483990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6594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Hindernisse</a:t>
            </a:r>
            <a:r>
              <a:rPr lang="en-US" dirty="0" smtClean="0"/>
              <a:t> </a:t>
            </a:r>
            <a:r>
              <a:rPr lang="en-US" smtClean="0"/>
              <a:t>überwinden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Mehr</a:t>
            </a:r>
            <a:r>
              <a:rPr lang="en-US" dirty="0" smtClean="0"/>
              <a:t> </a:t>
            </a:r>
            <a:r>
              <a:rPr lang="en-US" dirty="0" err="1" smtClean="0"/>
              <a:t>machen</a:t>
            </a:r>
            <a:r>
              <a:rPr lang="en-US" dirty="0" smtClean="0"/>
              <a:t> </a:t>
            </a:r>
            <a:r>
              <a:rPr lang="en-US" dirty="0" err="1" smtClean="0"/>
              <a:t>als</a:t>
            </a:r>
            <a:r>
              <a:rPr lang="en-US" dirty="0" smtClean="0"/>
              <a:t> </a:t>
            </a:r>
            <a:r>
              <a:rPr lang="en-US" dirty="0" err="1" smtClean="0"/>
              <a:t>nur</a:t>
            </a:r>
            <a:r>
              <a:rPr lang="en-US" dirty="0" smtClean="0"/>
              <a:t> das</a:t>
            </a:r>
            <a:r>
              <a:rPr lang="en-US" baseline="0" dirty="0" smtClean="0"/>
              <a:t> was </a:t>
            </a:r>
            <a:r>
              <a:rPr lang="en-US" baseline="0" dirty="0" err="1" smtClean="0"/>
              <a:t>verlangt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wird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Eigenverantwortlich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handeln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err="1" smtClean="0"/>
              <a:t>Ist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bereits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genug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oder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sollen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wir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noch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weiter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arbeiten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7B97F-29AA-334F-B07A-63A04839905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56255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E879B-3979-4D44-BABE-88B956FCC509}" type="datetimeFigureOut">
              <a:rPr lang="en-US" smtClean="0"/>
              <a:pPr/>
              <a:t>11/18/11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9D5B5-EBCE-FA4A-81AD-032026887B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E879B-3979-4D44-BABE-88B956FCC509}" type="datetimeFigureOut">
              <a:rPr lang="en-US" smtClean="0"/>
              <a:pPr/>
              <a:t>11/18/11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9D5B5-EBCE-FA4A-81AD-032026887B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E879B-3979-4D44-BABE-88B956FCC509}" type="datetimeFigureOut">
              <a:rPr lang="en-US" smtClean="0"/>
              <a:pPr/>
              <a:t>11/18/11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9D5B5-EBCE-FA4A-81AD-032026887B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E879B-3979-4D44-BABE-88B956FCC509}" type="datetimeFigureOut">
              <a:rPr lang="en-US" smtClean="0"/>
              <a:pPr/>
              <a:t>11/18/11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9D5B5-EBCE-FA4A-81AD-032026887B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E879B-3979-4D44-BABE-88B956FCC509}" type="datetimeFigureOut">
              <a:rPr lang="en-US" smtClean="0"/>
              <a:pPr/>
              <a:t>11/18/11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9D5B5-EBCE-FA4A-81AD-032026887B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E879B-3979-4D44-BABE-88B956FCC509}" type="datetimeFigureOut">
              <a:rPr lang="en-US" smtClean="0"/>
              <a:pPr/>
              <a:t>11/18/11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9D5B5-EBCE-FA4A-81AD-032026887B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E879B-3979-4D44-BABE-88B956FCC509}" type="datetimeFigureOut">
              <a:rPr lang="en-US" smtClean="0"/>
              <a:pPr/>
              <a:t>11/18/11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9D5B5-EBCE-FA4A-81AD-032026887B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E879B-3979-4D44-BABE-88B956FCC509}" type="datetimeFigureOut">
              <a:rPr lang="en-US" smtClean="0"/>
              <a:pPr/>
              <a:t>11/18/11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9D5B5-EBCE-FA4A-81AD-032026887B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E879B-3979-4D44-BABE-88B956FCC509}" type="datetimeFigureOut">
              <a:rPr lang="en-US" smtClean="0"/>
              <a:pPr/>
              <a:t>11/18/11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9D5B5-EBCE-FA4A-81AD-032026887B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E879B-3979-4D44-BABE-88B956FCC509}" type="datetimeFigureOut">
              <a:rPr lang="en-US" smtClean="0"/>
              <a:pPr/>
              <a:t>11/18/11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9D5B5-EBCE-FA4A-81AD-032026887B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E879B-3979-4D44-BABE-88B956FCC509}" type="datetimeFigureOut">
              <a:rPr lang="en-US" smtClean="0"/>
              <a:pPr/>
              <a:t>11/18/11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9D5B5-EBCE-FA4A-81AD-032026887B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E879B-3979-4D44-BABE-88B956FCC509}" type="datetimeFigureOut">
              <a:rPr lang="en-US" smtClean="0"/>
              <a:pPr/>
              <a:t>11/18/11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9D5B5-EBCE-FA4A-81AD-032026887BA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1.wmv"/><Relationship Id="rId4" Type="http://schemas.openxmlformats.org/officeDocument/2006/relationships/image" Target="../media/image16.png"/><Relationship Id="rId1" Type="http://schemas.openxmlformats.org/officeDocument/2006/relationships/video" Target="../media/media1.wmv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2.wmv"/><Relationship Id="rId4" Type="http://schemas.openxmlformats.org/officeDocument/2006/relationships/image" Target="../media/image17.png"/><Relationship Id="rId1" Type="http://schemas.openxmlformats.org/officeDocument/2006/relationships/video" Target="../media/media2.wmv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Kompetenzen</a:t>
            </a:r>
            <a:r>
              <a:rPr lang="en-US" dirty="0" smtClean="0"/>
              <a:t> </a:t>
            </a:r>
            <a:r>
              <a:rPr lang="en-US" dirty="0" err="1" smtClean="0"/>
              <a:t>im</a:t>
            </a:r>
            <a:r>
              <a:rPr lang="en-US" dirty="0" smtClean="0"/>
              <a:t> </a:t>
            </a:r>
            <a:r>
              <a:rPr lang="en-US" dirty="0" err="1" smtClean="0"/>
              <a:t>Kontext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KiK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Clemens Wagner</a:t>
            </a:r>
          </a:p>
          <a:p>
            <a:r>
              <a:rPr lang="en-US" dirty="0" err="1" smtClean="0"/>
              <a:t>Kantonsschule</a:t>
            </a:r>
            <a:r>
              <a:rPr lang="en-US" dirty="0" smtClean="0"/>
              <a:t> </a:t>
            </a:r>
            <a:r>
              <a:rPr lang="en-US" dirty="0" err="1" smtClean="0"/>
              <a:t>Romanshorn</a:t>
            </a:r>
            <a:r>
              <a:rPr lang="en-US" dirty="0" smtClean="0"/>
              <a:t>, ETHZ</a:t>
            </a:r>
          </a:p>
          <a:p>
            <a:r>
              <a:rPr lang="en-US" dirty="0" err="1" smtClean="0"/>
              <a:t>Weiterbildung</a:t>
            </a:r>
            <a:r>
              <a:rPr lang="en-US" dirty="0" smtClean="0"/>
              <a:t> PAM, November 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Kategorien von Kompetenzen</a:t>
            </a:r>
            <a:endParaRPr lang="de-DE" dirty="0"/>
          </a:p>
        </p:txBody>
      </p:sp>
      <p:graphicFrame>
        <p:nvGraphicFramePr>
          <p:cNvPr id="5" name="Tabelle 4"/>
          <p:cNvGraphicFramePr>
            <a:graphicFrameLocks noGrp="1"/>
          </p:cNvGraphicFramePr>
          <p:nvPr/>
        </p:nvGraphicFramePr>
        <p:xfrm>
          <a:off x="639211" y="1417638"/>
          <a:ext cx="7694922" cy="47489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34470"/>
                <a:gridCol w="4160452"/>
              </a:tblGrid>
              <a:tr h="499915">
                <a:tc gridSpan="2">
                  <a:txBody>
                    <a:bodyPr/>
                    <a:lstStyle/>
                    <a:p>
                      <a:r>
                        <a:rPr lang="de-DE" dirty="0" smtClean="0"/>
                        <a:t>Endkompetenzen</a:t>
                      </a:r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</a:tr>
              <a:tr h="1093189">
                <a:tc>
                  <a:txBody>
                    <a:bodyPr/>
                    <a:lstStyle/>
                    <a:p>
                      <a:r>
                        <a:rPr lang="de-DE" b="1" dirty="0" smtClean="0"/>
                        <a:t>Empirische Kompetenz</a:t>
                      </a:r>
                    </a:p>
                    <a:p>
                      <a:endParaRPr lang="de-DE" dirty="0" smtClean="0"/>
                    </a:p>
                    <a:p>
                      <a:r>
                        <a:rPr lang="de-DE" dirty="0" smtClean="0"/>
                        <a:t>sammeln und strukturieren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smtClean="0"/>
                        <a:t>Daten aufnehmen</a:t>
                      </a:r>
                      <a:r>
                        <a:rPr lang="de-DE" baseline="0" dirty="0" smtClean="0"/>
                        <a:t>, strukturieren, darstellen</a:t>
                      </a:r>
                      <a:endParaRPr lang="de-DE" dirty="0" smtClean="0"/>
                    </a:p>
                  </a:txBody>
                  <a:tcPr/>
                </a:tc>
              </a:tr>
              <a:tr h="1077639">
                <a:tc>
                  <a:txBody>
                    <a:bodyPr/>
                    <a:lstStyle/>
                    <a:p>
                      <a:r>
                        <a:rPr lang="de-DE" b="1" dirty="0" smtClean="0"/>
                        <a:t>Logische Kompetenz</a:t>
                      </a:r>
                      <a:endParaRPr lang="de-DE" b="0" dirty="0" smtClean="0"/>
                    </a:p>
                    <a:p>
                      <a:endParaRPr lang="de-DE" b="0" dirty="0" smtClean="0"/>
                    </a:p>
                    <a:p>
                      <a:r>
                        <a:rPr lang="de-DE" b="0" dirty="0" smtClean="0"/>
                        <a:t>argumentieren und beweisen</a:t>
                      </a:r>
                      <a:endParaRPr lang="de-D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Resultate abschätzen,</a:t>
                      </a:r>
                      <a:r>
                        <a:rPr lang="de-DE" baseline="0" dirty="0" smtClean="0"/>
                        <a:t> interpretieren und reflektieren</a:t>
                      </a:r>
                      <a:endParaRPr lang="de-DE" dirty="0"/>
                    </a:p>
                  </a:txBody>
                  <a:tcPr/>
                </a:tc>
              </a:tr>
              <a:tr h="1076968">
                <a:tc>
                  <a:txBody>
                    <a:bodyPr/>
                    <a:lstStyle/>
                    <a:p>
                      <a:r>
                        <a:rPr lang="de-DE" b="1" dirty="0" smtClean="0"/>
                        <a:t>Heuristische Kompetenz</a:t>
                      </a:r>
                    </a:p>
                    <a:p>
                      <a:endParaRPr lang="de-DE" dirty="0" smtClean="0"/>
                    </a:p>
                    <a:p>
                      <a:r>
                        <a:rPr lang="de-DE" dirty="0" smtClean="0"/>
                        <a:t>neue Problemlösungen entwickeln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Wesentliche </a:t>
                      </a:r>
                      <a:r>
                        <a:rPr lang="de-DE" dirty="0" err="1" smtClean="0"/>
                        <a:t>Grössen</a:t>
                      </a:r>
                      <a:r>
                        <a:rPr lang="de-DE" dirty="0" smtClean="0"/>
                        <a:t> erkennen, mathematisieren, modellieren </a:t>
                      </a:r>
                      <a:endParaRPr lang="de-DE" dirty="0"/>
                    </a:p>
                  </a:txBody>
                  <a:tcPr/>
                </a:tc>
              </a:tr>
              <a:tr h="1001224">
                <a:tc>
                  <a:txBody>
                    <a:bodyPr/>
                    <a:lstStyle/>
                    <a:p>
                      <a:r>
                        <a:rPr lang="de-DE" b="1" dirty="0" smtClean="0"/>
                        <a:t>Handlungsorientierte Kompetenz</a:t>
                      </a:r>
                    </a:p>
                    <a:p>
                      <a:endParaRPr lang="de-DE" b="1" dirty="0" smtClean="0"/>
                    </a:p>
                    <a:p>
                      <a:r>
                        <a:rPr lang="de-DE" b="0" dirty="0" smtClean="0"/>
                        <a:t>transferieren</a:t>
                      </a:r>
                      <a:endParaRPr lang="de-D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Experimente planen,</a:t>
                      </a:r>
                      <a:r>
                        <a:rPr lang="de-DE" baseline="0" dirty="0" smtClean="0"/>
                        <a:t> aufbauen, durchführen und auswerten.</a:t>
                      </a:r>
                      <a:endParaRPr lang="de-DE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Projekte</a:t>
            </a:r>
            <a:r>
              <a:rPr lang="en-US" dirty="0" smtClean="0"/>
              <a:t> </a:t>
            </a:r>
            <a:r>
              <a:rPr lang="en-US" dirty="0" err="1" smtClean="0"/>
              <a:t>Mathematik</a:t>
            </a:r>
            <a:r>
              <a:rPr lang="en-US" dirty="0" smtClean="0"/>
              <a:t> </a:t>
            </a:r>
            <a:r>
              <a:rPr lang="en-US" dirty="0" err="1" smtClean="0"/>
              <a:t>Physik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24000" y="1417638"/>
          <a:ext cx="6096000" cy="5125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8120"/>
                <a:gridCol w="459788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Semester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Projekt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HS</a:t>
                      </a:r>
                      <a:r>
                        <a:rPr lang="en-US" baseline="0" dirty="0" smtClean="0"/>
                        <a:t> 11  (3)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Kreuzung</a:t>
                      </a:r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FS</a:t>
                      </a:r>
                      <a:r>
                        <a:rPr lang="en-US" baseline="0" dirty="0" smtClean="0"/>
                        <a:t> 12   (4)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(</a:t>
                      </a:r>
                      <a:r>
                        <a:rPr lang="en-US" dirty="0" err="1" smtClean="0"/>
                        <a:t>Populationsdynamik</a:t>
                      </a:r>
                      <a:r>
                        <a:rPr lang="en-US" dirty="0" smtClean="0"/>
                        <a:t>)</a:t>
                      </a:r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HS 12   (5)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Zelluläre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Automaten</a:t>
                      </a:r>
                      <a:endParaRPr lang="en-US" baseline="0" dirty="0" smtClean="0"/>
                    </a:p>
                    <a:p>
                      <a:endParaRPr lang="en-US" baseline="0" dirty="0" smtClean="0"/>
                    </a:p>
                    <a:p>
                      <a:endParaRPr lang="en-US" baseline="0" dirty="0" smtClean="0"/>
                    </a:p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FS 13    (6)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“</a:t>
                      </a:r>
                      <a:r>
                        <a:rPr lang="en-US" dirty="0" err="1" smtClean="0"/>
                        <a:t>Romanshorn</a:t>
                      </a:r>
                      <a:r>
                        <a:rPr lang="en-US" dirty="0" smtClean="0"/>
                        <a:t>”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Young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Physicists Tournament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5707" y="3077359"/>
            <a:ext cx="1487836" cy="9918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5707" y="1793138"/>
            <a:ext cx="1487836" cy="1061323"/>
          </a:xfrm>
          <a:prstGeom prst="rect">
            <a:avLst/>
          </a:prstGeom>
        </p:spPr>
      </p:pic>
      <p:pic>
        <p:nvPicPr>
          <p:cNvPr id="7" name="Bild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5707" y="4288446"/>
            <a:ext cx="1487836" cy="959502"/>
          </a:xfrm>
          <a:prstGeom prst="rect">
            <a:avLst/>
          </a:prstGeom>
        </p:spPr>
      </p:pic>
      <p:pic>
        <p:nvPicPr>
          <p:cNvPr id="8" name="Bild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1554" y="5439366"/>
            <a:ext cx="1471989" cy="11039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Kreuzung</a:t>
            </a:r>
            <a:endParaRPr lang="de-DE" dirty="0"/>
          </a:p>
        </p:txBody>
      </p:sp>
      <p:graphicFrame>
        <p:nvGraphicFramePr>
          <p:cNvPr id="4" name="Tabelle 3"/>
          <p:cNvGraphicFramePr>
            <a:graphicFrameLocks noGrp="1"/>
          </p:cNvGraphicFramePr>
          <p:nvPr/>
        </p:nvGraphicFramePr>
        <p:xfrm>
          <a:off x="578012" y="3628462"/>
          <a:ext cx="7985081" cy="2661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10082"/>
                <a:gridCol w="4574999"/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Kompetenz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Projekt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Empirische Kompetenz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Daten aufnehmen (Video)</a:t>
                      </a:r>
                    </a:p>
                    <a:p>
                      <a:r>
                        <a:rPr lang="de-DE" dirty="0" smtClean="0"/>
                        <a:t>Daten darstellen</a:t>
                      </a:r>
                      <a:r>
                        <a:rPr lang="de-DE" baseline="0" dirty="0" smtClean="0"/>
                        <a:t> (</a:t>
                      </a:r>
                      <a:r>
                        <a:rPr lang="de-DE" baseline="0" dirty="0" err="1" smtClean="0"/>
                        <a:t>Pointtracking</a:t>
                      </a:r>
                      <a:r>
                        <a:rPr lang="de-DE" baseline="0" dirty="0" smtClean="0"/>
                        <a:t>)</a:t>
                      </a:r>
                      <a:endParaRPr lang="de-DE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Logische Kompetenz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Funktionen</a:t>
                      </a:r>
                      <a:r>
                        <a:rPr lang="de-DE" baseline="0" dirty="0" smtClean="0"/>
                        <a:t> an Daten anpassen; aus Parametern physikalische </a:t>
                      </a:r>
                      <a:r>
                        <a:rPr lang="de-DE" baseline="0" dirty="0" err="1" smtClean="0"/>
                        <a:t>Grössen</a:t>
                      </a:r>
                      <a:r>
                        <a:rPr lang="de-DE" baseline="0" dirty="0" smtClean="0"/>
                        <a:t> herauslesen.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Heuristische Kompetenz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Simulation</a:t>
                      </a:r>
                      <a:r>
                        <a:rPr lang="de-DE" baseline="0" dirty="0" smtClean="0"/>
                        <a:t> der Kreuzung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Handlungsorientierte Kompetenz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Experiment durchführen (Roboter</a:t>
                      </a:r>
                      <a:r>
                        <a:rPr lang="de-DE" baseline="0" dirty="0" smtClean="0"/>
                        <a:t> bauen und</a:t>
                      </a:r>
                      <a:r>
                        <a:rPr lang="de-DE" dirty="0" smtClean="0"/>
                        <a:t> programmieren)</a:t>
                      </a:r>
                      <a:endParaRPr lang="de-DE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1884" y="1417638"/>
            <a:ext cx="2782539" cy="198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1717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Zeitlicher</a:t>
            </a:r>
            <a:r>
              <a:rPr lang="en-US" dirty="0" smtClean="0"/>
              <a:t> </a:t>
            </a:r>
            <a:r>
              <a:rPr lang="en-US" dirty="0" err="1" smtClean="0"/>
              <a:t>Aufwand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04245" y="2969426"/>
            <a:ext cx="863259" cy="67676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Woche</a:t>
            </a:r>
            <a:r>
              <a:rPr lang="en-US" dirty="0" smtClean="0"/>
              <a:t> 1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328054" y="2969426"/>
            <a:ext cx="871409" cy="67676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Woche</a:t>
            </a:r>
            <a:r>
              <a:rPr lang="en-US" dirty="0" smtClean="0"/>
              <a:t> 2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351863" y="2969426"/>
            <a:ext cx="871409" cy="67676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Woche</a:t>
            </a:r>
            <a:r>
              <a:rPr lang="en-US" dirty="0" smtClean="0"/>
              <a:t> 3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396526" y="2969426"/>
            <a:ext cx="871409" cy="67676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Woche</a:t>
            </a:r>
            <a:r>
              <a:rPr lang="en-US" dirty="0" smtClean="0"/>
              <a:t> 5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375672" y="2969426"/>
            <a:ext cx="871409" cy="67676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Woche</a:t>
            </a:r>
            <a:r>
              <a:rPr lang="en-US" dirty="0" smtClean="0"/>
              <a:t> 4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420335" y="2969426"/>
            <a:ext cx="871409" cy="67676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Woche</a:t>
            </a:r>
            <a:r>
              <a:rPr lang="en-US" dirty="0" smtClean="0"/>
              <a:t> 6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444144" y="2969426"/>
            <a:ext cx="871409" cy="67676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Woche</a:t>
            </a:r>
            <a:r>
              <a:rPr lang="en-US" dirty="0" smtClean="0"/>
              <a:t> 7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7467953" y="2969426"/>
            <a:ext cx="871409" cy="67676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Woche</a:t>
            </a:r>
            <a:r>
              <a:rPr lang="en-US" dirty="0" smtClean="0"/>
              <a:t> 8</a:t>
            </a:r>
            <a:endParaRPr lang="en-US" dirty="0"/>
          </a:p>
        </p:txBody>
      </p:sp>
      <p:sp>
        <p:nvSpPr>
          <p:cNvPr id="17" name="Right Brace 16"/>
          <p:cNvSpPr/>
          <p:nvPr/>
        </p:nvSpPr>
        <p:spPr>
          <a:xfrm rot="16200000">
            <a:off x="5712446" y="104906"/>
            <a:ext cx="290141" cy="4963691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926415" y="1904608"/>
            <a:ext cx="1776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Projekt</a:t>
            </a:r>
            <a:r>
              <a:rPr lang="en-US" dirty="0" smtClean="0"/>
              <a:t> </a:t>
            </a:r>
            <a:r>
              <a:rPr lang="en-US" dirty="0" err="1" smtClean="0"/>
              <a:t>Kreuzung</a:t>
            </a:r>
            <a:endParaRPr lang="en-US" dirty="0"/>
          </a:p>
        </p:txBody>
      </p:sp>
      <p:sp>
        <p:nvSpPr>
          <p:cNvPr id="19" name="Rounded Rectangle 18"/>
          <p:cNvSpPr/>
          <p:nvPr/>
        </p:nvSpPr>
        <p:spPr>
          <a:xfrm>
            <a:off x="3717032" y="4111782"/>
            <a:ext cx="381443" cy="226205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Mittwoch</a:t>
            </a:r>
            <a:endParaRPr lang="en-US" dirty="0"/>
          </a:p>
        </p:txBody>
      </p:sp>
      <p:sp>
        <p:nvSpPr>
          <p:cNvPr id="20" name="Right Brace 19"/>
          <p:cNvSpPr/>
          <p:nvPr/>
        </p:nvSpPr>
        <p:spPr>
          <a:xfrm>
            <a:off x="4247081" y="4111782"/>
            <a:ext cx="149445" cy="1121755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4761209" y="4111782"/>
            <a:ext cx="16829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Jeden</a:t>
            </a:r>
            <a:r>
              <a:rPr lang="en-US" dirty="0" smtClean="0"/>
              <a:t> </a:t>
            </a:r>
            <a:r>
              <a:rPr lang="en-US" dirty="0" err="1" smtClean="0"/>
              <a:t>Mittwoch</a:t>
            </a:r>
            <a:endParaRPr lang="en-US" dirty="0" smtClean="0"/>
          </a:p>
          <a:p>
            <a:r>
              <a:rPr lang="en-US" dirty="0" smtClean="0"/>
              <a:t>4 </a:t>
            </a:r>
            <a:r>
              <a:rPr lang="en-US" dirty="0" err="1" smtClean="0"/>
              <a:t>Lektionen</a:t>
            </a:r>
            <a:endParaRPr lang="en-US" dirty="0" smtClean="0"/>
          </a:p>
          <a:p>
            <a:r>
              <a:rPr lang="en-US" dirty="0" smtClean="0"/>
              <a:t>(2 </a:t>
            </a:r>
            <a:r>
              <a:rPr lang="en-US" dirty="0" err="1" smtClean="0"/>
              <a:t>Mathematik</a:t>
            </a:r>
            <a:r>
              <a:rPr lang="en-US" dirty="0" smtClean="0"/>
              <a:t>;</a:t>
            </a:r>
          </a:p>
          <a:p>
            <a:r>
              <a:rPr lang="en-US" dirty="0" smtClean="0"/>
              <a:t>2 </a:t>
            </a:r>
            <a:r>
              <a:rPr lang="en-US" dirty="0" err="1" smtClean="0"/>
              <a:t>Physik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8556133" y="3276855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99747" y="4169503"/>
            <a:ext cx="12235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Betreuung</a:t>
            </a:r>
            <a:endParaRPr lang="en-US" dirty="0" smtClean="0"/>
          </a:p>
          <a:p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zwei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Lehrkräfte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Organisation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4-er </a:t>
            </a:r>
            <a:r>
              <a:rPr lang="en-US" dirty="0" err="1" smtClean="0"/>
              <a:t>Gruppen</a:t>
            </a:r>
            <a:r>
              <a:rPr lang="en-US" dirty="0" smtClean="0"/>
              <a:t> (</a:t>
            </a:r>
            <a:r>
              <a:rPr lang="en-US" dirty="0" err="1" smtClean="0"/>
              <a:t>Leiter</a:t>
            </a:r>
            <a:r>
              <a:rPr lang="en-US" dirty="0" smtClean="0"/>
              <a:t>, Reporter, Schreiber, </a:t>
            </a:r>
            <a:r>
              <a:rPr lang="en-US" dirty="0" err="1" smtClean="0"/>
              <a:t>Zeitnehmer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Laborjournal</a:t>
            </a:r>
            <a:endParaRPr lang="en-US" dirty="0" smtClean="0"/>
          </a:p>
          <a:p>
            <a:r>
              <a:rPr lang="en-US" dirty="0" err="1" smtClean="0"/>
              <a:t>Zusammenfassung</a:t>
            </a:r>
            <a:r>
              <a:rPr lang="en-US" dirty="0" smtClean="0"/>
              <a:t> der </a:t>
            </a:r>
            <a:r>
              <a:rPr lang="en-US" dirty="0" err="1" smtClean="0"/>
              <a:t>Aktivitäten</a:t>
            </a:r>
            <a:r>
              <a:rPr lang="en-US" dirty="0" smtClean="0"/>
              <a:t> (</a:t>
            </a:r>
            <a:r>
              <a:rPr lang="en-US" dirty="0" err="1" smtClean="0"/>
              <a:t>Kurzvorträge</a:t>
            </a:r>
            <a:r>
              <a:rPr lang="en-US" dirty="0" smtClean="0"/>
              <a:t> am </a:t>
            </a:r>
            <a:r>
              <a:rPr lang="en-US" dirty="0" err="1" smtClean="0"/>
              <a:t>Mittag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Labreport</a:t>
            </a:r>
            <a:r>
              <a:rPr lang="en-US" dirty="0" smtClean="0"/>
              <a:t> (</a:t>
            </a:r>
            <a:r>
              <a:rPr lang="en-US" dirty="0" err="1" smtClean="0"/>
              <a:t>Einleitung</a:t>
            </a:r>
            <a:r>
              <a:rPr lang="en-US" dirty="0" smtClean="0"/>
              <a:t>; </a:t>
            </a:r>
            <a:r>
              <a:rPr lang="en-US" dirty="0" err="1" smtClean="0"/>
              <a:t>Theorie</a:t>
            </a:r>
            <a:r>
              <a:rPr lang="en-US" dirty="0" smtClean="0"/>
              <a:t>, </a:t>
            </a:r>
            <a:r>
              <a:rPr lang="en-US" dirty="0" err="1" smtClean="0"/>
              <a:t>Versuche</a:t>
            </a:r>
            <a:r>
              <a:rPr lang="en-US" dirty="0" smtClean="0"/>
              <a:t>, </a:t>
            </a:r>
            <a:r>
              <a:rPr lang="en-US" dirty="0" err="1" smtClean="0"/>
              <a:t>Diskussion</a:t>
            </a:r>
            <a:r>
              <a:rPr lang="en-US" dirty="0" smtClean="0"/>
              <a:t>; </a:t>
            </a:r>
            <a:r>
              <a:rPr lang="en-US" dirty="0" err="1" smtClean="0"/>
              <a:t>Mustervorlage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Prüfung</a:t>
            </a:r>
            <a:r>
              <a:rPr lang="en-US" dirty="0" smtClean="0"/>
              <a:t>, </a:t>
            </a:r>
            <a:r>
              <a:rPr lang="en-US" dirty="0" err="1" smtClean="0"/>
              <a:t>Peerassessment</a:t>
            </a:r>
            <a:r>
              <a:rPr lang="en-US" dirty="0" smtClean="0"/>
              <a:t>, </a:t>
            </a:r>
            <a:r>
              <a:rPr lang="en-US" dirty="0" err="1" smtClean="0"/>
              <a:t>Labreport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5666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Aufgaben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583009" y="1716975"/>
            <a:ext cx="1814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Bau</a:t>
            </a:r>
            <a:r>
              <a:rPr lang="en-US" dirty="0" smtClean="0"/>
              <a:t> des </a:t>
            </a:r>
            <a:r>
              <a:rPr lang="en-US" dirty="0" err="1" smtClean="0"/>
              <a:t>Roboters</a:t>
            </a:r>
            <a:endParaRPr lang="en-US" dirty="0"/>
          </a:p>
        </p:txBody>
      </p:sp>
      <p:pic>
        <p:nvPicPr>
          <p:cNvPr id="8" name="Picture 7" descr="IMG_016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021470" y="2618737"/>
            <a:ext cx="4376233" cy="3282175"/>
          </a:xfrm>
          <a:prstGeom prst="rect">
            <a:avLst/>
          </a:prstGeom>
        </p:spPr>
      </p:pic>
      <p:pic>
        <p:nvPicPr>
          <p:cNvPr id="9" name="Picture 8" descr="IMG_016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863024" y="2600757"/>
            <a:ext cx="2475116" cy="33001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Aufgaben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238138" y="1559721"/>
            <a:ext cx="2591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Videoanalyse</a:t>
            </a:r>
            <a:r>
              <a:rPr lang="en-US" dirty="0" smtClean="0"/>
              <a:t> </a:t>
            </a:r>
            <a:r>
              <a:rPr lang="en-US" dirty="0" err="1" smtClean="0"/>
              <a:t>mit</a:t>
            </a:r>
            <a:r>
              <a:rPr lang="en-US" dirty="0" smtClean="0"/>
              <a:t> Coach 6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7985" r="18321"/>
          <a:stretch/>
        </p:blipFill>
        <p:spPr>
          <a:xfrm>
            <a:off x="599473" y="2831053"/>
            <a:ext cx="3776670" cy="29605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4057" y="3351044"/>
            <a:ext cx="4431569" cy="221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6834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Aufgaben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1627909" y="2066698"/>
            <a:ext cx="1058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Gruppe 1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6136499" y="2066698"/>
            <a:ext cx="1058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Gruppe 2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1304636" y="2828759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Gibt Bewegung vor</a:t>
            </a:r>
            <a:endParaRPr lang="de-DE" dirty="0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77" y="3356841"/>
            <a:ext cx="3995305" cy="1994843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5518727" y="2828759"/>
            <a:ext cx="2429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Reproduziert Bewegung</a:t>
            </a:r>
            <a:endParaRPr lang="de-DE" dirty="0"/>
          </a:p>
        </p:txBody>
      </p:sp>
      <p:sp>
        <p:nvSpPr>
          <p:cNvPr id="9" name="Pfeil nach rechts 8"/>
          <p:cNvSpPr/>
          <p:nvPr/>
        </p:nvSpPr>
        <p:spPr>
          <a:xfrm>
            <a:off x="4618182" y="3971636"/>
            <a:ext cx="646545" cy="45027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/>
          <p:cNvSpPr txBox="1"/>
          <p:nvPr/>
        </p:nvSpPr>
        <p:spPr>
          <a:xfrm>
            <a:off x="1824182" y="5807425"/>
            <a:ext cx="1210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Bewertung</a:t>
            </a:r>
            <a:endParaRPr lang="de-DE" dirty="0"/>
          </a:p>
        </p:txBody>
      </p:sp>
      <p:sp>
        <p:nvSpPr>
          <p:cNvPr id="11" name="Pfeil nach links 10"/>
          <p:cNvSpPr/>
          <p:nvPr/>
        </p:nvSpPr>
        <p:spPr>
          <a:xfrm>
            <a:off x="4618182" y="5657273"/>
            <a:ext cx="646545" cy="519484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/>
          <p:cNvSpPr txBox="1"/>
          <p:nvPr/>
        </p:nvSpPr>
        <p:spPr>
          <a:xfrm>
            <a:off x="5951772" y="4421909"/>
            <a:ext cx="17656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Daten aus Graph</a:t>
            </a:r>
          </a:p>
          <a:p>
            <a:r>
              <a:rPr lang="de-DE" dirty="0" smtClean="0"/>
              <a:t>Programmierung</a:t>
            </a:r>
          </a:p>
          <a:p>
            <a:r>
              <a:rPr lang="de-DE" dirty="0" smtClean="0"/>
              <a:t>Fehlerrechnung</a:t>
            </a:r>
          </a:p>
          <a:p>
            <a:r>
              <a:rPr lang="de-DE" dirty="0" smtClean="0"/>
              <a:t>Videoaufnahme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Kreuzung</a:t>
            </a:r>
            <a:endParaRPr lang="de-DE" dirty="0"/>
          </a:p>
        </p:txBody>
      </p:sp>
      <p:pic>
        <p:nvPicPr>
          <p:cNvPr id="4" name="Bild 3" descr="kreuzbahn1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1006154" y="2381546"/>
            <a:ext cx="2882965" cy="2880000"/>
          </a:xfrm>
          <a:prstGeom prst="rect">
            <a:avLst/>
          </a:prstGeom>
        </p:spPr>
      </p:pic>
      <p:pic>
        <p:nvPicPr>
          <p:cNvPr id="5" name="Bild 4" descr="kreuzung1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4851820" y="2162183"/>
            <a:ext cx="3834979" cy="28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Projekt</a:t>
            </a:r>
            <a:r>
              <a:rPr lang="en-US" dirty="0" smtClean="0"/>
              <a:t> </a:t>
            </a:r>
            <a:r>
              <a:rPr lang="en-US" dirty="0" err="1" smtClean="0"/>
              <a:t>Kreuzung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159578" y="1438454"/>
            <a:ext cx="513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Ziel</a:t>
            </a:r>
            <a:endParaRPr lang="en-US" dirty="0"/>
          </a:p>
        </p:txBody>
      </p:sp>
      <p:pic>
        <p:nvPicPr>
          <p:cNvPr id="3" name="kreuzung4mine.wmv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40000" y="2593005"/>
            <a:ext cx="4064000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Matura </a:t>
            </a:r>
            <a:r>
              <a:rPr lang="en-US" dirty="0" err="1" smtClean="0"/>
              <a:t>Kompetenzen</a:t>
            </a:r>
            <a:r>
              <a:rPr lang="en-US" dirty="0" smtClean="0"/>
              <a:t> </a:t>
            </a:r>
            <a:r>
              <a:rPr lang="en-US" dirty="0" err="1" smtClean="0"/>
              <a:t>im</a:t>
            </a:r>
            <a:r>
              <a:rPr lang="en-US" dirty="0" smtClean="0"/>
              <a:t> </a:t>
            </a:r>
            <a:r>
              <a:rPr lang="en-US" dirty="0" err="1" smtClean="0"/>
              <a:t>Kontext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43075"/>
            <a:ext cx="8229600" cy="4622799"/>
          </a:xfrm>
        </p:spPr>
        <p:txBody>
          <a:bodyPr/>
          <a:lstStyle/>
          <a:p>
            <a:r>
              <a:rPr lang="en-US" dirty="0" err="1" smtClean="0"/>
              <a:t>Lehrgang</a:t>
            </a:r>
            <a:r>
              <a:rPr lang="en-US" dirty="0" smtClean="0"/>
              <a:t> </a:t>
            </a:r>
            <a:r>
              <a:rPr lang="en-US" dirty="0" err="1" smtClean="0"/>
              <a:t>gibt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 smtClean="0"/>
              <a:t> </a:t>
            </a:r>
            <a:r>
              <a:rPr lang="en-US" dirty="0" err="1" smtClean="0"/>
              <a:t>seit</a:t>
            </a:r>
            <a:r>
              <a:rPr lang="en-US" dirty="0" smtClean="0"/>
              <a:t> 2010 (</a:t>
            </a:r>
            <a:r>
              <a:rPr lang="en-US" dirty="0" err="1" smtClean="0"/>
              <a:t>Kurzzeit</a:t>
            </a:r>
            <a:r>
              <a:rPr lang="en-US" dirty="0" smtClean="0"/>
              <a:t>-Gymnasium)</a:t>
            </a:r>
          </a:p>
          <a:p>
            <a:r>
              <a:rPr lang="en-US" dirty="0" smtClean="0"/>
              <a:t>Pro </a:t>
            </a:r>
            <a:r>
              <a:rPr lang="en-US" dirty="0" err="1" smtClean="0"/>
              <a:t>Jahrgang</a:t>
            </a:r>
            <a:r>
              <a:rPr lang="en-US" dirty="0" smtClean="0"/>
              <a:t> </a:t>
            </a:r>
            <a:r>
              <a:rPr lang="en-US" dirty="0" err="1" smtClean="0"/>
              <a:t>gibt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 smtClean="0"/>
              <a:t> 2 </a:t>
            </a:r>
            <a:r>
              <a:rPr lang="en-US" dirty="0" err="1" smtClean="0"/>
              <a:t>Klassen</a:t>
            </a:r>
            <a:endParaRPr lang="en-US" dirty="0" smtClean="0"/>
          </a:p>
          <a:p>
            <a:r>
              <a:rPr lang="en-US" dirty="0" err="1" smtClean="0"/>
              <a:t>Erfüllt</a:t>
            </a:r>
            <a:r>
              <a:rPr lang="en-US" dirty="0" smtClean="0"/>
              <a:t> </a:t>
            </a:r>
            <a:r>
              <a:rPr lang="en-US" dirty="0" err="1" smtClean="0"/>
              <a:t>alle</a:t>
            </a:r>
            <a:r>
              <a:rPr lang="en-US" dirty="0" smtClean="0"/>
              <a:t> </a:t>
            </a:r>
            <a:r>
              <a:rPr lang="en-US" dirty="0" err="1" smtClean="0"/>
              <a:t>gesetzlichen</a:t>
            </a:r>
            <a:r>
              <a:rPr lang="en-US" dirty="0" smtClean="0"/>
              <a:t> </a:t>
            </a:r>
            <a:r>
              <a:rPr lang="en-US" dirty="0" err="1" smtClean="0"/>
              <a:t>Bedingungen</a:t>
            </a:r>
            <a:r>
              <a:rPr lang="en-US" dirty="0" smtClean="0"/>
              <a:t> (MAR)</a:t>
            </a:r>
          </a:p>
          <a:p>
            <a:r>
              <a:rPr lang="en-US" dirty="0" err="1" smtClean="0"/>
              <a:t>Schulversuch</a:t>
            </a:r>
            <a:r>
              <a:rPr lang="en-US" dirty="0" smtClean="0"/>
              <a:t> </a:t>
            </a:r>
            <a:r>
              <a:rPr lang="en-US" dirty="0" err="1" smtClean="0"/>
              <a:t>bis</a:t>
            </a:r>
            <a:r>
              <a:rPr lang="en-US" dirty="0" smtClean="0"/>
              <a:t> 2016</a:t>
            </a:r>
          </a:p>
          <a:p>
            <a:r>
              <a:rPr lang="en-US" dirty="0" smtClean="0"/>
              <a:t>Evaluation 2015 (1. </a:t>
            </a:r>
            <a:r>
              <a:rPr lang="en-US" dirty="0" err="1" smtClean="0"/>
              <a:t>Maturitätsjahrgang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Projektleitung</a:t>
            </a:r>
            <a:r>
              <a:rPr lang="en-US" dirty="0" smtClean="0"/>
              <a:t>:   	A. </a:t>
            </a:r>
            <a:r>
              <a:rPr lang="en-US" dirty="0" err="1" smtClean="0"/>
              <a:t>Krähenmann</a:t>
            </a:r>
            <a:r>
              <a:rPr lang="en-US" dirty="0" smtClean="0"/>
              <a:t>, </a:t>
            </a:r>
            <a:r>
              <a:rPr lang="en-US" dirty="0" err="1" smtClean="0"/>
              <a:t>Rektor</a:t>
            </a:r>
            <a:r>
              <a:rPr lang="en-US" dirty="0" smtClean="0"/>
              <a:t> KSR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					M. </a:t>
            </a:r>
            <a:r>
              <a:rPr lang="en-US" dirty="0" err="1" smtClean="0"/>
              <a:t>Künzel</a:t>
            </a:r>
            <a:r>
              <a:rPr lang="en-US" dirty="0" smtClean="0"/>
              <a:t>, PHTG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73969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Resultat</a:t>
            </a:r>
            <a:endParaRPr lang="en-US" dirty="0"/>
          </a:p>
        </p:txBody>
      </p:sp>
      <p:pic>
        <p:nvPicPr>
          <p:cNvPr id="3" name="kreuzung2schüler.wmv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30647" y="1417638"/>
            <a:ext cx="6300939" cy="47257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 des </a:t>
            </a:r>
            <a:r>
              <a:rPr lang="en-US" dirty="0" err="1" smtClean="0"/>
              <a:t>Projekts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912069" y="1456996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Überblick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24400" y="6100868"/>
            <a:ext cx="3256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Selbstbeurteilung</a:t>
            </a:r>
            <a:r>
              <a:rPr lang="en-US" dirty="0" smtClean="0"/>
              <a:t> </a:t>
            </a:r>
            <a:r>
              <a:rPr lang="en-US" dirty="0" err="1" smtClean="0"/>
              <a:t>der</a:t>
            </a:r>
            <a:r>
              <a:rPr lang="en-US" dirty="0" smtClean="0"/>
              <a:t> </a:t>
            </a:r>
            <a:r>
              <a:rPr lang="en-US" dirty="0" err="1" smtClean="0"/>
              <a:t>Lernenden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18508" y="2060114"/>
            <a:ext cx="5975335" cy="360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Bewertung</a:t>
            </a:r>
            <a:r>
              <a:rPr lang="en-US" dirty="0" smtClean="0"/>
              <a:t> des </a:t>
            </a:r>
            <a:r>
              <a:rPr lang="en-US" dirty="0" err="1" smtClean="0"/>
              <a:t>Projekts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7343" y="1939277"/>
            <a:ext cx="5975104" cy="360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14997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Eigener</a:t>
            </a:r>
            <a:r>
              <a:rPr lang="en-US" dirty="0" smtClean="0"/>
              <a:t> </a:t>
            </a:r>
            <a:r>
              <a:rPr lang="en-US" dirty="0" err="1" smtClean="0"/>
              <a:t>Beitrag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5097" y="1987963"/>
            <a:ext cx="5975335" cy="360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6890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Abstimmung</a:t>
            </a:r>
            <a:r>
              <a:rPr lang="en-US" dirty="0" smtClean="0"/>
              <a:t> </a:t>
            </a:r>
            <a:r>
              <a:rPr lang="en-US" dirty="0" err="1" smtClean="0"/>
              <a:t>mit</a:t>
            </a:r>
            <a:r>
              <a:rPr lang="en-US" dirty="0" smtClean="0"/>
              <a:t> </a:t>
            </a:r>
            <a:r>
              <a:rPr lang="en-US" dirty="0" err="1" smtClean="0"/>
              <a:t>Fachunterricht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1802" y="2088975"/>
            <a:ext cx="5975335" cy="360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8753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Lernerfolg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40519" y="1809404"/>
            <a:ext cx="5975104" cy="360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64400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Korrelation</a:t>
            </a:r>
            <a:r>
              <a:rPr lang="en-US" dirty="0" smtClean="0"/>
              <a:t>: </a:t>
            </a:r>
            <a:r>
              <a:rPr lang="en-US" dirty="0" err="1" smtClean="0"/>
              <a:t>eigener</a:t>
            </a:r>
            <a:r>
              <a:rPr lang="en-US" dirty="0" smtClean="0"/>
              <a:t> </a:t>
            </a:r>
            <a:r>
              <a:rPr lang="en-US" dirty="0" err="1" smtClean="0"/>
              <a:t>Beitrag</a:t>
            </a:r>
            <a:r>
              <a:rPr lang="en-US" dirty="0" smtClean="0"/>
              <a:t> – </a:t>
            </a:r>
            <a:r>
              <a:rPr lang="en-US" dirty="0" err="1" smtClean="0"/>
              <a:t>erwartete</a:t>
            </a:r>
            <a:r>
              <a:rPr lang="en-US" dirty="0" smtClean="0"/>
              <a:t> Note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9187" y="2150365"/>
            <a:ext cx="5972727" cy="360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63257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Korrelation</a:t>
            </a:r>
            <a:r>
              <a:rPr lang="en-US" dirty="0" smtClean="0"/>
              <a:t>: </a:t>
            </a:r>
            <a:r>
              <a:rPr lang="en-US" dirty="0" err="1" smtClean="0"/>
              <a:t>Bewertung</a:t>
            </a:r>
            <a:r>
              <a:rPr lang="en-US" dirty="0" smtClean="0"/>
              <a:t> </a:t>
            </a:r>
            <a:r>
              <a:rPr lang="en-US" dirty="0" err="1" smtClean="0"/>
              <a:t>Projekt</a:t>
            </a:r>
            <a:r>
              <a:rPr lang="en-US" dirty="0" smtClean="0"/>
              <a:t> – </a:t>
            </a:r>
            <a:r>
              <a:rPr lang="en-US" dirty="0" err="1" smtClean="0"/>
              <a:t>Lernerfolg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38481" y="2025858"/>
            <a:ext cx="5975104" cy="360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9420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Korrelation</a:t>
            </a:r>
            <a:r>
              <a:rPr lang="en-US" dirty="0" smtClean="0"/>
              <a:t>: </a:t>
            </a:r>
            <a:r>
              <a:rPr lang="en-US" dirty="0" err="1" smtClean="0"/>
              <a:t>Lernerfolg</a:t>
            </a:r>
            <a:r>
              <a:rPr lang="en-US" dirty="0" smtClean="0"/>
              <a:t> – </a:t>
            </a:r>
            <a:r>
              <a:rPr lang="en-US" dirty="0" err="1" smtClean="0"/>
              <a:t>erwartete</a:t>
            </a:r>
            <a:r>
              <a:rPr lang="en-US" dirty="0" smtClean="0"/>
              <a:t> Note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51894" y="1996998"/>
            <a:ext cx="5975104" cy="360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1030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Zusammenfassung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 smtClean="0"/>
              <a:t>Ziel</a:t>
            </a:r>
            <a:r>
              <a:rPr lang="en-US" dirty="0" smtClean="0"/>
              <a:t> Matura </a:t>
            </a:r>
            <a:r>
              <a:rPr lang="en-US" dirty="0" err="1" smtClean="0"/>
              <a:t>KiK</a:t>
            </a:r>
            <a:r>
              <a:rPr lang="en-US" dirty="0" smtClean="0"/>
              <a:t>: </a:t>
            </a:r>
            <a:r>
              <a:rPr lang="en-US" dirty="0" err="1" smtClean="0"/>
              <a:t>Studierfähigkeit</a:t>
            </a:r>
            <a:endParaRPr lang="en-US" dirty="0" smtClean="0"/>
          </a:p>
          <a:p>
            <a:r>
              <a:rPr lang="en-US" dirty="0" err="1" smtClean="0"/>
              <a:t>Projektunterricht</a:t>
            </a:r>
            <a:r>
              <a:rPr lang="en-US" dirty="0" smtClean="0"/>
              <a:t> </a:t>
            </a:r>
            <a:r>
              <a:rPr lang="en-US" dirty="0" err="1" smtClean="0"/>
              <a:t>ist</a:t>
            </a:r>
            <a:r>
              <a:rPr lang="en-US" dirty="0" smtClean="0"/>
              <a:t> Basis </a:t>
            </a:r>
            <a:r>
              <a:rPr lang="en-US" dirty="0" err="1" smtClean="0"/>
              <a:t>für</a:t>
            </a:r>
            <a:r>
              <a:rPr lang="en-US" dirty="0" smtClean="0"/>
              <a:t> </a:t>
            </a:r>
            <a:r>
              <a:rPr lang="en-US" dirty="0" err="1" smtClean="0"/>
              <a:t>Kompetenz</a:t>
            </a:r>
            <a:r>
              <a:rPr lang="en-US" dirty="0" smtClean="0"/>
              <a:t> </a:t>
            </a:r>
            <a:r>
              <a:rPr lang="en-US" dirty="0" err="1" smtClean="0"/>
              <a:t>orientiertes</a:t>
            </a:r>
            <a:r>
              <a:rPr lang="en-US" dirty="0" smtClean="0"/>
              <a:t> Curriculum.</a:t>
            </a:r>
          </a:p>
          <a:p>
            <a:r>
              <a:rPr lang="en-US" dirty="0" err="1" smtClean="0"/>
              <a:t>Projektunterricht</a:t>
            </a:r>
            <a:endParaRPr lang="en-US" dirty="0" smtClean="0"/>
          </a:p>
          <a:p>
            <a:pPr lvl="1"/>
            <a:r>
              <a:rPr lang="en-US" dirty="0" err="1" smtClean="0"/>
              <a:t>Fächerübergreifender</a:t>
            </a:r>
            <a:r>
              <a:rPr lang="en-US" dirty="0" smtClean="0"/>
              <a:t> </a:t>
            </a:r>
            <a:r>
              <a:rPr lang="en-US" dirty="0" err="1" smtClean="0"/>
              <a:t>Unterricht</a:t>
            </a:r>
            <a:endParaRPr lang="en-US" dirty="0" smtClean="0"/>
          </a:p>
          <a:p>
            <a:pPr lvl="1"/>
            <a:r>
              <a:rPr lang="en-US" dirty="0" err="1" smtClean="0"/>
              <a:t>Projekt</a:t>
            </a:r>
            <a:r>
              <a:rPr lang="en-US" dirty="0" smtClean="0"/>
              <a:t> </a:t>
            </a:r>
            <a:r>
              <a:rPr lang="en-US" dirty="0" err="1" smtClean="0"/>
              <a:t>Kreuzung</a:t>
            </a:r>
            <a:endParaRPr lang="en-US" dirty="0" smtClean="0"/>
          </a:p>
          <a:p>
            <a:pPr lvl="2"/>
            <a:r>
              <a:rPr lang="en-US" dirty="0" smtClean="0"/>
              <a:t>Positive </a:t>
            </a:r>
            <a:r>
              <a:rPr lang="en-US" dirty="0" err="1" smtClean="0"/>
              <a:t>Korrelation</a:t>
            </a:r>
            <a:endParaRPr lang="en-US" dirty="0" smtClean="0"/>
          </a:p>
          <a:p>
            <a:pPr lvl="3"/>
            <a:r>
              <a:rPr lang="en-US" dirty="0" err="1" smtClean="0"/>
              <a:t>Projektbewertung</a:t>
            </a:r>
            <a:r>
              <a:rPr lang="en-US" dirty="0" smtClean="0"/>
              <a:t> – </a:t>
            </a:r>
            <a:r>
              <a:rPr lang="en-US" dirty="0" err="1" smtClean="0"/>
              <a:t>Lernerfolg</a:t>
            </a:r>
            <a:endParaRPr lang="en-US" dirty="0" smtClean="0"/>
          </a:p>
          <a:p>
            <a:pPr lvl="3"/>
            <a:r>
              <a:rPr lang="en-US" dirty="0" err="1" smtClean="0"/>
              <a:t>Eigener</a:t>
            </a:r>
            <a:r>
              <a:rPr lang="en-US" dirty="0" smtClean="0"/>
              <a:t> </a:t>
            </a:r>
            <a:r>
              <a:rPr lang="en-US" dirty="0" err="1" smtClean="0"/>
              <a:t>Beitrag</a:t>
            </a:r>
            <a:r>
              <a:rPr lang="en-US" dirty="0" smtClean="0"/>
              <a:t> - </a:t>
            </a:r>
            <a:r>
              <a:rPr lang="en-US" dirty="0" err="1" smtClean="0"/>
              <a:t>Projekterfolg</a:t>
            </a:r>
            <a:endParaRPr lang="en-US" dirty="0" smtClean="0"/>
          </a:p>
          <a:p>
            <a:pPr lvl="2"/>
            <a:r>
              <a:rPr lang="en-US" dirty="0" err="1" smtClean="0"/>
              <a:t>Verbesserungspotential</a:t>
            </a:r>
            <a:endParaRPr lang="en-US" dirty="0" smtClean="0"/>
          </a:p>
          <a:p>
            <a:pPr lvl="3"/>
            <a:r>
              <a:rPr lang="en-US" dirty="0" err="1" smtClean="0"/>
              <a:t>Technische</a:t>
            </a:r>
            <a:r>
              <a:rPr lang="en-US" dirty="0" smtClean="0"/>
              <a:t> </a:t>
            </a:r>
            <a:r>
              <a:rPr lang="en-US" dirty="0" err="1" smtClean="0"/>
              <a:t>Probleme</a:t>
            </a:r>
            <a:r>
              <a:rPr lang="en-US" dirty="0" smtClean="0"/>
              <a:t> </a:t>
            </a:r>
            <a:r>
              <a:rPr lang="en-US" dirty="0" err="1" smtClean="0"/>
              <a:t>beseitigen</a:t>
            </a:r>
            <a:r>
              <a:rPr lang="en-US" dirty="0" smtClean="0"/>
              <a:t> (</a:t>
            </a:r>
            <a:r>
              <a:rPr lang="en-US" dirty="0" err="1" smtClean="0"/>
              <a:t>eigener</a:t>
            </a:r>
            <a:r>
              <a:rPr lang="en-US" dirty="0" smtClean="0"/>
              <a:t> Laptop)</a:t>
            </a:r>
          </a:p>
          <a:p>
            <a:pPr lvl="2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8999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Ziel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Optimale</a:t>
            </a:r>
            <a:r>
              <a:rPr lang="en-US" dirty="0" smtClean="0"/>
              <a:t> </a:t>
            </a:r>
            <a:r>
              <a:rPr lang="en-US" dirty="0" err="1" smtClean="0"/>
              <a:t>Vorbereitung</a:t>
            </a:r>
            <a:r>
              <a:rPr lang="en-US" dirty="0" smtClean="0"/>
              <a:t> auf die </a:t>
            </a:r>
            <a:r>
              <a:rPr lang="en-US" dirty="0" err="1" smtClean="0"/>
              <a:t>akademische</a:t>
            </a:r>
            <a:r>
              <a:rPr lang="en-US" dirty="0" smtClean="0"/>
              <a:t> </a:t>
            </a:r>
            <a:r>
              <a:rPr lang="en-US" dirty="0" err="1" smtClean="0"/>
              <a:t>Karriere</a:t>
            </a:r>
            <a:r>
              <a:rPr lang="en-US" dirty="0" smtClean="0"/>
              <a:t> (</a:t>
            </a:r>
            <a:r>
              <a:rPr lang="en-US" dirty="0" err="1" smtClean="0"/>
              <a:t>Studierfähigkeit</a:t>
            </a:r>
            <a:r>
              <a:rPr lang="en-US" dirty="0" smtClean="0"/>
              <a:t>)</a:t>
            </a:r>
          </a:p>
          <a:p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Lebenslanges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Lernen</a:t>
            </a: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Breitgefächerte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ausgewogene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kohärente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Ausbildung</a:t>
            </a: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…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22884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Aufteilung</a:t>
            </a:r>
            <a:r>
              <a:rPr lang="en-US" dirty="0" smtClean="0"/>
              <a:t> der </a:t>
            </a:r>
            <a:r>
              <a:rPr lang="en-US" dirty="0" err="1" smtClean="0"/>
              <a:t>Gymnasialzeit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38650288"/>
              </p:ext>
            </p:extLst>
          </p:nvPr>
        </p:nvGraphicFramePr>
        <p:xfrm>
          <a:off x="624372" y="1643977"/>
          <a:ext cx="7913261" cy="44055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9753"/>
                <a:gridCol w="2127337"/>
                <a:gridCol w="4936171"/>
              </a:tblGrid>
              <a:tr h="412115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Jahr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Aktivitäten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Anwendungen</a:t>
                      </a:r>
                      <a:endParaRPr lang="en-US" dirty="0"/>
                    </a:p>
                  </a:txBody>
                  <a:tcPr/>
                </a:tc>
              </a:tr>
              <a:tr h="1321027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Modellieren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Modelle</a:t>
                      </a:r>
                      <a:r>
                        <a:rPr lang="en-US" dirty="0" smtClean="0"/>
                        <a:t> der </a:t>
                      </a:r>
                      <a:r>
                        <a:rPr lang="en-US" dirty="0" err="1" smtClean="0"/>
                        <a:t>Umwelt</a:t>
                      </a:r>
                      <a:r>
                        <a:rPr lang="en-US" dirty="0" smtClean="0"/>
                        <a:t> </a:t>
                      </a:r>
                    </a:p>
                    <a:p>
                      <a:r>
                        <a:rPr lang="en-US" dirty="0" err="1" smtClean="0"/>
                        <a:t>Modelle</a:t>
                      </a:r>
                      <a:r>
                        <a:rPr lang="en-US" dirty="0" smtClean="0"/>
                        <a:t> von </a:t>
                      </a:r>
                      <a:r>
                        <a:rPr lang="en-US" dirty="0" err="1" smtClean="0"/>
                        <a:t>Organismen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Geschichte und </a:t>
                      </a:r>
                      <a:r>
                        <a:rPr lang="en-US" dirty="0" err="1" smtClean="0"/>
                        <a:t>Lebensräume</a:t>
                      </a:r>
                      <a:endParaRPr lang="en-US" dirty="0" smtClean="0"/>
                    </a:p>
                    <a:p>
                      <a:r>
                        <a:rPr lang="en-US" dirty="0" err="1" smtClean="0"/>
                        <a:t>Unternehmen</a:t>
                      </a:r>
                      <a:r>
                        <a:rPr lang="en-US" baseline="0" dirty="0" smtClean="0"/>
                        <a:t> und </a:t>
                      </a:r>
                      <a:r>
                        <a:rPr lang="en-US" baseline="0" dirty="0" err="1" smtClean="0"/>
                        <a:t>Wirschaft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modellieren</a:t>
                      </a:r>
                      <a:endParaRPr lang="en-US" dirty="0"/>
                    </a:p>
                  </a:txBody>
                  <a:tcPr/>
                </a:tc>
              </a:tr>
              <a:tr h="1016174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Testen</a:t>
                      </a:r>
                      <a:endParaRPr lang="en-US" dirty="0" smtClean="0"/>
                    </a:p>
                    <a:p>
                      <a:r>
                        <a:rPr lang="en-US" dirty="0" err="1" smtClean="0"/>
                        <a:t>Simulieren</a:t>
                      </a:r>
                      <a:r>
                        <a:rPr lang="en-US" dirty="0" smtClean="0"/>
                        <a:t> </a:t>
                      </a:r>
                    </a:p>
                    <a:p>
                      <a:r>
                        <a:rPr lang="en-US" dirty="0" err="1" smtClean="0"/>
                        <a:t>Bewerten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…..</a:t>
                      </a:r>
                      <a:endParaRPr lang="en-US" dirty="0"/>
                    </a:p>
                  </a:txBody>
                  <a:tcPr/>
                </a:tc>
              </a:tr>
              <a:tr h="1016174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Experimentieren</a:t>
                      </a:r>
                      <a:r>
                        <a:rPr lang="en-US" dirty="0" smtClean="0"/>
                        <a:t> </a:t>
                      </a:r>
                    </a:p>
                    <a:p>
                      <a:r>
                        <a:rPr lang="en-US" dirty="0" err="1" smtClean="0"/>
                        <a:t>Produzieren</a:t>
                      </a:r>
                      <a:endParaRPr lang="en-US" dirty="0" smtClean="0"/>
                    </a:p>
                    <a:p>
                      <a:r>
                        <a:rPr lang="en-US" dirty="0" err="1" smtClean="0"/>
                        <a:t>Entwickeln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…..</a:t>
                      </a:r>
                      <a:endParaRPr lang="en-US" dirty="0"/>
                    </a:p>
                  </a:txBody>
                  <a:tcPr/>
                </a:tc>
              </a:tr>
              <a:tr h="412115"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Kritisches</a:t>
                      </a:r>
                      <a:r>
                        <a:rPr lang="en-US" dirty="0" smtClean="0"/>
                        <a:t> Engagement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…..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8885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Was sind Kompetenzen</a:t>
            </a:r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1062182" y="2170545"/>
            <a:ext cx="7354454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de-DE" sz="2400" dirty="0" smtClean="0"/>
              <a:t>sind die bei Individuen verfügbaren oder durch sie erlernbaren kognitiven </a:t>
            </a:r>
            <a:r>
              <a:rPr lang="de-DE" sz="2400" b="1" dirty="0" smtClean="0"/>
              <a:t>Fähigkeiten und Fertigkeiten</a:t>
            </a:r>
            <a:r>
              <a:rPr lang="de-DE" sz="2400" dirty="0" smtClean="0"/>
              <a:t>, um bestimmte </a:t>
            </a:r>
            <a:r>
              <a:rPr lang="de-DE" sz="2400" b="1" dirty="0" smtClean="0"/>
              <a:t>Probleme zu lösen</a:t>
            </a:r>
            <a:r>
              <a:rPr lang="de-DE" sz="2400" dirty="0" smtClean="0"/>
              <a:t>, </a:t>
            </a:r>
          </a:p>
          <a:p>
            <a:endParaRPr lang="de-DE" dirty="0" smtClean="0"/>
          </a:p>
          <a:p>
            <a:endParaRPr lang="de-DE" dirty="0" smtClean="0"/>
          </a:p>
          <a:p>
            <a:pPr algn="just"/>
            <a:r>
              <a:rPr lang="de-DE" sz="2400" dirty="0" smtClean="0"/>
              <a:t>sowie die damit verbundenen </a:t>
            </a:r>
            <a:r>
              <a:rPr lang="de-DE" sz="2400" dirty="0" err="1" smtClean="0"/>
              <a:t>motivationalen</a:t>
            </a:r>
            <a:r>
              <a:rPr lang="de-DE" sz="2400" dirty="0" smtClean="0"/>
              <a:t>, </a:t>
            </a:r>
            <a:r>
              <a:rPr lang="de-DE" sz="2400" dirty="0" err="1" smtClean="0"/>
              <a:t>volitionalen</a:t>
            </a:r>
            <a:r>
              <a:rPr lang="de-DE" sz="2400" dirty="0" smtClean="0"/>
              <a:t> (d. h. absichts- und willensbezogenen) und sozialen Bereitschaften und Fähigkeiten, um die </a:t>
            </a:r>
            <a:r>
              <a:rPr lang="de-DE" sz="2400" b="1" dirty="0" smtClean="0"/>
              <a:t>Problemlösungen</a:t>
            </a:r>
            <a:r>
              <a:rPr lang="de-DE" sz="2400" dirty="0" smtClean="0"/>
              <a:t> in variablen Situationen erfolgreich und verantwortungsvoll nutzen zu können</a:t>
            </a:r>
            <a:r>
              <a:rPr lang="en-US" sz="2400" dirty="0"/>
              <a:t>.</a:t>
            </a:r>
            <a:endParaRPr lang="de-DE" sz="2400" dirty="0"/>
          </a:p>
        </p:txBody>
      </p:sp>
      <p:sp>
        <p:nvSpPr>
          <p:cNvPr id="5" name="Textfeld 4"/>
          <p:cNvSpPr txBox="1"/>
          <p:nvPr/>
        </p:nvSpPr>
        <p:spPr>
          <a:xfrm>
            <a:off x="3814379" y="1417638"/>
            <a:ext cx="1463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Weinert 2001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6872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809626" y="2081657"/>
            <a:ext cx="7464425" cy="407510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4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40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Förderung</a:t>
            </a:r>
            <a:r>
              <a:rPr lang="en-US" dirty="0" smtClean="0"/>
              <a:t> von </a:t>
            </a:r>
            <a:r>
              <a:rPr lang="en-US" dirty="0" err="1" smtClean="0"/>
              <a:t>Kompetenzen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1635126" y="2376452"/>
            <a:ext cx="1984375" cy="182943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Fertigkeiten</a:t>
            </a:r>
            <a:r>
              <a:rPr lang="en-US" sz="2400" dirty="0" smtClean="0"/>
              <a:t> </a:t>
            </a:r>
          </a:p>
          <a:p>
            <a:pPr algn="ctr"/>
            <a:r>
              <a:rPr lang="en-US" sz="2400" dirty="0" err="1" smtClean="0"/>
              <a:t>Fähigkeiten</a:t>
            </a:r>
            <a:endParaRPr lang="en-US" sz="2400" dirty="0" smtClean="0"/>
          </a:p>
          <a:p>
            <a:pPr algn="ctr"/>
            <a:endParaRPr lang="en-US" sz="2400" dirty="0"/>
          </a:p>
        </p:txBody>
      </p:sp>
      <p:sp>
        <p:nvSpPr>
          <p:cNvPr id="6" name="Rounded Rectangle 5"/>
          <p:cNvSpPr/>
          <p:nvPr/>
        </p:nvSpPr>
        <p:spPr>
          <a:xfrm>
            <a:off x="5234902" y="2376452"/>
            <a:ext cx="1984375" cy="182943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Motivation</a:t>
            </a:r>
          </a:p>
          <a:p>
            <a:pPr algn="ctr"/>
            <a:r>
              <a:rPr lang="en-US" sz="2400" dirty="0" err="1" smtClean="0"/>
              <a:t>Wille</a:t>
            </a:r>
            <a:endParaRPr lang="en-US" sz="2400" dirty="0" smtClean="0"/>
          </a:p>
          <a:p>
            <a:pPr algn="ctr"/>
            <a:r>
              <a:rPr lang="en-US" sz="2400" dirty="0" err="1" smtClean="0"/>
              <a:t>Soziale</a:t>
            </a:r>
            <a:r>
              <a:rPr lang="en-US" sz="2400" dirty="0" smtClean="0"/>
              <a:t> </a:t>
            </a:r>
            <a:r>
              <a:rPr lang="en-US" sz="2400" dirty="0" err="1" smtClean="0"/>
              <a:t>Bereitschaft</a:t>
            </a:r>
            <a:endParaRPr lang="en-US" sz="2400" dirty="0" smtClean="0"/>
          </a:p>
          <a:p>
            <a:pPr algn="ctr"/>
            <a:endParaRPr lang="en-US" sz="2400" dirty="0"/>
          </a:p>
        </p:txBody>
      </p:sp>
      <p:sp>
        <p:nvSpPr>
          <p:cNvPr id="7" name="Isosceles Triangle 6"/>
          <p:cNvSpPr/>
          <p:nvPr/>
        </p:nvSpPr>
        <p:spPr>
          <a:xfrm>
            <a:off x="2794001" y="4205885"/>
            <a:ext cx="3254375" cy="1635125"/>
          </a:xfrm>
          <a:prstGeom prst="triangle">
            <a:avLst>
              <a:gd name="adj" fmla="val 4942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Projekte</a:t>
            </a:r>
            <a:endParaRPr lang="en-US" sz="2400" dirty="0"/>
          </a:p>
        </p:txBody>
      </p:sp>
      <p:cxnSp>
        <p:nvCxnSpPr>
          <p:cNvPr id="10" name="Straight Arrow Connector 9"/>
          <p:cNvCxnSpPr>
            <a:stCxn id="6" idx="2"/>
            <a:endCxn id="7" idx="5"/>
          </p:cNvCxnSpPr>
          <p:nvPr/>
        </p:nvCxnSpPr>
        <p:spPr>
          <a:xfrm rot="5400000">
            <a:off x="5317453" y="4113810"/>
            <a:ext cx="817563" cy="1001713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5" idx="2"/>
            <a:endCxn id="7" idx="1"/>
          </p:cNvCxnSpPr>
          <p:nvPr/>
        </p:nvCxnSpPr>
        <p:spPr>
          <a:xfrm rot="16200000" flipH="1">
            <a:off x="2703971" y="4129228"/>
            <a:ext cx="817563" cy="970876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2388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Projekte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 smtClean="0"/>
              <a:t>Fähigkeiten</a:t>
            </a:r>
            <a:r>
              <a:rPr lang="en-US" dirty="0" smtClean="0"/>
              <a:t> und </a:t>
            </a:r>
            <a:r>
              <a:rPr lang="en-US" dirty="0" err="1" smtClean="0"/>
              <a:t>Fertigkeiten</a:t>
            </a:r>
            <a:endParaRPr lang="en-US" dirty="0" smtClean="0"/>
          </a:p>
          <a:p>
            <a:r>
              <a:rPr lang="en-US" dirty="0" err="1" smtClean="0"/>
              <a:t>Wille</a:t>
            </a:r>
            <a:r>
              <a:rPr lang="en-US" dirty="0" smtClean="0"/>
              <a:t>, Motivation, </a:t>
            </a:r>
            <a:r>
              <a:rPr lang="en-US" dirty="0" err="1" smtClean="0"/>
              <a:t>soziale</a:t>
            </a:r>
            <a:r>
              <a:rPr lang="en-US" dirty="0" smtClean="0"/>
              <a:t> </a:t>
            </a:r>
            <a:r>
              <a:rPr lang="en-US" dirty="0" err="1" smtClean="0"/>
              <a:t>Bereitschaft</a:t>
            </a:r>
            <a:endParaRPr lang="en-US" dirty="0" smtClean="0"/>
          </a:p>
          <a:p>
            <a:pPr lvl="1"/>
            <a:r>
              <a:rPr lang="en-US" dirty="0" err="1" smtClean="0"/>
              <a:t>Frustrationstoleranz</a:t>
            </a:r>
            <a:endParaRPr lang="en-US" dirty="0" smtClean="0"/>
          </a:p>
          <a:p>
            <a:pPr lvl="1"/>
            <a:r>
              <a:rPr lang="en-US" dirty="0" err="1" smtClean="0"/>
              <a:t>Dranbleiben</a:t>
            </a:r>
            <a:endParaRPr lang="en-US" dirty="0" smtClean="0"/>
          </a:p>
          <a:p>
            <a:pPr lvl="1"/>
            <a:r>
              <a:rPr lang="en-US" dirty="0" err="1" smtClean="0"/>
              <a:t>Ideen</a:t>
            </a:r>
            <a:r>
              <a:rPr lang="en-US" dirty="0" smtClean="0"/>
              <a:t> </a:t>
            </a:r>
            <a:r>
              <a:rPr lang="en-US" dirty="0" err="1" smtClean="0"/>
              <a:t>entwickeln</a:t>
            </a:r>
            <a:endParaRPr lang="en-US" dirty="0" smtClean="0"/>
          </a:p>
          <a:p>
            <a:pPr lvl="1"/>
            <a:r>
              <a:rPr lang="en-US" dirty="0" err="1" smtClean="0"/>
              <a:t>Grenzen</a:t>
            </a:r>
            <a:r>
              <a:rPr lang="en-US" dirty="0" smtClean="0"/>
              <a:t> </a:t>
            </a:r>
            <a:r>
              <a:rPr lang="en-US" dirty="0" err="1" smtClean="0"/>
              <a:t>erkennen</a:t>
            </a:r>
            <a:endParaRPr lang="en-US" dirty="0" smtClean="0"/>
          </a:p>
          <a:p>
            <a:pPr lvl="1"/>
            <a:r>
              <a:rPr lang="en-US" dirty="0" err="1" smtClean="0"/>
              <a:t>Sich</a:t>
            </a:r>
            <a:r>
              <a:rPr lang="en-US" dirty="0" smtClean="0"/>
              <a:t> </a:t>
            </a:r>
            <a:r>
              <a:rPr lang="en-US" dirty="0" err="1" smtClean="0"/>
              <a:t>selbst</a:t>
            </a:r>
            <a:r>
              <a:rPr lang="en-US" dirty="0" smtClean="0"/>
              <a:t> </a:t>
            </a:r>
            <a:r>
              <a:rPr lang="en-US" dirty="0" err="1" smtClean="0"/>
              <a:t>motivieren</a:t>
            </a:r>
            <a:r>
              <a:rPr lang="en-US" dirty="0" smtClean="0"/>
              <a:t> </a:t>
            </a:r>
            <a:r>
              <a:rPr lang="en-US" dirty="0" err="1" smtClean="0"/>
              <a:t>können</a:t>
            </a:r>
            <a:endParaRPr lang="en-US" dirty="0" smtClean="0"/>
          </a:p>
          <a:p>
            <a:pPr lvl="1"/>
            <a:r>
              <a:rPr lang="en-US" dirty="0" err="1" smtClean="0"/>
              <a:t>Eigenverantwortung</a:t>
            </a:r>
            <a:endParaRPr lang="en-US" dirty="0" smtClean="0"/>
          </a:p>
          <a:p>
            <a:pPr lvl="1"/>
            <a:r>
              <a:rPr lang="en-US" dirty="0" err="1" smtClean="0"/>
              <a:t>Selbsteinschätzung</a:t>
            </a:r>
            <a:endParaRPr lang="en-US" dirty="0" smtClean="0"/>
          </a:p>
          <a:p>
            <a:pPr lvl="1"/>
            <a:r>
              <a:rPr lang="en-US" dirty="0" err="1" smtClean="0"/>
              <a:t>Sich</a:t>
            </a:r>
            <a:r>
              <a:rPr lang="en-US" dirty="0" smtClean="0"/>
              <a:t> am </a:t>
            </a:r>
            <a:r>
              <a:rPr lang="en-US" dirty="0" err="1" smtClean="0"/>
              <a:t>Vorwärtskommen</a:t>
            </a:r>
            <a:r>
              <a:rPr lang="en-US" dirty="0" smtClean="0"/>
              <a:t> </a:t>
            </a:r>
            <a:r>
              <a:rPr lang="en-US" dirty="0" err="1" smtClean="0"/>
              <a:t>freuen</a:t>
            </a:r>
            <a:endParaRPr lang="en-US" dirty="0" smtClean="0"/>
          </a:p>
          <a:p>
            <a:pPr lvl="1"/>
            <a:r>
              <a:rPr lang="en-US" dirty="0" err="1" smtClean="0"/>
              <a:t>Zusammenarbeit</a:t>
            </a:r>
            <a:r>
              <a:rPr lang="en-US" dirty="0" smtClean="0"/>
              <a:t>, </a:t>
            </a:r>
            <a:r>
              <a:rPr lang="en-US" dirty="0" err="1" smtClean="0"/>
              <a:t>Teamfähigkeit</a:t>
            </a: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Right Brace 3"/>
          <p:cNvSpPr/>
          <p:nvPr/>
        </p:nvSpPr>
        <p:spPr>
          <a:xfrm>
            <a:off x="7034798" y="1600200"/>
            <a:ext cx="346379" cy="4525963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 rot="5400000">
            <a:off x="6989249" y="3570691"/>
            <a:ext cx="21530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Studierfähigkeit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6777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Lehrgang Matura </a:t>
            </a:r>
            <a:r>
              <a:rPr lang="de-DE" dirty="0" err="1" smtClean="0"/>
              <a:t>KiK</a:t>
            </a:r>
            <a:endParaRPr lang="de-DE" dirty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094" y="1835379"/>
            <a:ext cx="5741425" cy="3611273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 flipH="1">
            <a:off x="3677966" y="6014791"/>
            <a:ext cx="1629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Innere Struktur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Lehrgang Matura </a:t>
            </a:r>
            <a:r>
              <a:rPr lang="de-DE" dirty="0" err="1" smtClean="0"/>
              <a:t>KiK</a:t>
            </a:r>
            <a:endParaRPr lang="de-DE" dirty="0"/>
          </a:p>
        </p:txBody>
      </p:sp>
      <p:sp>
        <p:nvSpPr>
          <p:cNvPr id="5" name="Abgerundetes Rechteck 4"/>
          <p:cNvSpPr/>
          <p:nvPr/>
        </p:nvSpPr>
        <p:spPr>
          <a:xfrm>
            <a:off x="325420" y="1417639"/>
            <a:ext cx="2803403" cy="257257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Infrastruktur</a:t>
            </a:r>
          </a:p>
          <a:p>
            <a:pPr algn="ctr"/>
            <a:endParaRPr lang="de-DE" dirty="0" smtClean="0"/>
          </a:p>
          <a:p>
            <a:pPr>
              <a:buFont typeface="Arial"/>
              <a:buChar char="•"/>
            </a:pPr>
            <a:r>
              <a:rPr lang="de-DE" dirty="0" smtClean="0"/>
              <a:t> Alle </a:t>
            </a:r>
            <a:r>
              <a:rPr lang="de-DE" dirty="0" err="1" smtClean="0"/>
              <a:t>SuS</a:t>
            </a:r>
            <a:r>
              <a:rPr lang="de-DE" dirty="0" smtClean="0"/>
              <a:t> haben ein </a:t>
            </a:r>
          </a:p>
          <a:p>
            <a:r>
              <a:rPr lang="de-DE" dirty="0" smtClean="0"/>
              <a:t>  Laptop und sind  </a:t>
            </a:r>
          </a:p>
          <a:p>
            <a:r>
              <a:rPr lang="de-DE" dirty="0"/>
              <a:t> </a:t>
            </a:r>
            <a:r>
              <a:rPr lang="de-DE" dirty="0" smtClean="0"/>
              <a:t> „online“.</a:t>
            </a:r>
          </a:p>
          <a:p>
            <a:pPr>
              <a:buFont typeface="Arial"/>
              <a:buChar char="•"/>
            </a:pPr>
            <a:r>
              <a:rPr lang="de-DE" dirty="0" smtClean="0"/>
              <a:t> Eigenes Schulzimmer</a:t>
            </a:r>
          </a:p>
          <a:p>
            <a:pPr>
              <a:buFont typeface="Arial"/>
              <a:buChar char="•"/>
            </a:pPr>
            <a:r>
              <a:rPr lang="de-DE" dirty="0"/>
              <a:t> </a:t>
            </a:r>
            <a:r>
              <a:rPr lang="de-DE" dirty="0" smtClean="0"/>
              <a:t>Raum für stilles Arbeiten</a:t>
            </a:r>
          </a:p>
          <a:p>
            <a:pPr>
              <a:buFont typeface="Arial"/>
              <a:buChar char="•"/>
            </a:pPr>
            <a:endParaRPr lang="de-DE" dirty="0"/>
          </a:p>
        </p:txBody>
      </p:sp>
      <p:sp>
        <p:nvSpPr>
          <p:cNvPr id="6" name="Abgerundetes Rechteck 5"/>
          <p:cNvSpPr/>
          <p:nvPr/>
        </p:nvSpPr>
        <p:spPr>
          <a:xfrm>
            <a:off x="3522229" y="1417639"/>
            <a:ext cx="2491912" cy="257257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Tagesablauf</a:t>
            </a:r>
          </a:p>
          <a:p>
            <a:pPr algn="ctr"/>
            <a:endParaRPr lang="de-DE" dirty="0" smtClean="0"/>
          </a:p>
          <a:p>
            <a:pPr>
              <a:buFont typeface="Arial"/>
              <a:buChar char="•"/>
            </a:pPr>
            <a:r>
              <a:rPr lang="de-DE" dirty="0" smtClean="0"/>
              <a:t> Keine 45‘ Lektionen</a:t>
            </a:r>
          </a:p>
          <a:p>
            <a:pPr>
              <a:buFont typeface="Arial"/>
              <a:buChar char="•"/>
            </a:pPr>
            <a:r>
              <a:rPr lang="de-DE" dirty="0" smtClean="0"/>
              <a:t> Quartalsunterricht</a:t>
            </a:r>
          </a:p>
          <a:p>
            <a:pPr>
              <a:buFont typeface="Arial"/>
              <a:buChar char="•"/>
            </a:pPr>
            <a:endParaRPr lang="de-DE" dirty="0" smtClean="0"/>
          </a:p>
          <a:p>
            <a:pPr>
              <a:buFont typeface="Arial"/>
              <a:buChar char="•"/>
            </a:pPr>
            <a:endParaRPr lang="de-DE" dirty="0"/>
          </a:p>
          <a:p>
            <a:pPr>
              <a:buFont typeface="Arial"/>
              <a:buChar char="•"/>
            </a:pPr>
            <a:endParaRPr lang="de-DE" dirty="0" smtClean="0"/>
          </a:p>
          <a:p>
            <a:endParaRPr lang="de-DE" dirty="0" smtClean="0"/>
          </a:p>
          <a:p>
            <a:endParaRPr lang="de-DE" dirty="0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1161" y="4196566"/>
            <a:ext cx="1395724" cy="1858212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993" y="4196566"/>
            <a:ext cx="1919339" cy="1919339"/>
          </a:xfrm>
          <a:prstGeom prst="rect">
            <a:avLst/>
          </a:prstGeom>
        </p:spPr>
      </p:pic>
      <p:sp>
        <p:nvSpPr>
          <p:cNvPr id="9" name="Abgerundetes Rechteck 8"/>
          <p:cNvSpPr/>
          <p:nvPr/>
        </p:nvSpPr>
        <p:spPr>
          <a:xfrm>
            <a:off x="6289682" y="1417639"/>
            <a:ext cx="2575779" cy="257257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Unterricht</a:t>
            </a:r>
          </a:p>
          <a:p>
            <a:pPr algn="ctr"/>
            <a:endParaRPr lang="de-DE" dirty="0" smtClean="0"/>
          </a:p>
          <a:p>
            <a:pPr>
              <a:buFont typeface="Arial"/>
              <a:buChar char="•"/>
            </a:pPr>
            <a:r>
              <a:rPr lang="de-DE" dirty="0" smtClean="0"/>
              <a:t> Fächerübergreifende</a:t>
            </a:r>
          </a:p>
          <a:p>
            <a:r>
              <a:rPr lang="de-DE" dirty="0" smtClean="0"/>
              <a:t>   Projekte</a:t>
            </a:r>
          </a:p>
          <a:p>
            <a:pPr>
              <a:buFont typeface="Arial"/>
              <a:buChar char="•"/>
            </a:pPr>
            <a:r>
              <a:rPr lang="de-DE" dirty="0"/>
              <a:t> </a:t>
            </a:r>
            <a:r>
              <a:rPr lang="de-DE" dirty="0" smtClean="0"/>
              <a:t>„Jahresaktivitäten“</a:t>
            </a:r>
            <a:endParaRPr lang="de-DE" dirty="0"/>
          </a:p>
          <a:p>
            <a:endParaRPr lang="de-DE" dirty="0" smtClean="0"/>
          </a:p>
          <a:p>
            <a:pPr algn="ctr"/>
            <a:endParaRPr lang="de-DE" dirty="0" smtClean="0"/>
          </a:p>
          <a:p>
            <a:pPr algn="ctr"/>
            <a:endParaRPr lang="de-DE" dirty="0"/>
          </a:p>
          <a:p>
            <a:pPr algn="ctr"/>
            <a:endParaRPr lang="de-DE" dirty="0"/>
          </a:p>
        </p:txBody>
      </p:sp>
      <p:pic>
        <p:nvPicPr>
          <p:cNvPr id="10" name="Bild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9681" y="4586483"/>
            <a:ext cx="2611727" cy="13377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1372</TotalTime>
  <Words>615</Words>
  <Application>Microsoft Macintosh PowerPoint</Application>
  <PresentationFormat>On-screen Show (4:3)</PresentationFormat>
  <Paragraphs>207</Paragraphs>
  <Slides>29</Slides>
  <Notes>1</Notes>
  <HiddenSlides>0</HiddenSlides>
  <MMClips>2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Kompetenzen im Kontext KiK</vt:lpstr>
      <vt:lpstr>Matura Kompetenzen im Kontext</vt:lpstr>
      <vt:lpstr>Ziel</vt:lpstr>
      <vt:lpstr>Aufteilung der Gymnasialzeit</vt:lpstr>
      <vt:lpstr>Was sind Kompetenzen</vt:lpstr>
      <vt:lpstr>Förderung von Kompetenzen</vt:lpstr>
      <vt:lpstr>Projekte</vt:lpstr>
      <vt:lpstr>Lehrgang Matura KiK</vt:lpstr>
      <vt:lpstr>Lehrgang Matura KiK</vt:lpstr>
      <vt:lpstr>Kategorien von Kompetenzen</vt:lpstr>
      <vt:lpstr>Projekte Mathematik Physik</vt:lpstr>
      <vt:lpstr>Kreuzung</vt:lpstr>
      <vt:lpstr>Zeitlicher Aufwand</vt:lpstr>
      <vt:lpstr>Organisation</vt:lpstr>
      <vt:lpstr>Aufgaben</vt:lpstr>
      <vt:lpstr>Aufgaben</vt:lpstr>
      <vt:lpstr>Aufgaben</vt:lpstr>
      <vt:lpstr>Kreuzung</vt:lpstr>
      <vt:lpstr>Projekt Kreuzung</vt:lpstr>
      <vt:lpstr>Resultat</vt:lpstr>
      <vt:lpstr>Evaluation des Projekts</vt:lpstr>
      <vt:lpstr>Bewertung des Projekts</vt:lpstr>
      <vt:lpstr>Eigener Beitrag</vt:lpstr>
      <vt:lpstr>Abstimmung mit Fachunterricht</vt:lpstr>
      <vt:lpstr>Lernerfolg</vt:lpstr>
      <vt:lpstr>Korrelation: eigener Beitrag – erwartete Note</vt:lpstr>
      <vt:lpstr>Korrelation: Bewertung Projekt – Lernerfolg</vt:lpstr>
      <vt:lpstr>Korrelation: Lernerfolg – erwartete Note</vt:lpstr>
      <vt:lpstr>Zusammenfassung</vt:lpstr>
    </vt:vector>
  </TitlesOfParts>
  <Company>ETH Zurich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Kompetenzen im Kontext KiK</dc:title>
  <dc:creator>Clemens Wagner</dc:creator>
  <cp:lastModifiedBy>Clemens Wagner</cp:lastModifiedBy>
  <cp:revision>38</cp:revision>
  <dcterms:created xsi:type="dcterms:W3CDTF">2011-11-18T18:06:11Z</dcterms:created>
  <dcterms:modified xsi:type="dcterms:W3CDTF">2011-11-18T18:09:26Z</dcterms:modified>
</cp:coreProperties>
</file>