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embeddings/Microsoft_Formel-Editor2.bin" ContentType="application/vnd.openxmlformats-officedocument.oleObject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embeddings/Microsoft_Formel-Editor3.bin" ContentType="application/vnd.openxmlformats-officedocument.oleObject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Formel-Editor4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embeddings/Microsoft_Formel-Editor1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1" r:id="rId15"/>
    <p:sldId id="270" r:id="rId16"/>
    <p:sldId id="272" r:id="rId17"/>
    <p:sldId id="273" r:id="rId18"/>
    <p:sldId id="267" r:id="rId19"/>
    <p:sldId id="274" r:id="rId20"/>
    <p:sldId id="289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90" r:id="rId29"/>
    <p:sldId id="282" r:id="rId30"/>
    <p:sldId id="283" r:id="rId31"/>
    <p:sldId id="284" r:id="rId32"/>
    <p:sldId id="291" r:id="rId33"/>
    <p:sldId id="285" r:id="rId34"/>
    <p:sldId id="286" r:id="rId35"/>
    <p:sldId id="288" r:id="rId36"/>
    <p:sldId id="287" r:id="rId3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ict"/><Relationship Id="rId2" Type="http://schemas.openxmlformats.org/officeDocument/2006/relationships/image" Target="../media/image28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A2320-AFE7-0F4C-8CFC-5F36FEF3924B}" type="datetimeFigureOut">
              <a:rPr lang="de-DE" smtClean="0"/>
              <a:pPr/>
              <a:t>22.03.2011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B0BAF-679E-C645-8156-48F44C2638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1.bin"/><Relationship Id="rId4" Type="http://schemas.openxmlformats.org/officeDocument/2006/relationships/oleObject" Target="../embeddings/Microsoft_Formel-Editor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Formel-Editor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4.bin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Monte Carlo Simulationen in der Physik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PSI, 30.3.2011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Verallgemeinerungen</a:t>
            </a:r>
            <a:endParaRPr lang="de-DE" dirty="0"/>
          </a:p>
        </p:txBody>
      </p:sp>
      <p:pic>
        <p:nvPicPr>
          <p:cNvPr id="4" name="Bild 3" descr="stab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11258" y="2476500"/>
            <a:ext cx="3255730" cy="967049"/>
          </a:xfrm>
          <a:prstGeom prst="rect">
            <a:avLst/>
          </a:prstGeom>
        </p:spPr>
      </p:pic>
      <p:pic>
        <p:nvPicPr>
          <p:cNvPr id="5" name="Bild 4" descr="raum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42352" y="1958945"/>
            <a:ext cx="3120914" cy="2086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zustand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3643" y="294550"/>
            <a:ext cx="8106792" cy="6333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randomwalk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48552" y="307528"/>
            <a:ext cx="8055598" cy="629378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21529" y="1850866"/>
            <a:ext cx="236454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 jedem Zeitschritt wechselt der Walker mit </a:t>
            </a:r>
            <a:r>
              <a:rPr lang="de-DE" dirty="0" err="1" smtClean="0"/>
              <a:t>W‘keit</a:t>
            </a:r>
            <a:r>
              <a:rPr lang="de-DE" dirty="0" smtClean="0"/>
              <a:t> 10% auf ein Nachbarfeld.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Landet er auf dem Feld „Kühlung“, so wechselt er mit </a:t>
            </a:r>
            <a:r>
              <a:rPr lang="de-DE" dirty="0" err="1" smtClean="0"/>
              <a:t>W‘keit</a:t>
            </a:r>
            <a:r>
              <a:rPr lang="de-DE" dirty="0" smtClean="0"/>
              <a:t> 100% zum Feld „Heizung“.</a:t>
            </a:r>
            <a:endParaRPr lang="de-DE" dirty="0"/>
          </a:p>
        </p:txBody>
      </p:sp>
      <p:grpSp>
        <p:nvGrpSpPr>
          <p:cNvPr id="10" name="Gruppierung 9"/>
          <p:cNvGrpSpPr/>
          <p:nvPr/>
        </p:nvGrpSpPr>
        <p:grpSpPr>
          <a:xfrm>
            <a:off x="6478643" y="1850866"/>
            <a:ext cx="2225507" cy="3265742"/>
            <a:chOff x="6478643" y="1850866"/>
            <a:chExt cx="2225507" cy="3265742"/>
          </a:xfrm>
        </p:grpSpPr>
        <p:sp>
          <p:nvSpPr>
            <p:cNvPr id="8" name="Textfeld 7"/>
            <p:cNvSpPr txBox="1"/>
            <p:nvPr/>
          </p:nvSpPr>
          <p:spPr>
            <a:xfrm>
              <a:off x="6582818" y="1850866"/>
              <a:ext cx="21213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Histogramm</a:t>
              </a:r>
              <a:r>
                <a:rPr lang="de-DE" dirty="0" smtClean="0"/>
                <a:t> der </a:t>
              </a:r>
              <a:r>
                <a:rPr lang="de-DE" dirty="0" err="1" smtClean="0"/>
                <a:t>Aufenthaltsw‘keit</a:t>
              </a:r>
              <a:endParaRPr lang="de-DE" dirty="0"/>
            </a:p>
          </p:txBody>
        </p:sp>
        <p:pic>
          <p:nvPicPr>
            <p:cNvPr id="9" name="Bild 8" descr="randomwalk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6478643" y="3107293"/>
              <a:ext cx="2009315" cy="200931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Datenstrukturen 1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2614855" y="3011822"/>
          <a:ext cx="2774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129"/>
                <a:gridCol w="1074568"/>
                <a:gridCol w="107456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Platz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Nachbar</a:t>
                      </a:r>
                      <a:r>
                        <a:rPr lang="de-DE" sz="1600" baseline="0" dirty="0" smtClean="0"/>
                        <a:t> 1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Nachbar 2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912536" y="3016294"/>
          <a:ext cx="247234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129"/>
                <a:gridCol w="902901"/>
                <a:gridCol w="94431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Platz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aseline="0" dirty="0" err="1" smtClean="0"/>
                        <a:t>W‘keit</a:t>
                      </a:r>
                      <a:r>
                        <a:rPr lang="de-DE" sz="1600" baseline="0" dirty="0" smtClean="0"/>
                        <a:t> 1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W‘keit</a:t>
                      </a:r>
                      <a:r>
                        <a:rPr lang="de-DE" sz="1600" dirty="0" smtClean="0"/>
                        <a:t> 2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0%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10%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" name="Gruppierung 12"/>
          <p:cNvGrpSpPr/>
          <p:nvPr/>
        </p:nvGrpSpPr>
        <p:grpSpPr>
          <a:xfrm>
            <a:off x="290220" y="1833661"/>
            <a:ext cx="2438654" cy="1777521"/>
            <a:chOff x="290220" y="1833661"/>
            <a:chExt cx="2438654" cy="1777521"/>
          </a:xfrm>
        </p:grpSpPr>
        <p:pic>
          <p:nvPicPr>
            <p:cNvPr id="4" name="Bild 3" descr="randomwalk3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90220" y="3016294"/>
              <a:ext cx="2013468" cy="594888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443688" y="1833661"/>
              <a:ext cx="2285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Numerierte</a:t>
              </a:r>
              <a:r>
                <a:rPr lang="de-DE" dirty="0" smtClean="0"/>
                <a:t> Plätze</a:t>
              </a:r>
            </a:p>
            <a:p>
              <a:endParaRPr lang="de-DE" dirty="0"/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2781380" y="1845811"/>
            <a:ext cx="2864467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de-DE" dirty="0" smtClean="0"/>
              <a:t>Matrix der Nachbarn,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de-DE" dirty="0" smtClean="0"/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NeiMat</a:t>
            </a:r>
            <a:endParaRPr lang="de-DE" sz="2400" b="1" dirty="0" smtClean="0"/>
          </a:p>
          <a:p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5912535" y="1860681"/>
            <a:ext cx="277426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de-DE" dirty="0" smtClean="0"/>
              <a:t>Matrix mit „</a:t>
            </a:r>
            <a:r>
              <a:rPr lang="de-DE" dirty="0" err="1" smtClean="0"/>
              <a:t>Hüpfw‘keiten</a:t>
            </a:r>
            <a:r>
              <a:rPr lang="de-DE" dirty="0" smtClean="0"/>
              <a:t>“,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de-DE" sz="2400" b="1" dirty="0" err="1" smtClean="0">
                <a:solidFill>
                  <a:srgbClr val="1F497D"/>
                </a:solidFill>
              </a:rPr>
              <a:t>ProbMat</a:t>
            </a:r>
            <a:endParaRPr lang="de-DE" sz="2400" b="1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Datenstrukturen 2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068123" y="2950210"/>
          <a:ext cx="14386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129"/>
                <a:gridCol w="81350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Platz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Zähler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557920" y="2916873"/>
          <a:ext cx="512888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384"/>
                <a:gridCol w="38984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Name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Bedeutung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n_steps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Anzahl</a:t>
                      </a:r>
                      <a:r>
                        <a:rPr lang="de-DE" baseline="0" dirty="0" smtClean="0"/>
                        <a:t> Zufallsschritte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n_nei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Anzahl</a:t>
                      </a:r>
                      <a:r>
                        <a:rPr lang="de-DE" baseline="0" dirty="0" smtClean="0"/>
                        <a:t> Nachbarn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Zähler</a:t>
                      </a:r>
                      <a:r>
                        <a:rPr lang="de-DE" baseline="0" dirty="0" smtClean="0"/>
                        <a:t> der Schritte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Zähler der Nachbarn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Pos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Aktuelle</a:t>
                      </a:r>
                      <a:r>
                        <a:rPr lang="de-DE" baseline="0" dirty="0" smtClean="0"/>
                        <a:t> Position des </a:t>
                      </a:r>
                      <a:r>
                        <a:rPr lang="de-DE" baseline="0" dirty="0" err="1" smtClean="0"/>
                        <a:t>Random</a:t>
                      </a:r>
                      <a:r>
                        <a:rPr lang="de-DE" baseline="0" dirty="0" smtClean="0"/>
                        <a:t> Walkers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Zufallszahl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693452" y="1845811"/>
            <a:ext cx="2864467" cy="107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de-DE" dirty="0" smtClean="0"/>
              <a:t>Vektor des </a:t>
            </a:r>
            <a:r>
              <a:rPr lang="de-DE" dirty="0" err="1" smtClean="0"/>
              <a:t>Histogramms</a:t>
            </a:r>
            <a:r>
              <a:rPr lang="de-DE" dirty="0" smtClean="0"/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DensVec</a:t>
            </a:r>
            <a:endParaRPr lang="de-DE" sz="2400" b="1" dirty="0" smtClean="0"/>
          </a:p>
          <a:p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926186" y="1845811"/>
            <a:ext cx="277426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de-DE" dirty="0" smtClean="0"/>
              <a:t>Variabeln und Konstanten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Programmcode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(</a:t>
            </a:r>
            <a:r>
              <a:rPr lang="de-DE" dirty="0" err="1" smtClean="0"/>
              <a:t>n_steps</a:t>
            </a:r>
            <a:r>
              <a:rPr lang="de-DE" dirty="0" smtClean="0"/>
              <a:t>)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load</a:t>
            </a:r>
            <a:r>
              <a:rPr lang="de-DE" dirty="0" smtClean="0"/>
              <a:t> </a:t>
            </a:r>
            <a:r>
              <a:rPr lang="de-DE" dirty="0" err="1" smtClean="0"/>
              <a:t>Probabilities.mat</a:t>
            </a:r>
            <a:r>
              <a:rPr lang="de-DE" dirty="0" smtClean="0"/>
              <a:t> </a:t>
            </a:r>
            <a:r>
              <a:rPr lang="de-DE" dirty="0" err="1" smtClean="0"/>
              <a:t>NeiMat</a:t>
            </a:r>
            <a:r>
              <a:rPr lang="de-DE" dirty="0" smtClean="0"/>
              <a:t> </a:t>
            </a:r>
            <a:r>
              <a:rPr lang="de-DE" dirty="0" err="1" smtClean="0"/>
              <a:t>ProbMat</a:t>
            </a:r>
            <a:r>
              <a:rPr lang="de-DE" dirty="0" smtClean="0"/>
              <a:t>; 	# Matrizen laden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DensVec</a:t>
            </a:r>
            <a:r>
              <a:rPr lang="de-DE" dirty="0" smtClean="0"/>
              <a:t> = zeros(1,rows(NeiMat));       		# Resultat initialisieren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n_nei</a:t>
            </a:r>
            <a:r>
              <a:rPr lang="de-DE" dirty="0" smtClean="0"/>
              <a:t> = </a:t>
            </a:r>
            <a:r>
              <a:rPr lang="de-DE" dirty="0" err="1" smtClean="0"/>
              <a:t>columns(NeiMat</a:t>
            </a:r>
            <a:r>
              <a:rPr lang="de-DE" dirty="0" smtClean="0"/>
              <a:t>);               		# Anzahl </a:t>
            </a:r>
            <a:r>
              <a:rPr lang="de-DE" dirty="0" err="1" smtClean="0"/>
              <a:t>Plaetze</a:t>
            </a:r>
            <a:r>
              <a:rPr lang="de-DE" dirty="0" smtClean="0"/>
              <a:t> bestimmen</a:t>
            </a:r>
          </a:p>
          <a:p>
            <a:pPr>
              <a:buNone/>
            </a:pPr>
            <a:r>
              <a:rPr lang="de-DE" dirty="0" smtClean="0"/>
              <a:t>    Pos = 1;                               				# Position des </a:t>
            </a:r>
            <a:r>
              <a:rPr lang="de-DE" dirty="0" err="1" smtClean="0"/>
              <a:t>Random</a:t>
            </a:r>
            <a:r>
              <a:rPr lang="de-DE" dirty="0" smtClean="0"/>
              <a:t> Walkers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</a:t>
            </a:r>
            <a:r>
              <a:rPr lang="de-DE" dirty="0" err="1" smtClean="0">
                <a:solidFill>
                  <a:srgbClr val="1F497D"/>
                </a:solidFill>
              </a:rPr>
              <a:t>for</a:t>
            </a:r>
            <a:r>
              <a:rPr lang="de-DE" dirty="0" smtClean="0">
                <a:solidFill>
                  <a:srgbClr val="1F497D"/>
                </a:solidFill>
              </a:rPr>
              <a:t> k = 1:n_steps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p = </a:t>
            </a:r>
            <a:r>
              <a:rPr lang="de-DE" dirty="0" err="1" smtClean="0">
                <a:solidFill>
                  <a:srgbClr val="1F497D"/>
                </a:solidFill>
              </a:rPr>
              <a:t>rand</a:t>
            </a:r>
            <a:r>
              <a:rPr lang="de-DE" dirty="0" smtClean="0">
                <a:solidFill>
                  <a:srgbClr val="1F497D"/>
                </a:solidFill>
              </a:rPr>
              <a:t>;                           				 # Zufallszahl zw. 0 und 1 erzeugen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</a:t>
            </a:r>
            <a:r>
              <a:rPr lang="de-DE" dirty="0" err="1" smtClean="0">
                <a:solidFill>
                  <a:srgbClr val="1F497D"/>
                </a:solidFill>
              </a:rPr>
              <a:t>for</a:t>
            </a:r>
            <a:r>
              <a:rPr lang="de-DE" dirty="0" smtClean="0">
                <a:solidFill>
                  <a:srgbClr val="1F497D"/>
                </a:solidFill>
              </a:rPr>
              <a:t> i = 1:n_nei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  </a:t>
            </a:r>
            <a:r>
              <a:rPr lang="de-DE" dirty="0" err="1" smtClean="0">
                <a:solidFill>
                  <a:srgbClr val="1F497D"/>
                </a:solidFill>
              </a:rPr>
              <a:t>if(p&lt;ProbMat(Pos,i</a:t>
            </a:r>
            <a:r>
              <a:rPr lang="de-DE" dirty="0" smtClean="0">
                <a:solidFill>
                  <a:srgbClr val="1F497D"/>
                </a:solidFill>
              </a:rPr>
              <a:t>))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    Pos = </a:t>
            </a:r>
            <a:r>
              <a:rPr lang="de-DE" dirty="0" err="1" smtClean="0">
                <a:solidFill>
                  <a:srgbClr val="1F497D"/>
                </a:solidFill>
              </a:rPr>
              <a:t>NeiMat(Pos,i</a:t>
            </a:r>
            <a:r>
              <a:rPr lang="de-DE" dirty="0" smtClean="0">
                <a:solidFill>
                  <a:srgbClr val="1F497D"/>
                </a:solidFill>
              </a:rPr>
              <a:t>);             			# Falls Zufallszahl im richtigen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    </a:t>
            </a:r>
            <a:r>
              <a:rPr lang="de-DE" dirty="0" err="1" smtClean="0">
                <a:solidFill>
                  <a:srgbClr val="1F497D"/>
                </a:solidFill>
              </a:rPr>
              <a:t>break</a:t>
            </a:r>
            <a:r>
              <a:rPr lang="de-DE" dirty="0" smtClean="0">
                <a:solidFill>
                  <a:srgbClr val="1F497D"/>
                </a:solidFill>
              </a:rPr>
              <a:t>                            				# Bereich, zu neuem Platz springen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  </a:t>
            </a:r>
            <a:r>
              <a:rPr lang="de-DE" dirty="0" err="1" smtClean="0">
                <a:solidFill>
                  <a:srgbClr val="1F497D"/>
                </a:solidFill>
              </a:rPr>
              <a:t>endif</a:t>
            </a:r>
            <a:endParaRPr lang="de-DE" dirty="0" smtClean="0">
              <a:solidFill>
                <a:srgbClr val="1F497D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  p = p - </a:t>
            </a:r>
            <a:r>
              <a:rPr lang="de-DE" dirty="0" err="1" smtClean="0">
                <a:solidFill>
                  <a:srgbClr val="1F497D"/>
                </a:solidFill>
              </a:rPr>
              <a:t>ProbMat(Pos,i</a:t>
            </a:r>
            <a:r>
              <a:rPr lang="de-DE" dirty="0" smtClean="0">
                <a:solidFill>
                  <a:srgbClr val="1F497D"/>
                </a:solidFill>
              </a:rPr>
              <a:t>);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</a:t>
            </a:r>
            <a:r>
              <a:rPr lang="de-DE" dirty="0" err="1" smtClean="0">
                <a:solidFill>
                  <a:srgbClr val="1F497D"/>
                </a:solidFill>
              </a:rPr>
              <a:t>endfor</a:t>
            </a:r>
            <a:endParaRPr lang="de-DE" dirty="0" smtClean="0">
              <a:solidFill>
                <a:srgbClr val="1F497D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  </a:t>
            </a:r>
            <a:r>
              <a:rPr lang="de-DE" dirty="0" err="1" smtClean="0">
                <a:solidFill>
                  <a:srgbClr val="1F497D"/>
                </a:solidFill>
              </a:rPr>
              <a:t>DensVec(Pos</a:t>
            </a:r>
            <a:r>
              <a:rPr lang="de-DE" dirty="0" smtClean="0">
                <a:solidFill>
                  <a:srgbClr val="1F497D"/>
                </a:solidFill>
              </a:rPr>
              <a:t>) = DensVec(Pos)+1;      		 # Dichte am Aufenthaltsort erhöhen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    </a:t>
            </a:r>
            <a:r>
              <a:rPr lang="de-DE" dirty="0" err="1" smtClean="0">
                <a:solidFill>
                  <a:srgbClr val="1F497D"/>
                </a:solidFill>
              </a:rPr>
              <a:t>endfor</a:t>
            </a:r>
            <a:endParaRPr lang="de-DE" dirty="0" smtClean="0">
              <a:solidFill>
                <a:srgbClr val="1F497D"/>
              </a:solidFill>
            </a:endParaRP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ProfVec</a:t>
            </a:r>
            <a:r>
              <a:rPr lang="de-DE" dirty="0" smtClean="0"/>
              <a:t> = (</a:t>
            </a:r>
            <a:r>
              <a:rPr lang="de-DE" dirty="0" err="1" smtClean="0"/>
              <a:t>DensVec</a:t>
            </a:r>
            <a:r>
              <a:rPr lang="de-DE" dirty="0" smtClean="0"/>
              <a:t> / </a:t>
            </a:r>
            <a:r>
              <a:rPr lang="de-DE" dirty="0" err="1" smtClean="0"/>
              <a:t>n_steps</a:t>
            </a:r>
            <a:r>
              <a:rPr lang="de-DE" dirty="0" smtClean="0"/>
              <a:t>)';        		# Dichte auf eins normieren</a:t>
            </a:r>
          </a:p>
          <a:p>
            <a:pPr>
              <a:buNone/>
            </a:pPr>
            <a:r>
              <a:rPr lang="de-DE" dirty="0" smtClean="0"/>
              <a:t>    save </a:t>
            </a:r>
            <a:r>
              <a:rPr lang="de-DE" dirty="0" err="1" smtClean="0"/>
              <a:t>Profile.dat</a:t>
            </a:r>
            <a:r>
              <a:rPr lang="de-DE" dirty="0" smtClean="0"/>
              <a:t> </a:t>
            </a:r>
            <a:r>
              <a:rPr lang="de-DE" dirty="0" err="1" smtClean="0"/>
              <a:t>ProfVec</a:t>
            </a:r>
            <a:r>
              <a:rPr lang="de-DE" dirty="0" smtClean="0"/>
              <a:t>               			# Dichte speichern</a:t>
            </a:r>
          </a:p>
          <a:p>
            <a:pPr>
              <a:buNone/>
            </a:pPr>
            <a:r>
              <a:rPr lang="de-DE" dirty="0" err="1" smtClean="0"/>
              <a:t>endfunction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Programmcode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k = 1:n_steps</a:t>
            </a:r>
          </a:p>
          <a:p>
            <a:pPr>
              <a:buNone/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       p =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rand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;                           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			# Zufallszahl 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erzeugen</a:t>
            </a:r>
          </a:p>
          <a:p>
            <a:pPr>
              <a:buNone/>
            </a:pP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chemeClr val="tx2"/>
                </a:solidFill>
              </a:rPr>
              <a:t>        </a:t>
            </a:r>
            <a:r>
              <a:rPr lang="de-DE" dirty="0" err="1" smtClean="0">
                <a:solidFill>
                  <a:schemeClr val="tx2"/>
                </a:solidFill>
              </a:rPr>
              <a:t>for</a:t>
            </a:r>
            <a:r>
              <a:rPr lang="de-DE" dirty="0" smtClean="0">
                <a:solidFill>
                  <a:schemeClr val="tx2"/>
                </a:solidFill>
              </a:rPr>
              <a:t> i = 1:n_nei</a:t>
            </a:r>
          </a:p>
          <a:p>
            <a:pPr>
              <a:buNone/>
            </a:pPr>
            <a:r>
              <a:rPr lang="de-DE" dirty="0" smtClean="0">
                <a:solidFill>
                  <a:schemeClr val="tx2"/>
                </a:solidFill>
              </a:rPr>
              <a:t>            </a:t>
            </a:r>
            <a:r>
              <a:rPr lang="de-DE" dirty="0" err="1" smtClean="0">
                <a:solidFill>
                  <a:srgbClr val="008000"/>
                </a:solidFill>
              </a:rPr>
              <a:t>if(p&lt;ProbMat(Pos,i</a:t>
            </a:r>
            <a:r>
              <a:rPr lang="de-DE" dirty="0" smtClean="0">
                <a:solidFill>
                  <a:srgbClr val="008000"/>
                </a:solidFill>
              </a:rPr>
              <a:t>))</a:t>
            </a:r>
          </a:p>
          <a:p>
            <a:pPr>
              <a:buNone/>
            </a:pPr>
            <a:r>
              <a:rPr lang="de-DE" dirty="0" smtClean="0">
                <a:solidFill>
                  <a:srgbClr val="008000"/>
                </a:solidFill>
              </a:rPr>
              <a:t>                Pos = </a:t>
            </a:r>
            <a:r>
              <a:rPr lang="de-DE" dirty="0" err="1" smtClean="0">
                <a:solidFill>
                  <a:srgbClr val="008000"/>
                </a:solidFill>
              </a:rPr>
              <a:t>NeiMat(Pos,i</a:t>
            </a:r>
            <a:r>
              <a:rPr lang="de-DE" dirty="0" smtClean="0">
                <a:solidFill>
                  <a:srgbClr val="008000"/>
                </a:solidFill>
              </a:rPr>
              <a:t>);             		# Falls Zufallszahl im richtigen</a:t>
            </a:r>
          </a:p>
          <a:p>
            <a:pPr>
              <a:buNone/>
            </a:pPr>
            <a:r>
              <a:rPr lang="de-DE" dirty="0" smtClean="0">
                <a:solidFill>
                  <a:srgbClr val="008000"/>
                </a:solidFill>
              </a:rPr>
              <a:t>                </a:t>
            </a:r>
            <a:r>
              <a:rPr lang="de-DE" dirty="0" err="1" smtClean="0">
                <a:solidFill>
                  <a:srgbClr val="008000"/>
                </a:solidFill>
              </a:rPr>
              <a:t>break</a:t>
            </a:r>
            <a:r>
              <a:rPr lang="de-DE" dirty="0" smtClean="0">
                <a:solidFill>
                  <a:srgbClr val="008000"/>
                </a:solidFill>
              </a:rPr>
              <a:t>                            			# Bereich, zu neuem Platz   </a:t>
            </a:r>
          </a:p>
          <a:p>
            <a:pPr>
              <a:buNone/>
            </a:pPr>
            <a:r>
              <a:rPr lang="de-DE" dirty="0" smtClean="0">
                <a:solidFill>
                  <a:srgbClr val="008000"/>
                </a:solidFill>
              </a:rPr>
              <a:t>            </a:t>
            </a:r>
            <a:r>
              <a:rPr lang="de-DE" dirty="0" err="1" smtClean="0">
                <a:solidFill>
                  <a:srgbClr val="008000"/>
                </a:solidFill>
              </a:rPr>
              <a:t>endif</a:t>
            </a:r>
            <a:r>
              <a:rPr lang="de-DE" dirty="0" smtClean="0">
                <a:solidFill>
                  <a:srgbClr val="008000"/>
                </a:solidFill>
              </a:rPr>
              <a:t>								# springen</a:t>
            </a:r>
          </a:p>
          <a:p>
            <a:pPr>
              <a:buNone/>
            </a:pPr>
            <a:r>
              <a:rPr lang="de-DE" dirty="0" smtClean="0">
                <a:solidFill>
                  <a:schemeClr val="tx2"/>
                </a:solidFill>
              </a:rPr>
              <a:t>            p = p - </a:t>
            </a:r>
            <a:r>
              <a:rPr lang="de-DE" dirty="0" err="1" smtClean="0">
                <a:solidFill>
                  <a:schemeClr val="tx2"/>
                </a:solidFill>
              </a:rPr>
              <a:t>ProbMat(Pos,i</a:t>
            </a:r>
            <a:r>
              <a:rPr lang="de-DE" dirty="0" smtClean="0">
                <a:solidFill>
                  <a:schemeClr val="tx2"/>
                </a:solidFill>
              </a:rPr>
              <a:t>);</a:t>
            </a:r>
          </a:p>
          <a:p>
            <a:pPr>
              <a:buNone/>
            </a:pPr>
            <a:r>
              <a:rPr lang="de-DE" dirty="0" smtClean="0">
                <a:solidFill>
                  <a:schemeClr val="tx2"/>
                </a:solidFill>
              </a:rPr>
              <a:t>        </a:t>
            </a:r>
            <a:r>
              <a:rPr lang="de-DE" dirty="0" err="1" smtClean="0">
                <a:solidFill>
                  <a:schemeClr val="tx2"/>
                </a:solidFill>
              </a:rPr>
              <a:t>endfor</a:t>
            </a:r>
            <a:endParaRPr lang="de-DE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953735"/>
                </a:solidFill>
              </a:rPr>
              <a:t>        </a:t>
            </a:r>
            <a:r>
              <a:rPr lang="de-DE" dirty="0" err="1" smtClean="0">
                <a:solidFill>
                  <a:srgbClr val="953735"/>
                </a:solidFill>
              </a:rPr>
              <a:t>DensVec(Pos</a:t>
            </a:r>
            <a:r>
              <a:rPr lang="de-DE" dirty="0" smtClean="0">
                <a:solidFill>
                  <a:srgbClr val="953735"/>
                </a:solidFill>
              </a:rPr>
              <a:t>) = DensVec(Pos)+1;      # Dichte am Aufenthaltsort</a:t>
            </a:r>
          </a:p>
          <a:p>
            <a:pPr>
              <a:buNone/>
            </a:pPr>
            <a:r>
              <a:rPr lang="de-DE" dirty="0" smtClean="0">
                <a:solidFill>
                  <a:srgbClr val="953735"/>
                </a:solidFill>
              </a:rPr>
              <a:t>    </a:t>
            </a:r>
            <a:r>
              <a:rPr lang="de-DE" dirty="0" err="1" smtClean="0">
                <a:solidFill>
                  <a:srgbClr val="953735"/>
                </a:solidFill>
              </a:rPr>
              <a:t>endfor</a:t>
            </a:r>
            <a:r>
              <a:rPr lang="de-DE" dirty="0" smtClean="0">
                <a:solidFill>
                  <a:srgbClr val="953735"/>
                </a:solidFill>
              </a:rPr>
              <a:t>								# erhöhen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20 Plätze</a:t>
            </a:r>
          </a:p>
          <a:p>
            <a:r>
              <a:rPr lang="de-DE" dirty="0" smtClean="0"/>
              <a:t>5000 Schritte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Hüpfw‘keit</a:t>
            </a:r>
            <a:r>
              <a:rPr lang="de-DE" dirty="0" smtClean="0"/>
              <a:t>“ 10%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generate_linear(20,0.1)</a:t>
            </a:r>
          </a:p>
          <a:p>
            <a:pPr>
              <a:buNone/>
            </a:pPr>
            <a:r>
              <a:rPr lang="de-DE" dirty="0" smtClean="0">
                <a:solidFill>
                  <a:srgbClr val="1F497D"/>
                </a:solidFill>
              </a:rPr>
              <a:t>network</a:t>
            </a:r>
            <a:r>
              <a:rPr lang="de-DE" smtClean="0">
                <a:solidFill>
                  <a:srgbClr val="1F497D"/>
                </a:solidFill>
              </a:rPr>
              <a:t>(5000)</a:t>
            </a:r>
            <a:endParaRPr lang="de-DE" dirty="0" smtClean="0">
              <a:solidFill>
                <a:srgbClr val="1F497D"/>
              </a:solidFill>
            </a:endParaRPr>
          </a:p>
          <a:p>
            <a:pPr>
              <a:buNone/>
            </a:pPr>
            <a:r>
              <a:rPr lang="de-DE" dirty="0" err="1" smtClean="0">
                <a:solidFill>
                  <a:srgbClr val="1F497D"/>
                </a:solidFill>
              </a:rPr>
              <a:t>plot_linear</a:t>
            </a:r>
            <a:endParaRPr lang="de-DE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Verallgemeinerungen</a:t>
            </a:r>
            <a:endParaRPr lang="de-DE" dirty="0"/>
          </a:p>
        </p:txBody>
      </p:sp>
      <p:pic>
        <p:nvPicPr>
          <p:cNvPr id="4" name="Bild 3" descr="stab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9354" y="2192790"/>
            <a:ext cx="3255730" cy="967049"/>
          </a:xfrm>
          <a:prstGeom prst="rect">
            <a:avLst/>
          </a:prstGeom>
        </p:spPr>
      </p:pic>
      <p:pic>
        <p:nvPicPr>
          <p:cNvPr id="5" name="Bild 4" descr="raum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42352" y="1553645"/>
            <a:ext cx="3120914" cy="2086357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184" y="3886196"/>
            <a:ext cx="3369979" cy="2701386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354" y="3886196"/>
            <a:ext cx="3151613" cy="2516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64636"/>
            <a:ext cx="8229600" cy="2175102"/>
          </a:xfrm>
        </p:spPr>
        <p:txBody>
          <a:bodyPr>
            <a:normAutofit/>
          </a:bodyPr>
          <a:lstStyle/>
          <a:p>
            <a:r>
              <a:rPr lang="de-DE" dirty="0" smtClean="0"/>
              <a:t>Zufallsprozesse entwickeln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 meiner Person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Physik- und Mathematiklehrer Kantonsschule Frauenfeld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Wissenschaftlicher Mitarbeiter theoretische Festkörperphysik ETHZ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Ursprüngliches Forschungsgebiet „Rauschen in elektronischen Schaltungen“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70540"/>
            <a:ext cx="8229600" cy="1301048"/>
          </a:xfrm>
        </p:spPr>
        <p:txBody>
          <a:bodyPr>
            <a:normAutofit/>
          </a:bodyPr>
          <a:lstStyle/>
          <a:p>
            <a:r>
              <a:rPr lang="de-DE" dirty="0" smtClean="0"/>
              <a:t>Fünf Problemstellungen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2085474"/>
            <a:ext cx="78980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sz="2800" dirty="0" smtClean="0"/>
              <a:t>  Kristallwachstum</a:t>
            </a:r>
          </a:p>
          <a:p>
            <a:pPr marL="342900" indent="-342900"/>
            <a:endParaRPr lang="de-DE" sz="2800" dirty="0" smtClean="0"/>
          </a:p>
          <a:p>
            <a:pPr marL="342900" indent="-342900">
              <a:buAutoNum type="arabicPeriod"/>
            </a:pPr>
            <a:r>
              <a:rPr lang="de-DE" sz="2800" dirty="0" smtClean="0"/>
              <a:t>  Sanddünen</a:t>
            </a:r>
          </a:p>
          <a:p>
            <a:pPr marL="342900" indent="-342900">
              <a:buAutoNum type="arabicPeriod"/>
            </a:pPr>
            <a:endParaRPr lang="de-DE" sz="2800" dirty="0" smtClean="0"/>
          </a:p>
          <a:p>
            <a:pPr marL="342900" indent="-342900">
              <a:buAutoNum type="arabicPeriod"/>
            </a:pPr>
            <a:r>
              <a:rPr lang="de-DE" sz="2800" dirty="0" smtClean="0"/>
              <a:t>  Soziologie</a:t>
            </a:r>
          </a:p>
          <a:p>
            <a:pPr marL="342900" indent="-342900"/>
            <a:endParaRPr lang="de-DE" sz="2800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de-DE" sz="2800" dirty="0" smtClean="0"/>
              <a:t>Räuber und Beute</a:t>
            </a:r>
          </a:p>
          <a:p>
            <a:pPr marL="342900" indent="-342900">
              <a:buAutoNum type="arabicPeriod" startAt="2"/>
            </a:pPr>
            <a:endParaRPr lang="de-DE" sz="2800" dirty="0" smtClean="0"/>
          </a:p>
          <a:p>
            <a:pPr marL="342900" indent="-342900">
              <a:buAutoNum type="arabicPeriod" startAt="2"/>
            </a:pPr>
            <a:r>
              <a:rPr lang="de-DE" sz="2800" dirty="0" smtClean="0"/>
              <a:t>  Epidemien</a:t>
            </a:r>
            <a:endParaRPr lang="de-DE" sz="2800" dirty="0"/>
          </a:p>
        </p:txBody>
      </p:sp>
      <p:pic>
        <p:nvPicPr>
          <p:cNvPr id="4" name="Bild 3" descr="zustand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54975" y="2272631"/>
            <a:ext cx="4565459" cy="3566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64636"/>
            <a:ext cx="8229600" cy="2175102"/>
          </a:xfrm>
        </p:spPr>
        <p:txBody>
          <a:bodyPr>
            <a:normAutofit/>
          </a:bodyPr>
          <a:lstStyle/>
          <a:p>
            <a:r>
              <a:rPr lang="de-DE" dirty="0" smtClean="0"/>
              <a:t>Anwendungsgebiete für Monte Carlo Simulationen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Optimierungsprobleme</a:t>
            </a:r>
            <a:br>
              <a:rPr lang="de-DE" dirty="0" smtClean="0"/>
            </a:br>
            <a:r>
              <a:rPr lang="de-DE" dirty="0" err="1" smtClean="0"/>
              <a:t>Simulated</a:t>
            </a:r>
            <a:r>
              <a:rPr lang="de-DE" dirty="0" smtClean="0"/>
              <a:t> </a:t>
            </a:r>
            <a:r>
              <a:rPr lang="de-DE" dirty="0" err="1" smtClean="0"/>
              <a:t>Annealing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203152" y="2366190"/>
            <a:ext cx="68579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400" dirty="0" smtClean="0"/>
              <a:t>  Jedem möglichen Zustand des Systems wird eine </a:t>
            </a:r>
            <a:br>
              <a:rPr lang="de-DE" sz="2400" dirty="0" smtClean="0"/>
            </a:br>
            <a:r>
              <a:rPr lang="de-DE" sz="2400" dirty="0" smtClean="0"/>
              <a:t>   Energie zugeordnet. Im Grundzustand (Optimum) ist </a:t>
            </a:r>
            <a:br>
              <a:rPr lang="de-DE" sz="2400" dirty="0" smtClean="0"/>
            </a:br>
            <a:r>
              <a:rPr lang="de-DE" sz="2400" dirty="0" smtClean="0"/>
              <a:t>    die Energie am tiefsten. </a:t>
            </a:r>
          </a:p>
          <a:p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Mit einem Zufallsprozess wird versucht, das </a:t>
            </a:r>
            <a:br>
              <a:rPr lang="de-DE" sz="2400" dirty="0" smtClean="0"/>
            </a:br>
            <a:r>
              <a:rPr lang="de-DE" sz="2400" dirty="0" smtClean="0"/>
              <a:t>    Optimum zu erreichen.</a:t>
            </a:r>
          </a:p>
          <a:p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Langsames Kristallisieren einer Schmelze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annealin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62182" y="1382972"/>
            <a:ext cx="7058861" cy="31702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Optimierungsprobleme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149681" y="1702780"/>
            <a:ext cx="21523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Temperatur null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Grundzustand hat </a:t>
            </a:r>
            <a:r>
              <a:rPr lang="de-DE" dirty="0" err="1" smtClean="0"/>
              <a:t>W‘keit</a:t>
            </a:r>
            <a:r>
              <a:rPr lang="de-DE" dirty="0" smtClean="0"/>
              <a:t> 100%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502516" y="1702780"/>
            <a:ext cx="2379591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Endliche Temperatur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Zustände mit niedriger Energie wahrscheinlicher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149467" y="1702780"/>
            <a:ext cx="23795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Unendliche Temperatur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Alle Zustände gleich wahrscheinlich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73792" y="1316132"/>
            <a:ext cx="10694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Energie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Grund-zustand</a:t>
            </a:r>
            <a:endParaRPr lang="de-DE" dirty="0"/>
          </a:p>
        </p:txBody>
      </p:sp>
      <p:grpSp>
        <p:nvGrpSpPr>
          <p:cNvPr id="11" name="Gruppierung 10"/>
          <p:cNvGrpSpPr/>
          <p:nvPr/>
        </p:nvGrpSpPr>
        <p:grpSpPr>
          <a:xfrm>
            <a:off x="2018632" y="2660316"/>
            <a:ext cx="5106736" cy="1163052"/>
            <a:chOff x="2018632" y="2660316"/>
            <a:chExt cx="5106736" cy="1163052"/>
          </a:xfrm>
        </p:grpSpPr>
        <p:sp>
          <p:nvSpPr>
            <p:cNvPr id="9" name="Pfeil nach links 8"/>
            <p:cNvSpPr/>
            <p:nvPr/>
          </p:nvSpPr>
          <p:spPr>
            <a:xfrm>
              <a:off x="2018632" y="3074737"/>
              <a:ext cx="5106736" cy="748631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301997" y="2660316"/>
              <a:ext cx="2847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dirty="0" smtClean="0">
                  <a:solidFill>
                    <a:srgbClr val="0000FF"/>
                  </a:solidFill>
                </a:rPr>
                <a:t>Abkühlung</a:t>
              </a:r>
              <a:endParaRPr lang="de-DE" sz="24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err="1" smtClean="0"/>
              <a:t>Boltzmann</a:t>
            </a:r>
            <a:r>
              <a:rPr lang="de-DE" dirty="0" smtClean="0"/>
              <a:t> und Metropolis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Bild 6" descr="Boltzmann_Ludwig_Dibner_coll_SIL14-B5-06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255" y="1630947"/>
            <a:ext cx="2939796" cy="4572000"/>
          </a:xfrm>
          <a:prstGeom prst="rect">
            <a:avLst/>
          </a:prstGeom>
        </p:spPr>
      </p:pic>
      <p:pic>
        <p:nvPicPr>
          <p:cNvPr id="8" name="Bild 7" descr="Nicholas_Metropolis_cropp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360" y="1600199"/>
            <a:ext cx="3004571" cy="4602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err="1" smtClean="0"/>
              <a:t>Boltzmann</a:t>
            </a:r>
            <a:r>
              <a:rPr lang="de-DE" dirty="0" smtClean="0"/>
              <a:t> und Metropolis</a:t>
            </a:r>
            <a:br>
              <a:rPr lang="de-DE" dirty="0" smtClean="0"/>
            </a:br>
            <a:endParaRPr lang="de-DE" dirty="0"/>
          </a:p>
        </p:txBody>
      </p:sp>
      <p:grpSp>
        <p:nvGrpSpPr>
          <p:cNvPr id="7" name="Gruppierung 6"/>
          <p:cNvGrpSpPr/>
          <p:nvPr/>
        </p:nvGrpSpPr>
        <p:grpSpPr>
          <a:xfrm>
            <a:off x="668433" y="1510639"/>
            <a:ext cx="3997164" cy="3785652"/>
            <a:chOff x="668433" y="1510639"/>
            <a:chExt cx="3997164" cy="3785652"/>
          </a:xfrm>
        </p:grpSpPr>
        <p:sp>
          <p:nvSpPr>
            <p:cNvPr id="6" name="Textfeld 5"/>
            <p:cNvSpPr txBox="1"/>
            <p:nvPr/>
          </p:nvSpPr>
          <p:spPr>
            <a:xfrm>
              <a:off x="668433" y="1510639"/>
              <a:ext cx="3997164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 err="1" smtClean="0"/>
                <a:t>Boltzmann-Verteilung</a:t>
              </a:r>
              <a:endParaRPr lang="de-DE" sz="2400" b="1" dirty="0" smtClean="0"/>
            </a:p>
            <a:p>
              <a:r>
                <a:rPr lang="de-DE" sz="2400" dirty="0" err="1" smtClean="0"/>
                <a:t>W‘keit</a:t>
              </a:r>
              <a:r>
                <a:rPr lang="de-DE" sz="2400" dirty="0" smtClean="0"/>
                <a:t> eines Zustands ist proportional zu</a:t>
              </a:r>
            </a:p>
            <a:p>
              <a:endParaRPr lang="de-DE" sz="2400" dirty="0" smtClean="0"/>
            </a:p>
            <a:p>
              <a:endParaRPr lang="de-DE" sz="2400" dirty="0" smtClean="0"/>
            </a:p>
            <a:p>
              <a:endParaRPr lang="de-DE" sz="2400" dirty="0" smtClean="0"/>
            </a:p>
            <a:p>
              <a:endParaRPr lang="de-DE" sz="2400" dirty="0" smtClean="0"/>
            </a:p>
            <a:p>
              <a:r>
                <a:rPr lang="de-DE" sz="2400" i="1" dirty="0" smtClean="0"/>
                <a:t>P</a:t>
              </a:r>
              <a:r>
                <a:rPr lang="de-DE" sz="2400" dirty="0" smtClean="0"/>
                <a:t>: </a:t>
              </a:r>
              <a:r>
                <a:rPr lang="de-DE" sz="2400" dirty="0" err="1" smtClean="0"/>
                <a:t>W‘keit</a:t>
              </a:r>
              <a:r>
                <a:rPr lang="de-DE" sz="2400" dirty="0" smtClean="0"/>
                <a:t> des Zustands</a:t>
              </a:r>
            </a:p>
            <a:p>
              <a:r>
                <a:rPr lang="de-DE" sz="2400" i="1" dirty="0" smtClean="0"/>
                <a:t>E</a:t>
              </a:r>
              <a:r>
                <a:rPr lang="de-DE" sz="2400" dirty="0" smtClean="0"/>
                <a:t>: Energie des Zustands</a:t>
              </a:r>
            </a:p>
            <a:p>
              <a:r>
                <a:rPr lang="de-DE" sz="2400" i="1" dirty="0" smtClean="0"/>
                <a:t>T</a:t>
              </a:r>
              <a:r>
                <a:rPr lang="de-DE" sz="2400" dirty="0" smtClean="0"/>
                <a:t>: absolute Temperatur</a:t>
              </a:r>
            </a:p>
          </p:txBody>
        </p:sp>
        <p:graphicFrame>
          <p:nvGraphicFramePr>
            <p:cNvPr id="4" name="Objekt 3"/>
            <p:cNvGraphicFramePr>
              <a:graphicFrameLocks noChangeAspect="1"/>
            </p:cNvGraphicFramePr>
            <p:nvPr/>
          </p:nvGraphicFramePr>
          <p:xfrm>
            <a:off x="1045447" y="3172665"/>
            <a:ext cx="2353252" cy="637339"/>
          </p:xfrm>
          <a:graphic>
            <a:graphicData uri="http://schemas.openxmlformats.org/presentationml/2006/ole">
              <p:oleObj spid="_x0000_s36866" name="Formel" r:id="rId3" imgW="609600" imgH="165100" progId="Equation.3">
                <p:embed/>
              </p:oleObj>
            </a:graphicData>
          </a:graphic>
        </p:graphicFrame>
      </p:grpSp>
      <p:grpSp>
        <p:nvGrpSpPr>
          <p:cNvPr id="8" name="Gruppierung 7"/>
          <p:cNvGrpSpPr/>
          <p:nvPr/>
        </p:nvGrpSpPr>
        <p:grpSpPr>
          <a:xfrm>
            <a:off x="4665597" y="1515991"/>
            <a:ext cx="3997164" cy="4626047"/>
            <a:chOff x="4665597" y="1515991"/>
            <a:chExt cx="3997164" cy="4626047"/>
          </a:xfrm>
        </p:grpSpPr>
        <p:sp>
          <p:nvSpPr>
            <p:cNvPr id="5" name="Textfeld 4"/>
            <p:cNvSpPr txBox="1"/>
            <p:nvPr/>
          </p:nvSpPr>
          <p:spPr>
            <a:xfrm>
              <a:off x="4665597" y="1515991"/>
              <a:ext cx="3997164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 smtClean="0"/>
                <a:t>Metropolis-Algorithmus</a:t>
              </a:r>
            </a:p>
            <a:p>
              <a:r>
                <a:rPr lang="de-DE" sz="2400" dirty="0" smtClean="0"/>
                <a:t>System ist in Zustand A</a:t>
              </a:r>
              <a:br>
                <a:rPr lang="de-DE" sz="2400" dirty="0" smtClean="0"/>
              </a:br>
              <a:endParaRPr lang="de-DE" sz="2400" dirty="0" smtClean="0"/>
            </a:p>
            <a:p>
              <a:pPr>
                <a:buFont typeface="Arial"/>
                <a:buChar char="•"/>
              </a:pPr>
              <a:r>
                <a:rPr lang="de-DE" sz="2400" dirty="0" smtClean="0"/>
                <a:t>  Erzeuge zufällig Zustand B</a:t>
              </a:r>
            </a:p>
            <a:p>
              <a:endParaRPr lang="de-DE" sz="2400" dirty="0" smtClean="0"/>
            </a:p>
            <a:p>
              <a:pPr>
                <a:buFont typeface="Arial"/>
                <a:buChar char="•"/>
              </a:pPr>
              <a:r>
                <a:rPr lang="de-DE" sz="2400" dirty="0" smtClean="0"/>
                <a:t>  Wenn </a:t>
              </a:r>
              <a:r>
                <a:rPr lang="de-DE" sz="2400" i="1" dirty="0" smtClean="0"/>
                <a:t>E</a:t>
              </a:r>
              <a:r>
                <a:rPr lang="de-DE" sz="2400" baseline="-25000" dirty="0" smtClean="0"/>
                <a:t>B</a:t>
              </a:r>
              <a:r>
                <a:rPr lang="de-DE" sz="2400" dirty="0" smtClean="0"/>
                <a:t> &lt; </a:t>
              </a:r>
              <a:r>
                <a:rPr lang="de-DE" sz="2400" i="1" dirty="0" smtClean="0"/>
                <a:t>E</a:t>
              </a:r>
              <a:r>
                <a:rPr lang="de-DE" sz="2400" baseline="-25000" dirty="0" smtClean="0"/>
                <a:t>A</a:t>
              </a:r>
              <a:r>
                <a:rPr lang="de-DE" sz="2400" dirty="0" smtClean="0"/>
                <a:t>, übernehme </a:t>
              </a:r>
              <a:br>
                <a:rPr lang="de-DE" sz="2400" dirty="0" smtClean="0"/>
              </a:br>
              <a:r>
                <a:rPr lang="de-DE" sz="2400" dirty="0" smtClean="0"/>
                <a:t>    Zustand B mit 100% </a:t>
              </a:r>
              <a:r>
                <a:rPr lang="de-DE" sz="2400" dirty="0" err="1" smtClean="0"/>
                <a:t>W‘keit</a:t>
              </a:r>
              <a:endParaRPr lang="de-DE" sz="2400" dirty="0" smtClean="0"/>
            </a:p>
            <a:p>
              <a:endParaRPr lang="de-DE" sz="2400" dirty="0" smtClean="0"/>
            </a:p>
            <a:p>
              <a:pPr>
                <a:buFont typeface="Arial"/>
                <a:buChar char="•"/>
              </a:pPr>
              <a:r>
                <a:rPr lang="de-DE" sz="2400" dirty="0" smtClean="0"/>
                <a:t>  Wenn </a:t>
              </a:r>
              <a:r>
                <a:rPr lang="de-DE" sz="2400" i="1" dirty="0" smtClean="0"/>
                <a:t>E</a:t>
              </a:r>
              <a:r>
                <a:rPr lang="de-DE" sz="2400" baseline="-25000" dirty="0" smtClean="0"/>
                <a:t>B</a:t>
              </a:r>
              <a:r>
                <a:rPr lang="de-DE" sz="2400" dirty="0" smtClean="0"/>
                <a:t> &gt; </a:t>
              </a:r>
              <a:r>
                <a:rPr lang="de-DE" sz="2400" i="1" dirty="0" smtClean="0"/>
                <a:t>E</a:t>
              </a:r>
              <a:r>
                <a:rPr lang="de-DE" sz="2400" baseline="-25000" dirty="0" smtClean="0"/>
                <a:t>A</a:t>
              </a:r>
              <a:r>
                <a:rPr lang="de-DE" sz="2400" dirty="0" smtClean="0"/>
                <a:t>, übernehme </a:t>
              </a:r>
              <a:br>
                <a:rPr lang="de-DE" sz="2400" dirty="0" smtClean="0"/>
              </a:br>
              <a:r>
                <a:rPr lang="de-DE" sz="2400" dirty="0" smtClean="0"/>
                <a:t>    Zustand B mit </a:t>
              </a:r>
              <a:r>
                <a:rPr lang="de-DE" sz="2400" dirty="0" err="1" smtClean="0"/>
                <a:t>W‘keit</a:t>
              </a:r>
              <a:endParaRPr lang="de-DE" sz="2400" dirty="0" smtClean="0"/>
            </a:p>
          </p:txBody>
        </p:sp>
        <p:graphicFrame>
          <p:nvGraphicFramePr>
            <p:cNvPr id="36867" name="Object 3"/>
            <p:cNvGraphicFramePr>
              <a:graphicFrameLocks noChangeAspect="1"/>
            </p:cNvGraphicFramePr>
            <p:nvPr/>
          </p:nvGraphicFramePr>
          <p:xfrm>
            <a:off x="5521409" y="5505450"/>
            <a:ext cx="2451100" cy="636588"/>
          </p:xfrm>
          <a:graphic>
            <a:graphicData uri="http://schemas.openxmlformats.org/presentationml/2006/ole">
              <p:oleObj spid="_x0000_s36867" name="Formel" r:id="rId4" imgW="635000" imgH="1651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Wirkung von Metropolis</a:t>
            </a:r>
            <a:br>
              <a:rPr lang="de-DE" dirty="0" smtClean="0"/>
            </a:br>
            <a:endParaRPr lang="de-DE" dirty="0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3542883" y="1382052"/>
          <a:ext cx="2451100" cy="636588"/>
        </p:xfrm>
        <a:graphic>
          <a:graphicData uri="http://schemas.openxmlformats.org/presentationml/2006/ole">
            <p:oleObj spid="_x0000_s37891" name="Formel" r:id="rId3" imgW="635000" imgH="165100" progId="Equation.3">
              <p:embed/>
            </p:oleObj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55053" y="2633579"/>
            <a:ext cx="76734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400" dirty="0" smtClean="0"/>
              <a:t>  Bei hoher Temperatur wird der Zustand in jedem Schritt </a:t>
            </a:r>
            <a:br>
              <a:rPr lang="de-DE" sz="2400" dirty="0" smtClean="0"/>
            </a:br>
            <a:r>
              <a:rPr lang="de-DE" sz="2400" dirty="0" smtClean="0"/>
              <a:t>   gewechselt, egal ob energetisch günstiger oder nicht.</a:t>
            </a:r>
          </a:p>
          <a:p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Bei tiefer Temperatur wird der Zustand fast nur noch </a:t>
            </a:r>
            <a:br>
              <a:rPr lang="de-DE" sz="2400" dirty="0" smtClean="0"/>
            </a:br>
            <a:r>
              <a:rPr lang="de-DE" sz="2400" dirty="0" smtClean="0"/>
              <a:t>   gewechselt, wenn es energetisch von Vorteil ist. </a:t>
            </a:r>
          </a:p>
          <a:p>
            <a:pPr>
              <a:buFont typeface="Arial"/>
              <a:buChar char="•"/>
            </a:pPr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Während der Simulation wird die Temperatur schrittweise </a:t>
            </a:r>
            <a:br>
              <a:rPr lang="de-DE" sz="2400" dirty="0" smtClean="0"/>
            </a:br>
            <a:r>
              <a:rPr lang="de-DE" sz="2400" dirty="0" smtClean="0"/>
              <a:t>   abgesenkt.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Beispiel: Form eines Kühlturms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19" name="Bild 18" descr="Kuhlturm_AKW_Ling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020" y="1356651"/>
            <a:ext cx="3629520" cy="483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Beispiel: Form eines Kühlturms</a:t>
            </a:r>
            <a:br>
              <a:rPr lang="de-DE" dirty="0" smtClean="0"/>
            </a:br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1666314" y="1386305"/>
          <a:ext cx="6132240" cy="403058"/>
        </p:xfrm>
        <a:graphic>
          <a:graphicData uri="http://schemas.openxmlformats.org/presentationml/2006/ole">
            <p:oleObj spid="_x0000_s48130" name="Formel" r:id="rId3" imgW="2705100" imgH="177800" progId="Equation.3">
              <p:embed/>
            </p:oleObj>
          </a:graphicData>
        </a:graphic>
      </p:graphicFrame>
      <p:grpSp>
        <p:nvGrpSpPr>
          <p:cNvPr id="3" name="Gruppierung 17"/>
          <p:cNvGrpSpPr/>
          <p:nvPr/>
        </p:nvGrpSpPr>
        <p:grpSpPr>
          <a:xfrm>
            <a:off x="673040" y="1996391"/>
            <a:ext cx="3858858" cy="2294866"/>
            <a:chOff x="673040" y="1996391"/>
            <a:chExt cx="3858858" cy="2294866"/>
          </a:xfrm>
        </p:grpSpPr>
        <p:pic>
          <p:nvPicPr>
            <p:cNvPr id="6" name="Bild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3040" y="1996391"/>
              <a:ext cx="2816118" cy="2294866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3395582" y="2820738"/>
              <a:ext cx="1136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 smtClean="0"/>
                <a:t>T</a:t>
              </a:r>
              <a:r>
                <a:rPr lang="de-DE" sz="2400" dirty="0" smtClean="0"/>
                <a:t>=0.1</a:t>
              </a:r>
              <a:endParaRPr lang="de-DE" sz="2400" dirty="0"/>
            </a:p>
          </p:txBody>
        </p:sp>
      </p:grpSp>
      <p:grpSp>
        <p:nvGrpSpPr>
          <p:cNvPr id="4" name="Gruppierung 14"/>
          <p:cNvGrpSpPr/>
          <p:nvPr/>
        </p:nvGrpSpPr>
        <p:grpSpPr>
          <a:xfrm>
            <a:off x="5135157" y="4186171"/>
            <a:ext cx="3828223" cy="2239081"/>
            <a:chOff x="5135157" y="4186171"/>
            <a:chExt cx="3828223" cy="2239081"/>
          </a:xfrm>
        </p:grpSpPr>
        <p:pic>
          <p:nvPicPr>
            <p:cNvPr id="10" name="Bild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5157" y="4186171"/>
              <a:ext cx="2798851" cy="2239081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7827064" y="5080000"/>
              <a:ext cx="1136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 smtClean="0"/>
                <a:t>T</a:t>
              </a:r>
              <a:r>
                <a:rPr lang="de-DE" sz="2400" dirty="0" smtClean="0"/>
                <a:t>=0.01</a:t>
              </a:r>
              <a:endParaRPr lang="de-DE" sz="2400" dirty="0"/>
            </a:p>
          </p:txBody>
        </p:sp>
      </p:grpSp>
      <p:grpSp>
        <p:nvGrpSpPr>
          <p:cNvPr id="7" name="Gruppierung 15"/>
          <p:cNvGrpSpPr/>
          <p:nvPr/>
        </p:nvGrpSpPr>
        <p:grpSpPr>
          <a:xfrm>
            <a:off x="664016" y="4186171"/>
            <a:ext cx="3867882" cy="2300177"/>
            <a:chOff x="664016" y="4186171"/>
            <a:chExt cx="3867882" cy="2300177"/>
          </a:xfrm>
        </p:grpSpPr>
        <p:pic>
          <p:nvPicPr>
            <p:cNvPr id="9" name="Bild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016" y="4186171"/>
              <a:ext cx="2825142" cy="2300177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3395582" y="5080000"/>
              <a:ext cx="1136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 smtClean="0"/>
                <a:t>T</a:t>
              </a:r>
              <a:r>
                <a:rPr lang="de-DE" sz="2400" dirty="0" smtClean="0"/>
                <a:t>=0.02</a:t>
              </a:r>
              <a:endParaRPr lang="de-DE" sz="2400" dirty="0"/>
            </a:p>
          </p:txBody>
        </p:sp>
      </p:grpSp>
      <p:grpSp>
        <p:nvGrpSpPr>
          <p:cNvPr id="15" name="Gruppierung 16"/>
          <p:cNvGrpSpPr/>
          <p:nvPr/>
        </p:nvGrpSpPr>
        <p:grpSpPr>
          <a:xfrm>
            <a:off x="5168244" y="1974913"/>
            <a:ext cx="3766626" cy="2211258"/>
            <a:chOff x="5168244" y="1974913"/>
            <a:chExt cx="3766626" cy="2211258"/>
          </a:xfrm>
        </p:grpSpPr>
        <p:pic>
          <p:nvPicPr>
            <p:cNvPr id="8" name="Bild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68244" y="1974913"/>
              <a:ext cx="2765764" cy="2211258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7798554" y="2820738"/>
              <a:ext cx="1136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 smtClean="0"/>
                <a:t>T</a:t>
              </a:r>
              <a:r>
                <a:rPr lang="de-DE" sz="2400" dirty="0" smtClean="0"/>
                <a:t>=0.05</a:t>
              </a:r>
              <a:endParaRPr lang="de-DE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Erfahrungen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55053" y="1764659"/>
            <a:ext cx="76734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Beispiele</a:t>
            </a:r>
          </a:p>
          <a:p>
            <a:r>
              <a:rPr lang="de-DE" sz="2400" dirty="0" smtClean="0"/>
              <a:t>Kühlturm, Kettenlinie, Sitzordnung</a:t>
            </a:r>
          </a:p>
          <a:p>
            <a:endParaRPr lang="de-DE" sz="2400" dirty="0" smtClean="0"/>
          </a:p>
          <a:p>
            <a:r>
              <a:rPr lang="de-DE" sz="2400" b="1" dirty="0" smtClean="0"/>
              <a:t>Vorteile</a:t>
            </a:r>
          </a:p>
          <a:p>
            <a:r>
              <a:rPr lang="de-DE" sz="2400" dirty="0" smtClean="0"/>
              <a:t>Vorgehensweise extrem allgemein</a:t>
            </a:r>
          </a:p>
          <a:p>
            <a:r>
              <a:rPr lang="de-DE" sz="2400" dirty="0" smtClean="0"/>
              <a:t>Diskrete und kontinuierliche Probleme möglich</a:t>
            </a:r>
          </a:p>
          <a:p>
            <a:endParaRPr lang="de-DE" sz="2400" dirty="0" smtClean="0"/>
          </a:p>
          <a:p>
            <a:r>
              <a:rPr lang="de-DE" sz="2400" b="1" dirty="0" smtClean="0"/>
              <a:t>Nachteile</a:t>
            </a:r>
          </a:p>
          <a:p>
            <a:r>
              <a:rPr lang="de-DE" sz="2400" dirty="0" smtClean="0"/>
              <a:t>Analytische Eigenschaften werden nicht ausgenutzt</a:t>
            </a:r>
          </a:p>
          <a:p>
            <a:r>
              <a:rPr lang="de-DE" sz="2400" dirty="0" smtClean="0"/>
              <a:t>Erfolg hängt von guter Wahl der Parameter ab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88354"/>
            <a:ext cx="8229600" cy="877239"/>
          </a:xfrm>
        </p:spPr>
        <p:txBody>
          <a:bodyPr/>
          <a:lstStyle/>
          <a:p>
            <a:r>
              <a:rPr lang="de-DE" dirty="0" smtClean="0"/>
              <a:t>Monte Carlo Simulation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Zelluläre Automaten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203152" y="2366190"/>
            <a:ext cx="68579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400" dirty="0" smtClean="0"/>
              <a:t>  Gitter aus einzelnen Zellen</a:t>
            </a:r>
          </a:p>
          <a:p>
            <a:pPr>
              <a:buFont typeface="Arial"/>
              <a:buChar char="•"/>
            </a:pPr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Jede Zelle kennt endlich viele Zustände</a:t>
            </a:r>
          </a:p>
          <a:p>
            <a:pPr>
              <a:buFont typeface="Arial"/>
              <a:buChar char="•"/>
            </a:pPr>
            <a:endParaRPr lang="de-DE" sz="2400" dirty="0" smtClean="0"/>
          </a:p>
          <a:p>
            <a:pPr>
              <a:buFont typeface="Arial"/>
              <a:buChar char="•"/>
            </a:pPr>
            <a:r>
              <a:rPr lang="de-DE" sz="2400" dirty="0" smtClean="0"/>
              <a:t>  Aus dem Zustand einer Zelle sowie dem ihrer </a:t>
            </a:r>
            <a:br>
              <a:rPr lang="de-DE" sz="2400" dirty="0" smtClean="0"/>
            </a:br>
            <a:r>
              <a:rPr lang="de-DE" sz="2400" dirty="0" smtClean="0"/>
              <a:t>   Nachbarzellen wird nach bestimmten Regeln ein </a:t>
            </a:r>
            <a:br>
              <a:rPr lang="de-DE" sz="2400" dirty="0" smtClean="0"/>
            </a:br>
            <a:r>
              <a:rPr lang="de-DE" sz="2400" dirty="0" smtClean="0"/>
              <a:t>   neuer Zustand errechnet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Beispiel: Waldbrände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5" name="Bild 4" descr="arthu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827" y="1827050"/>
            <a:ext cx="6095103" cy="4022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Beispiel: Waldbrände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8567" y="1605541"/>
            <a:ext cx="33524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Zustände einer Zelle</a:t>
            </a:r>
          </a:p>
          <a:p>
            <a:endParaRPr lang="de-DE" sz="2400" b="1" dirty="0" smtClean="0"/>
          </a:p>
          <a:p>
            <a:r>
              <a:rPr lang="de-DE" sz="2400" dirty="0" smtClean="0"/>
              <a:t>Leer			</a:t>
            </a:r>
            <a:r>
              <a:rPr lang="de-DE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Hellblau</a:t>
            </a:r>
          </a:p>
          <a:p>
            <a:r>
              <a:rPr lang="de-DE" sz="2400" dirty="0" smtClean="0"/>
              <a:t>Baum		 	</a:t>
            </a:r>
            <a:r>
              <a:rPr lang="de-DE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Gelb</a:t>
            </a:r>
          </a:p>
          <a:p>
            <a:r>
              <a:rPr lang="de-DE" sz="2400" dirty="0" smtClean="0"/>
              <a:t>Feuer			</a:t>
            </a:r>
            <a:r>
              <a:rPr lang="de-DE" sz="2400" dirty="0" smtClean="0">
                <a:solidFill>
                  <a:srgbClr val="800000"/>
                </a:solidFill>
              </a:rPr>
              <a:t>Rot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224290" y="1619881"/>
            <a:ext cx="44625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Übergangsregeln</a:t>
            </a:r>
          </a:p>
          <a:p>
            <a:endParaRPr lang="de-DE" sz="2400" b="1" dirty="0" smtClean="0"/>
          </a:p>
          <a:p>
            <a:r>
              <a:rPr lang="de-DE" sz="2400" dirty="0" smtClean="0"/>
              <a:t>Leere Zellen werden mit </a:t>
            </a:r>
            <a:r>
              <a:rPr lang="de-DE" sz="2400" dirty="0" err="1" smtClean="0"/>
              <a:t>W‘keit</a:t>
            </a:r>
            <a:r>
              <a:rPr lang="de-DE" sz="2400" dirty="0" smtClean="0"/>
              <a:t> </a:t>
            </a:r>
            <a:r>
              <a:rPr lang="de-DE" sz="2400" i="1" dirty="0" smtClean="0"/>
              <a:t>p</a:t>
            </a:r>
            <a:r>
              <a:rPr lang="de-DE" sz="2400" dirty="0" smtClean="0"/>
              <a:t> zu Bäumen.</a:t>
            </a:r>
          </a:p>
          <a:p>
            <a:endParaRPr lang="de-DE" sz="2400" dirty="0" smtClean="0"/>
          </a:p>
          <a:p>
            <a:r>
              <a:rPr lang="de-DE" sz="2400" dirty="0" smtClean="0"/>
              <a:t>Bäume ohne brennende Nachbarn fassen mit </a:t>
            </a:r>
            <a:r>
              <a:rPr lang="de-DE" sz="2400" dirty="0" err="1" smtClean="0"/>
              <a:t>W‘keit</a:t>
            </a:r>
            <a:r>
              <a:rPr lang="de-DE" sz="2400" dirty="0" smtClean="0"/>
              <a:t> </a:t>
            </a:r>
            <a:r>
              <a:rPr lang="de-DE" sz="2400" i="1" dirty="0" smtClean="0"/>
              <a:t>q</a:t>
            </a:r>
            <a:r>
              <a:rPr lang="de-DE" sz="2400" dirty="0" smtClean="0"/>
              <a:t> Feuer.</a:t>
            </a:r>
          </a:p>
          <a:p>
            <a:endParaRPr lang="de-DE" sz="2400" dirty="0" smtClean="0"/>
          </a:p>
          <a:p>
            <a:r>
              <a:rPr lang="de-DE" sz="2400" dirty="0" smtClean="0"/>
              <a:t>Bäume mit brennenden Nachbarn fassen mit </a:t>
            </a:r>
            <a:r>
              <a:rPr lang="de-DE" sz="2400" dirty="0" err="1" smtClean="0"/>
              <a:t>W‘keit</a:t>
            </a:r>
            <a:r>
              <a:rPr lang="de-DE" sz="2400" dirty="0" smtClean="0"/>
              <a:t> </a:t>
            </a:r>
            <a:r>
              <a:rPr lang="de-DE" sz="2400" i="1" dirty="0" smtClean="0"/>
              <a:t>r</a:t>
            </a:r>
            <a:r>
              <a:rPr lang="de-DE" sz="2400" dirty="0" smtClean="0"/>
              <a:t> Feuer.</a:t>
            </a:r>
          </a:p>
          <a:p>
            <a:endParaRPr lang="de-DE" sz="2400" dirty="0" smtClean="0"/>
          </a:p>
          <a:p>
            <a:r>
              <a:rPr lang="de-DE" sz="2400" dirty="0" smtClean="0"/>
              <a:t>Feuer hinterlassen leere Zellen.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675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Beispiel: Waldbrände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5" y="1766119"/>
            <a:ext cx="4724356" cy="3825205"/>
          </a:xfrm>
          <a:prstGeom prst="rect">
            <a:avLst/>
          </a:prstGeom>
        </p:spPr>
      </p:pic>
      <p:grpSp>
        <p:nvGrpSpPr>
          <p:cNvPr id="11" name="Gruppierung 10"/>
          <p:cNvGrpSpPr/>
          <p:nvPr/>
        </p:nvGrpSpPr>
        <p:grpSpPr>
          <a:xfrm>
            <a:off x="4690617" y="1898926"/>
            <a:ext cx="4163003" cy="3326270"/>
            <a:chOff x="4690617" y="1898926"/>
            <a:chExt cx="4163003" cy="3326270"/>
          </a:xfrm>
        </p:grpSpPr>
        <p:pic>
          <p:nvPicPr>
            <p:cNvPr id="7" name="Bild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0617" y="1898926"/>
              <a:ext cx="4163003" cy="3326270"/>
            </a:xfrm>
            <a:prstGeom prst="rect">
              <a:avLst/>
            </a:prstGeom>
          </p:spPr>
        </p:pic>
        <p:sp>
          <p:nvSpPr>
            <p:cNvPr id="8" name="Textfeld 7"/>
            <p:cNvSpPr txBox="1"/>
            <p:nvPr/>
          </p:nvSpPr>
          <p:spPr>
            <a:xfrm>
              <a:off x="5055674" y="2135451"/>
              <a:ext cx="134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Leer</a:t>
              </a:r>
              <a:endParaRPr lang="de-DE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6143167" y="2624917"/>
              <a:ext cx="134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Baum</a:t>
              </a:r>
              <a:endParaRPr lang="de-DE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961839" y="2440251"/>
              <a:ext cx="134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Feuer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395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Erfahrungen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55053" y="1764659"/>
            <a:ext cx="76734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Beispiele</a:t>
            </a:r>
          </a:p>
          <a:p>
            <a:r>
              <a:rPr lang="de-DE" sz="2400" dirty="0" smtClean="0"/>
              <a:t>Sanddüne, Waldbrände, Kristallwachstum</a:t>
            </a:r>
          </a:p>
          <a:p>
            <a:endParaRPr lang="de-DE" sz="2400" dirty="0" smtClean="0"/>
          </a:p>
          <a:p>
            <a:r>
              <a:rPr lang="de-DE" sz="2400" b="1" dirty="0" smtClean="0"/>
              <a:t>Vorteil</a:t>
            </a:r>
          </a:p>
          <a:p>
            <a:r>
              <a:rPr lang="de-DE" sz="2400" dirty="0" smtClean="0"/>
              <a:t>Es lassen sich sehr viele Probleme zellulär formulieren</a:t>
            </a:r>
          </a:p>
          <a:p>
            <a:r>
              <a:rPr lang="de-DE" sz="2400" dirty="0" smtClean="0"/>
              <a:t>Auch Probleme mit Wechselwirkung sind möglich</a:t>
            </a:r>
          </a:p>
          <a:p>
            <a:endParaRPr lang="de-DE" sz="2400" dirty="0" smtClean="0"/>
          </a:p>
          <a:p>
            <a:r>
              <a:rPr lang="de-DE" sz="2400" b="1" dirty="0" smtClean="0"/>
              <a:t>Nachteile</a:t>
            </a:r>
          </a:p>
          <a:p>
            <a:r>
              <a:rPr lang="de-DE" sz="2400" dirty="0" err="1" smtClean="0"/>
              <a:t>Grosser</a:t>
            </a:r>
            <a:r>
              <a:rPr lang="de-DE" sz="2400" dirty="0" smtClean="0"/>
              <a:t> Parameterraum</a:t>
            </a:r>
          </a:p>
          <a:p>
            <a:r>
              <a:rPr lang="de-DE" sz="2400" dirty="0" smtClean="0"/>
              <a:t>Nur Bilder produzieren ist noch keine Forschung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Ausführliches Beispiel: Temperaturverteilungen mit „</a:t>
            </a:r>
            <a:r>
              <a:rPr lang="de-DE" sz="2400" dirty="0" err="1" smtClean="0"/>
              <a:t>Random</a:t>
            </a:r>
            <a:r>
              <a:rPr lang="de-DE" sz="2400" dirty="0" smtClean="0"/>
              <a:t> </a:t>
            </a:r>
            <a:r>
              <a:rPr lang="de-DE" sz="2400" dirty="0" err="1" smtClean="0"/>
              <a:t>Walks</a:t>
            </a:r>
            <a:r>
              <a:rPr lang="de-DE" sz="2400" dirty="0" smtClean="0"/>
              <a:t>“ berechnen</a:t>
            </a:r>
          </a:p>
          <a:p>
            <a:r>
              <a:rPr lang="de-DE" sz="2400" dirty="0" smtClean="0"/>
              <a:t>Optimierungsprobleme</a:t>
            </a:r>
          </a:p>
          <a:p>
            <a:r>
              <a:rPr lang="de-DE" sz="2400" dirty="0" smtClean="0"/>
              <a:t>Zelluläre Automaten</a:t>
            </a:r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r>
              <a:rPr lang="de-DE" sz="2400" b="1" dirty="0" smtClean="0"/>
              <a:t>     Monte Carlo Methoden sind einfach zu programmieren.</a:t>
            </a:r>
          </a:p>
          <a:p>
            <a:pPr>
              <a:buNone/>
            </a:pPr>
            <a:endParaRPr lang="de-DE" sz="2400" b="1" dirty="0" smtClean="0"/>
          </a:p>
          <a:p>
            <a:pPr>
              <a:buNone/>
            </a:pPr>
            <a:r>
              <a:rPr lang="de-DE" sz="2400" b="1" dirty="0" smtClean="0"/>
              <a:t>     Monte Carlo Methoden sind Experimente, sie brauchen Fingerspitzengefühl und können schiefgehen.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767134"/>
            <a:ext cx="8229600" cy="1889245"/>
          </a:xfrm>
        </p:spPr>
        <p:txBody>
          <a:bodyPr>
            <a:normAutofit/>
          </a:bodyPr>
          <a:lstStyle/>
          <a:p>
            <a:r>
              <a:rPr lang="de-DE" dirty="0" smtClean="0"/>
              <a:t>Fragen und Bemerkungen</a:t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zustan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695" y="270198"/>
            <a:ext cx="3186918" cy="6263561"/>
          </a:xfrm>
          <a:prstGeom prst="rect">
            <a:avLst/>
          </a:prstGeom>
        </p:spPr>
      </p:pic>
      <p:pic>
        <p:nvPicPr>
          <p:cNvPr id="9" name="Bild 8" descr="zustand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94709" y="270198"/>
            <a:ext cx="5640904" cy="6344621"/>
          </a:xfrm>
          <a:prstGeom prst="rect">
            <a:avLst/>
          </a:prstGeom>
        </p:spPr>
      </p:pic>
      <p:pic>
        <p:nvPicPr>
          <p:cNvPr id="10" name="Bild 9" descr="zustand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94710" y="281040"/>
            <a:ext cx="8106792" cy="6333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Voraussetzungen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Monte Carlo Simulationen erfordern nur Grundkenntnisse der </a:t>
            </a:r>
            <a:r>
              <a:rPr lang="de-DE" dirty="0" err="1" smtClean="0"/>
              <a:t>Stochastik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Die nötigen Programmierfertigkeiten beinhalten Schleifen, Arrays sowie Fehlersuche.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Geübter Umgang mit </a:t>
            </a:r>
            <a:r>
              <a:rPr lang="de-DE" dirty="0" err="1" smtClean="0"/>
              <a:t>grossen</a:t>
            </a:r>
            <a:r>
              <a:rPr lang="de-DE" dirty="0" smtClean="0"/>
              <a:t> Datenmengen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Ausführliches Beispiel: Temperaturverteilungen mit „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Walks</a:t>
            </a:r>
            <a:r>
              <a:rPr lang="de-DE" dirty="0" smtClean="0"/>
              <a:t>“ berechnen</a:t>
            </a:r>
          </a:p>
          <a:p>
            <a:endParaRPr lang="de-DE" dirty="0" smtClean="0"/>
          </a:p>
          <a:p>
            <a:r>
              <a:rPr lang="de-DE" dirty="0" smtClean="0"/>
              <a:t>Übung: Zufallsprozesse entwickeln für einige ausgewählte Beispiele</a:t>
            </a:r>
          </a:p>
          <a:p>
            <a:endParaRPr lang="de-DE" dirty="0" smtClean="0"/>
          </a:p>
          <a:p>
            <a:r>
              <a:rPr lang="de-DE" dirty="0" smtClean="0"/>
              <a:t>Überblick: Einige Probleme, die mit Monte Carlo behandelt werden können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PPT-Folien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Neun Beispielprogramme für </a:t>
            </a:r>
            <a:r>
              <a:rPr lang="de-DE" dirty="0" err="1" smtClean="0"/>
              <a:t>Octave</a:t>
            </a:r>
            <a:r>
              <a:rPr lang="de-DE" dirty="0" smtClean="0"/>
              <a:t> (</a:t>
            </a:r>
            <a:r>
              <a:rPr lang="de-DE" dirty="0" err="1" smtClean="0"/>
              <a:t>freeware</a:t>
            </a:r>
            <a:r>
              <a:rPr lang="de-DE" dirty="0" smtClean="0"/>
              <a:t>, portabel), jedem Beispielprogramm ist ein </a:t>
            </a:r>
            <a:r>
              <a:rPr lang="de-DE" dirty="0" err="1" smtClean="0"/>
              <a:t>readme-file</a:t>
            </a:r>
            <a:r>
              <a:rPr lang="de-DE" dirty="0" smtClean="0"/>
              <a:t> beigelegt.</a:t>
            </a:r>
          </a:p>
          <a:p>
            <a:endParaRPr lang="de-DE" dirty="0" smtClean="0"/>
          </a:p>
          <a:p>
            <a:r>
              <a:rPr lang="de-DE" dirty="0" smtClean="0"/>
              <a:t>Liste mit Themenvorschlägen für Maturaarbeiten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64636"/>
            <a:ext cx="8229600" cy="2175102"/>
          </a:xfrm>
        </p:spPr>
        <p:txBody>
          <a:bodyPr>
            <a:normAutofit/>
          </a:bodyPr>
          <a:lstStyle/>
          <a:p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Walks</a:t>
            </a:r>
            <a:r>
              <a:rPr lang="de-DE" dirty="0" smtClean="0"/>
              <a:t> -</a:t>
            </a:r>
            <a:br>
              <a:rPr lang="de-DE" dirty="0" smtClean="0"/>
            </a:br>
            <a:r>
              <a:rPr lang="de-DE" dirty="0" smtClean="0"/>
              <a:t>Temperaturverteilungen</a:t>
            </a:r>
            <a:endParaRPr lang="de-DE" dirty="0"/>
          </a:p>
        </p:txBody>
      </p:sp>
      <p:pic>
        <p:nvPicPr>
          <p:cNvPr id="3" name="Bild 2" descr="walker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03530" y="3595008"/>
            <a:ext cx="1634760" cy="266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ta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5250" y="1479550"/>
            <a:ext cx="6413500" cy="389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1095</Words>
  <Application>Microsoft Macintosh PowerPoint</Application>
  <PresentationFormat>Bildschirmpräsentation (4:3)</PresentationFormat>
  <Paragraphs>316</Paragraphs>
  <Slides>36</Slides>
  <Notes>0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8" baseType="lpstr">
      <vt:lpstr>Office-Design</vt:lpstr>
      <vt:lpstr>Formel</vt:lpstr>
      <vt:lpstr>Monte Carlo Simulationen in der Physik</vt:lpstr>
      <vt:lpstr>Zu meiner Person</vt:lpstr>
      <vt:lpstr>Monte Carlo Simulation</vt:lpstr>
      <vt:lpstr>Folie 4</vt:lpstr>
      <vt:lpstr>Voraussetzungen</vt:lpstr>
      <vt:lpstr>Übersicht</vt:lpstr>
      <vt:lpstr>Material</vt:lpstr>
      <vt:lpstr>Random Walks - Temperaturverteilungen</vt:lpstr>
      <vt:lpstr>Folie 9</vt:lpstr>
      <vt:lpstr>Verallgemeinerungen</vt:lpstr>
      <vt:lpstr>Folie 11</vt:lpstr>
      <vt:lpstr>Folie 12</vt:lpstr>
      <vt:lpstr>Datenstrukturen 1</vt:lpstr>
      <vt:lpstr>Datenstrukturen 2</vt:lpstr>
      <vt:lpstr>Programmcode 1</vt:lpstr>
      <vt:lpstr>Programmcode 2</vt:lpstr>
      <vt:lpstr>Resultat</vt:lpstr>
      <vt:lpstr>Verallgemeinerungen</vt:lpstr>
      <vt:lpstr>Zufallsprozesse entwickeln</vt:lpstr>
      <vt:lpstr>Fünf Problemstellungen</vt:lpstr>
      <vt:lpstr>Anwendungsgebiete für Monte Carlo Simulationen</vt:lpstr>
      <vt:lpstr>Optimierungsprobleme Simulated Annealing </vt:lpstr>
      <vt:lpstr>Optimierungsprobleme </vt:lpstr>
      <vt:lpstr>Boltzmann und Metropolis </vt:lpstr>
      <vt:lpstr>Boltzmann und Metropolis </vt:lpstr>
      <vt:lpstr>Wirkung von Metropolis </vt:lpstr>
      <vt:lpstr>Beispiel: Form eines Kühlturms </vt:lpstr>
      <vt:lpstr>Beispiel: Form eines Kühlturms </vt:lpstr>
      <vt:lpstr>Erfahrungen </vt:lpstr>
      <vt:lpstr>Zelluläre Automaten </vt:lpstr>
      <vt:lpstr>Beispiel: Waldbrände </vt:lpstr>
      <vt:lpstr>Beispiel: Waldbrände </vt:lpstr>
      <vt:lpstr>Beispiel: Waldbrände </vt:lpstr>
      <vt:lpstr>Erfahrungen </vt:lpstr>
      <vt:lpstr>Zusammenfassung</vt:lpstr>
      <vt:lpstr>Fragen und Bemerkungen </vt:lpstr>
    </vt:vector>
  </TitlesOfParts>
  <Company>ETH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 Carlo Simulationen in der Physik</dc:title>
  <dc:creator>Sebastian Pilgram-Fruehauf</dc:creator>
  <cp:lastModifiedBy>Sebastian Pilgram-Fruehauf</cp:lastModifiedBy>
  <cp:revision>55</cp:revision>
  <dcterms:created xsi:type="dcterms:W3CDTF">2011-03-22T08:36:40Z</dcterms:created>
  <dcterms:modified xsi:type="dcterms:W3CDTF">2011-03-22T16:28:35Z</dcterms:modified>
</cp:coreProperties>
</file>