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472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900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707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82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932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78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056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193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315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313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009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6DC3-6F9A-46B9-9E35-A793805404DB}" type="datetimeFigureOut">
              <a:rPr lang="de-CH" smtClean="0"/>
              <a:t>25.11.2011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4863-23B2-4C10-8C61-A3B5D44EAB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60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733" y="0"/>
            <a:ext cx="11403874" cy="68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1130" y="908720"/>
            <a:ext cx="9433048" cy="1800200"/>
          </a:xfrm>
        </p:spPr>
        <p:txBody>
          <a:bodyPr>
            <a:noAutofit/>
          </a:bodyPr>
          <a:lstStyle/>
          <a:p>
            <a:r>
              <a:rPr lang="de-CH" sz="6000" dirty="0" smtClean="0">
                <a:solidFill>
                  <a:schemeClr val="bg1"/>
                </a:solidFill>
              </a:rPr>
              <a:t>Parameter-Darstellungen</a:t>
            </a:r>
            <a:endParaRPr lang="de-CH" sz="60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1680" y="3413691"/>
            <a:ext cx="6400800" cy="1752600"/>
          </a:xfrm>
        </p:spPr>
        <p:txBody>
          <a:bodyPr>
            <a:normAutofit/>
          </a:bodyPr>
          <a:lstStyle/>
          <a:p>
            <a:r>
              <a:rPr lang="de-CH" sz="6000" dirty="0" smtClean="0">
                <a:solidFill>
                  <a:schemeClr val="bg1"/>
                </a:solidFill>
              </a:rPr>
              <a:t>In der Physik</a:t>
            </a:r>
            <a:endParaRPr lang="de-CH" sz="6000" dirty="0">
              <a:solidFill>
                <a:schemeClr val="bg1"/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619672" y="5877272"/>
            <a:ext cx="6400800" cy="672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>
                <a:solidFill>
                  <a:schemeClr val="bg1"/>
                </a:solidFill>
              </a:rPr>
              <a:t>Thomas Notter, </a:t>
            </a:r>
            <a:r>
              <a:rPr lang="de-CH" dirty="0" err="1" smtClean="0">
                <a:solidFill>
                  <a:schemeClr val="bg1"/>
                </a:solidFill>
              </a:rPr>
              <a:t>Aarg</a:t>
            </a:r>
            <a:r>
              <a:rPr lang="de-CH" dirty="0" smtClean="0">
                <a:solidFill>
                  <a:schemeClr val="bg1"/>
                </a:solidFill>
              </a:rPr>
              <a:t>. Kantonsschule Baden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Bewegung im Gravitationsfeld</a:t>
            </a:r>
            <a:endParaRPr lang="de-CH" dirty="0"/>
          </a:p>
        </p:txBody>
      </p:sp>
      <p:pic>
        <p:nvPicPr>
          <p:cNvPr id="4098" name="Picture 2" descr="K:\swing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67543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Einige Ideen…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2985195"/>
          </a:xfrm>
        </p:spPr>
        <p:txBody>
          <a:bodyPr>
            <a:normAutofit/>
          </a:bodyPr>
          <a:lstStyle/>
          <a:p>
            <a:r>
              <a:rPr lang="de-CH" sz="2000" dirty="0" smtClean="0"/>
              <a:t>Würfe (Parabeln)</a:t>
            </a:r>
          </a:p>
          <a:p>
            <a:r>
              <a:rPr lang="de-CH" sz="2000" dirty="0" smtClean="0"/>
              <a:t>Zentralbewegung (Kegelschnitte)</a:t>
            </a:r>
            <a:endParaRPr lang="de-CH" sz="2000" dirty="0"/>
          </a:p>
          <a:p>
            <a:r>
              <a:rPr lang="de-CH" sz="2000" dirty="0" smtClean="0"/>
              <a:t>bewegte </a:t>
            </a:r>
            <a:r>
              <a:rPr lang="de-CH" sz="2000" dirty="0"/>
              <a:t>Ladungen im Magnetfeld, </a:t>
            </a:r>
            <a:r>
              <a:rPr lang="de-CH" sz="2000" dirty="0" err="1" smtClean="0"/>
              <a:t>Zyklotron</a:t>
            </a:r>
            <a:r>
              <a:rPr lang="de-CH" sz="2000" dirty="0" smtClean="0"/>
              <a:t>,… (Helix, Spiralen) </a:t>
            </a:r>
          </a:p>
          <a:p>
            <a:r>
              <a:rPr lang="de-CH" sz="2000" dirty="0" smtClean="0"/>
              <a:t>Rollkurven </a:t>
            </a:r>
          </a:p>
          <a:p>
            <a:r>
              <a:rPr lang="de-CH" sz="2000" dirty="0" smtClean="0"/>
              <a:t>Doppelpendel, Überlagerung Schwingungen (</a:t>
            </a:r>
            <a:r>
              <a:rPr lang="de-CH" sz="2000" dirty="0" err="1" smtClean="0"/>
              <a:t>Lissajoufiguren</a:t>
            </a:r>
            <a:r>
              <a:rPr lang="de-CH" sz="2000" dirty="0" smtClean="0"/>
              <a:t>)</a:t>
            </a:r>
          </a:p>
          <a:p>
            <a:r>
              <a:rPr lang="de-CH" sz="2000" dirty="0" err="1" smtClean="0"/>
              <a:t>Epizykelmechanismen</a:t>
            </a:r>
            <a:r>
              <a:rPr lang="de-CH" sz="2000" dirty="0"/>
              <a:t>, </a:t>
            </a:r>
            <a:r>
              <a:rPr lang="de-CH" sz="2000" dirty="0" smtClean="0"/>
              <a:t>Überlagerung </a:t>
            </a:r>
            <a:r>
              <a:rPr lang="de-CH" sz="2000" dirty="0"/>
              <a:t>von </a:t>
            </a:r>
            <a:r>
              <a:rPr lang="de-CH" sz="2000" dirty="0" smtClean="0"/>
              <a:t>Kreisbewegungen</a:t>
            </a:r>
            <a:r>
              <a:rPr lang="de-CH" sz="2000" dirty="0"/>
              <a:t> </a:t>
            </a:r>
          </a:p>
          <a:p>
            <a:r>
              <a:rPr lang="de-CH" sz="2000" dirty="0" smtClean="0"/>
              <a:t>Lösungen </a:t>
            </a:r>
            <a:r>
              <a:rPr lang="de-CH" sz="2000" dirty="0"/>
              <a:t>von Differentialgleichungen als Bahnen (parametrisierte Kurven) in einem Vektorfeld</a:t>
            </a:r>
          </a:p>
          <a:p>
            <a:pPr marL="0" indent="0">
              <a:buNone/>
            </a:pPr>
            <a:endParaRPr lang="de-CH" sz="2000" dirty="0"/>
          </a:p>
          <a:p>
            <a:endParaRPr lang="de-C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65" y="4509120"/>
            <a:ext cx="49911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9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36326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Warum?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de-CH" dirty="0" smtClean="0"/>
              <a:t>Gebiet aus              ohne aufwändige Absprache</a:t>
            </a:r>
          </a:p>
          <a:p>
            <a:r>
              <a:rPr lang="de-CH" dirty="0" smtClean="0"/>
              <a:t>Beide Fächer profitieren</a:t>
            </a:r>
          </a:p>
          <a:p>
            <a:r>
              <a:rPr lang="de-CH" dirty="0" smtClean="0"/>
              <a:t>Studierende profitieren</a:t>
            </a:r>
          </a:p>
          <a:p>
            <a:r>
              <a:rPr lang="de-CH" dirty="0" smtClean="0"/>
              <a:t>Spannende Anwendungen</a:t>
            </a:r>
            <a:endParaRPr lang="de-CH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48195"/>
              </p:ext>
            </p:extLst>
          </p:nvPr>
        </p:nvGraphicFramePr>
        <p:xfrm>
          <a:off x="2771800" y="1700808"/>
          <a:ext cx="1084738" cy="38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4" imgW="469800" imgH="164880" progId="Equation.DSMT4">
                  <p:embed/>
                </p:oleObj>
              </mc:Choice>
              <mc:Fallback>
                <p:oleObj name="Equation" r:id="rId4" imgW="469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1800" y="1700808"/>
                        <a:ext cx="1084738" cy="381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5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6"/>
            <a:ext cx="91440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Warum?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Aus Sicht der Physik…</a:t>
            </a:r>
          </a:p>
          <a:p>
            <a:pPr>
              <a:buFontTx/>
              <a:buChar char="-"/>
            </a:pPr>
            <a:r>
              <a:rPr lang="de-CH" sz="2400" dirty="0" smtClean="0"/>
              <a:t>«natürliche» Art, eine Bewegung zu beschreiben</a:t>
            </a:r>
          </a:p>
          <a:p>
            <a:pPr>
              <a:buFontTx/>
              <a:buChar char="-"/>
            </a:pPr>
            <a:r>
              <a:rPr lang="de-CH" sz="2400" dirty="0" smtClean="0"/>
              <a:t>Herleitung (</a:t>
            </a:r>
            <a:r>
              <a:rPr lang="de-CH" sz="2400" dirty="0" err="1" smtClean="0"/>
              <a:t>physikalischer&amp;mathematischer</a:t>
            </a:r>
            <a:r>
              <a:rPr lang="de-CH" sz="2400" dirty="0" smtClean="0"/>
              <a:t>) Zusammenhänge</a:t>
            </a:r>
          </a:p>
          <a:p>
            <a:pPr>
              <a:buFontTx/>
              <a:buChar char="-"/>
            </a:pPr>
            <a:r>
              <a:rPr lang="de-CH" sz="2400" dirty="0" smtClean="0"/>
              <a:t>Verständnis für den Begriff «Feld»</a:t>
            </a:r>
          </a:p>
          <a:p>
            <a:pPr>
              <a:buFontTx/>
              <a:buChar char="-"/>
            </a:pPr>
            <a:endParaRPr lang="de-CH" sz="2400" dirty="0" smtClean="0"/>
          </a:p>
          <a:p>
            <a:pPr>
              <a:buFontTx/>
              <a:buChar char="-"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6602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13251999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Warum?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Aus Sicht der Mathematik</a:t>
            </a:r>
          </a:p>
          <a:p>
            <a:pPr>
              <a:buFontTx/>
              <a:buChar char="-"/>
            </a:pPr>
            <a:r>
              <a:rPr lang="de-CH" sz="2400" dirty="0" smtClean="0"/>
              <a:t>Repetition der Analysis, Vektorrechnung</a:t>
            </a:r>
          </a:p>
          <a:p>
            <a:pPr>
              <a:buFontTx/>
              <a:buChar char="-"/>
            </a:pPr>
            <a:r>
              <a:rPr lang="de-CH" sz="2400" dirty="0" smtClean="0"/>
              <a:t>Erweiterung der Analysis</a:t>
            </a:r>
          </a:p>
          <a:p>
            <a:pPr>
              <a:buFontTx/>
              <a:buChar char="-"/>
            </a:pPr>
            <a:r>
              <a:rPr lang="de-CH" sz="2400" dirty="0" smtClean="0"/>
              <a:t>Begriffe kriegen konkrete Bedeutung</a:t>
            </a:r>
          </a:p>
          <a:p>
            <a:pPr>
              <a:buFontTx/>
              <a:buChar char="-"/>
            </a:pPr>
            <a:r>
              <a:rPr lang="de-CH" sz="2400" dirty="0" smtClean="0"/>
              <a:t>Vorbereitung auf DGL</a:t>
            </a:r>
          </a:p>
          <a:p>
            <a:pPr>
              <a:buFontTx/>
              <a:buChar char="-"/>
            </a:pP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(Schiefer) Wurf</a:t>
            </a:r>
          </a:p>
          <a:p>
            <a:r>
              <a:rPr lang="de-CH" dirty="0" smtClean="0"/>
              <a:t>Kreisbewegung</a:t>
            </a:r>
          </a:p>
          <a:p>
            <a:r>
              <a:rPr lang="de-CH" dirty="0" smtClean="0"/>
              <a:t>Helix</a:t>
            </a:r>
          </a:p>
          <a:p>
            <a:r>
              <a:rPr lang="de-CH" dirty="0" smtClean="0"/>
              <a:t>Spiralen</a:t>
            </a:r>
          </a:p>
          <a:p>
            <a:r>
              <a:rPr lang="de-CH" dirty="0" err="1" smtClean="0"/>
              <a:t>Lissajous</a:t>
            </a:r>
            <a:r>
              <a:rPr lang="de-CH" dirty="0" smtClean="0"/>
              <a:t>-Figuren</a:t>
            </a:r>
          </a:p>
          <a:p>
            <a:r>
              <a:rPr lang="de-CH" dirty="0" smtClean="0"/>
              <a:t>Bewegungen in einem beliebigen Feld</a:t>
            </a:r>
          </a:p>
          <a:p>
            <a:r>
              <a:rPr lang="de-CH" dirty="0" smtClean="0"/>
              <a:t>….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83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Kreisbewegung</a:t>
            </a:r>
            <a:endParaRPr lang="de-CH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60117" y="1196752"/>
            <a:ext cx="3543718" cy="3874173"/>
            <a:chOff x="260117" y="1355027"/>
            <a:chExt cx="3816424" cy="4090197"/>
          </a:xfrm>
        </p:grpSpPr>
        <p:sp>
          <p:nvSpPr>
            <p:cNvPr id="4" name="Ellipse 3"/>
            <p:cNvSpPr/>
            <p:nvPr/>
          </p:nvSpPr>
          <p:spPr>
            <a:xfrm>
              <a:off x="260117" y="1628800"/>
              <a:ext cx="3816424" cy="38164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 flipH="1" flipV="1">
              <a:off x="3107046" y="1355027"/>
              <a:ext cx="792088" cy="12961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2051720" y="2625881"/>
              <a:ext cx="1847414" cy="93610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3803835" y="2579163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5061464"/>
                </p:ext>
              </p:extLst>
            </p:nvPr>
          </p:nvGraphicFramePr>
          <p:xfrm>
            <a:off x="2463290" y="2651171"/>
            <a:ext cx="512137" cy="421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Equation" r:id="rId3" imgW="279360" imgH="241200" progId="Equation.DSMT4">
                    <p:embed/>
                  </p:oleObj>
                </mc:Choice>
                <mc:Fallback>
                  <p:oleObj name="Equation" r:id="rId3" imgW="279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63290" y="2651171"/>
                          <a:ext cx="512137" cy="4213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k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8389357"/>
                </p:ext>
              </p:extLst>
            </p:nvPr>
          </p:nvGraphicFramePr>
          <p:xfrm>
            <a:off x="3488226" y="1582412"/>
            <a:ext cx="582612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Equation" r:id="rId5" imgW="317160" imgH="241200" progId="Equation.DSMT4">
                    <p:embed/>
                  </p:oleObj>
                </mc:Choice>
                <mc:Fallback>
                  <p:oleObj name="Equation" r:id="rId5" imgW="3171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88226" y="1582412"/>
                          <a:ext cx="582612" cy="420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646882"/>
              </p:ext>
            </p:extLst>
          </p:nvPr>
        </p:nvGraphicFramePr>
        <p:xfrm>
          <a:off x="4067944" y="1202108"/>
          <a:ext cx="3300413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7" imgW="1803240" imgH="876240" progId="Equation.DSMT4">
                  <p:embed/>
                </p:oleObj>
              </mc:Choice>
              <mc:Fallback>
                <p:oleObj name="Equation" r:id="rId7" imgW="180324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7944" y="1202108"/>
                        <a:ext cx="3300413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732640"/>
              </p:ext>
            </p:extLst>
          </p:nvPr>
        </p:nvGraphicFramePr>
        <p:xfrm>
          <a:off x="4076541" y="2748587"/>
          <a:ext cx="501015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9" imgW="2730240" imgH="2158920" progId="Equation.DSMT4">
                  <p:embed/>
                </p:oleObj>
              </mc:Choice>
              <mc:Fallback>
                <p:oleObj name="Equation" r:id="rId9" imgW="2730240" imgH="2158920" progId="Equation.DSMT4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541" y="2748587"/>
                        <a:ext cx="5010150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4" y="5229200"/>
            <a:ext cx="21907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2404"/>
            <a:ext cx="5215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de-CH" dirty="0" smtClean="0"/>
              <a:t>Bewegung in Gravitationsfeld</a:t>
            </a:r>
            <a:endParaRPr lang="de-CH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59" y="2557636"/>
            <a:ext cx="4041423" cy="300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63688" y="1772816"/>
            <a:ext cx="454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Cassini 15. Oktober 1997 «Swing-</a:t>
            </a:r>
            <a:r>
              <a:rPr lang="de-CH" dirty="0" err="1" smtClean="0"/>
              <a:t>By</a:t>
            </a:r>
            <a:r>
              <a:rPr lang="de-CH" dirty="0" smtClean="0"/>
              <a:t>-Manöver»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315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Bewegung in Gravitationsfeld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239075"/>
              </p:ext>
            </p:extLst>
          </p:nvPr>
        </p:nvGraphicFramePr>
        <p:xfrm>
          <a:off x="1100852" y="1386096"/>
          <a:ext cx="3900793" cy="101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3" imgW="1511280" imgH="393480" progId="Equation.DSMT4">
                  <p:embed/>
                </p:oleObj>
              </mc:Choice>
              <mc:Fallback>
                <p:oleObj name="Equation" r:id="rId3" imgW="1511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0852" y="1386096"/>
                        <a:ext cx="3900793" cy="101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089662"/>
              </p:ext>
            </p:extLst>
          </p:nvPr>
        </p:nvGraphicFramePr>
        <p:xfrm>
          <a:off x="1115616" y="4221088"/>
          <a:ext cx="48196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5" imgW="1866600" imgH="393480" progId="Equation.DSMT4">
                  <p:embed/>
                </p:oleObj>
              </mc:Choice>
              <mc:Fallback>
                <p:oleObj name="Equation" r:id="rId5" imgW="1866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6" y="4221088"/>
                        <a:ext cx="481965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3166994" y="1669772"/>
            <a:ext cx="5760640" cy="2509593"/>
            <a:chOff x="3183442" y="1544375"/>
            <a:chExt cx="5760640" cy="2509593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4362134" y="2541800"/>
              <a:ext cx="648072" cy="151216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5002648" y="2405341"/>
              <a:ext cx="936104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3183442" y="1935940"/>
              <a:ext cx="5760640" cy="8640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7092280" y="21328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>
              <a:off x="5018093" y="2552487"/>
              <a:ext cx="309123" cy="403794"/>
            </a:xfrm>
            <a:prstGeom prst="straightConnector1">
              <a:avLst/>
            </a:prstGeom>
            <a:ln w="28575">
              <a:solidFill>
                <a:srgbClr val="F939E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7188218" y="2213680"/>
              <a:ext cx="309123" cy="403794"/>
            </a:xfrm>
            <a:prstGeom prst="straightConnector1">
              <a:avLst/>
            </a:prstGeom>
            <a:ln w="28575">
              <a:solidFill>
                <a:srgbClr val="F939E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6660232" y="1544375"/>
              <a:ext cx="1584176" cy="2016224"/>
            </a:xfrm>
            <a:prstGeom prst="line">
              <a:avLst/>
            </a:prstGeom>
            <a:ln>
              <a:solidFill>
                <a:srgbClr val="F939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7652759" y="2852033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941046" y="246788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3" name="Gerade Verbindung 22"/>
            <p:cNvCxnSpPr>
              <a:stCxn id="22" idx="6"/>
            </p:cNvCxnSpPr>
            <p:nvPr/>
          </p:nvCxnSpPr>
          <p:spPr>
            <a:xfrm>
              <a:off x="5085062" y="2539892"/>
              <a:ext cx="2691117" cy="38467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ihandform 30"/>
            <p:cNvSpPr/>
            <p:nvPr/>
          </p:nvSpPr>
          <p:spPr>
            <a:xfrm>
              <a:off x="5017864" y="2467884"/>
              <a:ext cx="2682744" cy="441571"/>
            </a:xfrm>
            <a:custGeom>
              <a:avLst/>
              <a:gdLst>
                <a:gd name="connsiteX0" fmla="*/ 0 w 2682744"/>
                <a:gd name="connsiteY0" fmla="*/ 98328 h 453509"/>
                <a:gd name="connsiteX1" fmla="*/ 1987498 w 2682744"/>
                <a:gd name="connsiteY1" fmla="*/ 22758 h 453509"/>
                <a:gd name="connsiteX2" fmla="*/ 2682744 w 2682744"/>
                <a:gd name="connsiteY2" fmla="*/ 453509 h 45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2744" h="453509">
                  <a:moveTo>
                    <a:pt x="0" y="98328"/>
                  </a:moveTo>
                  <a:cubicBezTo>
                    <a:pt x="770187" y="30944"/>
                    <a:pt x="1540374" y="-36439"/>
                    <a:pt x="1987498" y="22758"/>
                  </a:cubicBezTo>
                  <a:cubicBezTo>
                    <a:pt x="2434622" y="81955"/>
                    <a:pt x="2558683" y="267732"/>
                    <a:pt x="2682744" y="453509"/>
                  </a:cubicBez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aphicFrame>
          <p:nvGraphicFramePr>
            <p:cNvPr id="32" name="Objek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4585070"/>
                </p:ext>
              </p:extLst>
            </p:nvPr>
          </p:nvGraphicFramePr>
          <p:xfrm>
            <a:off x="4625789" y="3140968"/>
            <a:ext cx="458787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3" name="Equation" r:id="rId7" imgW="177480" imgH="253800" progId="Equation.DSMT4">
                    <p:embed/>
                  </p:oleObj>
                </mc:Choice>
                <mc:Fallback>
                  <p:oleObj name="Equation" r:id="rId7" imgW="1774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625789" y="3140968"/>
                          <a:ext cx="458787" cy="657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k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2777617"/>
                </p:ext>
              </p:extLst>
            </p:nvPr>
          </p:nvGraphicFramePr>
          <p:xfrm>
            <a:off x="5768079" y="1890904"/>
            <a:ext cx="29527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4" name="Equation" r:id="rId9" imgW="114120" imgH="215640" progId="Equation.DSMT4">
                    <p:embed/>
                  </p:oleObj>
                </mc:Choice>
                <mc:Fallback>
                  <p:oleObj name="Equation" r:id="rId9" imgW="114120" imgH="215640" progId="Equation.DSMT4">
                    <p:embed/>
                    <p:pic>
                      <p:nvPicPr>
                        <p:cNvPr id="0" name="Objek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8079" y="1890904"/>
                          <a:ext cx="295275" cy="555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k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3977100"/>
                </p:ext>
              </p:extLst>
            </p:nvPr>
          </p:nvGraphicFramePr>
          <p:xfrm>
            <a:off x="5327216" y="2645962"/>
            <a:ext cx="328612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5" name="Equation" r:id="rId11" imgW="126720" imgH="215640" progId="Equation.DSMT4">
                    <p:embed/>
                  </p:oleObj>
                </mc:Choice>
                <mc:Fallback>
                  <p:oleObj name="Equation" r:id="rId11" imgW="12672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327216" y="2645962"/>
                          <a:ext cx="328612" cy="557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Ellipse 34"/>
          <p:cNvSpPr/>
          <p:nvPr/>
        </p:nvSpPr>
        <p:spPr>
          <a:xfrm>
            <a:off x="2431146" y="54760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Ellipse 35"/>
          <p:cNvSpPr/>
          <p:nvPr/>
        </p:nvSpPr>
        <p:spPr>
          <a:xfrm>
            <a:off x="2719178" y="526005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Ellipse 36"/>
          <p:cNvSpPr/>
          <p:nvPr/>
        </p:nvSpPr>
        <p:spPr>
          <a:xfrm>
            <a:off x="3151226" y="51880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Ellipse 37"/>
          <p:cNvSpPr/>
          <p:nvPr/>
        </p:nvSpPr>
        <p:spPr>
          <a:xfrm>
            <a:off x="3723830" y="524597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Ellipse 38"/>
          <p:cNvSpPr/>
          <p:nvPr/>
        </p:nvSpPr>
        <p:spPr>
          <a:xfrm>
            <a:off x="4296434" y="54825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Ellipse 39"/>
          <p:cNvSpPr/>
          <p:nvPr/>
        </p:nvSpPr>
        <p:spPr>
          <a:xfrm>
            <a:off x="4797030" y="579118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Ellipse 40"/>
          <p:cNvSpPr/>
          <p:nvPr/>
        </p:nvSpPr>
        <p:spPr>
          <a:xfrm>
            <a:off x="5297626" y="609979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7" name="Gerade Verbindung mit Pfeil 6"/>
          <p:cNvCxnSpPr>
            <a:endCxn id="35" idx="4"/>
          </p:cNvCxnSpPr>
          <p:nvPr/>
        </p:nvCxnSpPr>
        <p:spPr>
          <a:xfrm flipV="1">
            <a:off x="1979712" y="5620092"/>
            <a:ext cx="523442" cy="905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endCxn id="36" idx="4"/>
          </p:cNvCxnSpPr>
          <p:nvPr/>
        </p:nvCxnSpPr>
        <p:spPr>
          <a:xfrm flipV="1">
            <a:off x="1979712" y="5404068"/>
            <a:ext cx="811474" cy="1121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37" idx="3"/>
          </p:cNvCxnSpPr>
          <p:nvPr/>
        </p:nvCxnSpPr>
        <p:spPr>
          <a:xfrm flipV="1">
            <a:off x="1979712" y="5310969"/>
            <a:ext cx="1192605" cy="12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endCxn id="38" idx="3"/>
          </p:cNvCxnSpPr>
          <p:nvPr/>
        </p:nvCxnSpPr>
        <p:spPr>
          <a:xfrm flipV="1">
            <a:off x="1979712" y="5368899"/>
            <a:ext cx="1765209" cy="1156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endCxn id="39" idx="3"/>
          </p:cNvCxnSpPr>
          <p:nvPr/>
        </p:nvCxnSpPr>
        <p:spPr>
          <a:xfrm flipV="1">
            <a:off x="1979712" y="5605501"/>
            <a:ext cx="2337813" cy="919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endCxn id="40" idx="3"/>
          </p:cNvCxnSpPr>
          <p:nvPr/>
        </p:nvCxnSpPr>
        <p:spPr>
          <a:xfrm flipV="1">
            <a:off x="1979712" y="5914111"/>
            <a:ext cx="2838409" cy="611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endCxn id="41" idx="2"/>
          </p:cNvCxnSpPr>
          <p:nvPr/>
        </p:nvCxnSpPr>
        <p:spPr>
          <a:xfrm flipV="1">
            <a:off x="1979712" y="6171804"/>
            <a:ext cx="3317914" cy="356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k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62161"/>
              </p:ext>
            </p:extLst>
          </p:nvPr>
        </p:nvGraphicFramePr>
        <p:xfrm>
          <a:off x="2063633" y="5818718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Equation" r:id="rId13" imgW="177480" imgH="253800" progId="Equation.DSMT4">
                  <p:embed/>
                </p:oleObj>
              </mc:Choice>
              <mc:Fallback>
                <p:oleObj name="Equation" r:id="rId13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63633" y="5818718"/>
                        <a:ext cx="177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03504"/>
              </p:ext>
            </p:extLst>
          </p:nvPr>
        </p:nvGraphicFramePr>
        <p:xfrm>
          <a:off x="3867846" y="5837706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15" imgW="177480" imgH="253800" progId="Equation.DSMT4">
                  <p:embed/>
                </p:oleObj>
              </mc:Choice>
              <mc:Fallback>
                <p:oleObj name="Equation" r:id="rId15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67846" y="5837706"/>
                        <a:ext cx="177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263785"/>
              </p:ext>
            </p:extLst>
          </p:nvPr>
        </p:nvGraphicFramePr>
        <p:xfrm>
          <a:off x="4469341" y="5989812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17" imgW="177480" imgH="253800" progId="Equation.DSMT4">
                  <p:embed/>
                </p:oleObj>
              </mc:Choice>
              <mc:Fallback>
                <p:oleObj name="Equation" r:id="rId17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69341" y="5989812"/>
                        <a:ext cx="177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611416"/>
              </p:ext>
            </p:extLst>
          </p:nvPr>
        </p:nvGraphicFramePr>
        <p:xfrm>
          <a:off x="6442075" y="5383213"/>
          <a:ext cx="1671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19" imgW="647640" imgH="253800" progId="Equation.DSMT4">
                  <p:embed/>
                </p:oleObj>
              </mc:Choice>
              <mc:Fallback>
                <p:oleObj name="Equation" r:id="rId19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42075" y="5383213"/>
                        <a:ext cx="1671638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6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Bewegung im Gravitationsfeld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393042" y="1556792"/>
            <a:ext cx="84994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err="1"/>
              <a:t>NewObserverPos.X</a:t>
            </a:r>
            <a:r>
              <a:rPr lang="de-CH" dirty="0"/>
              <a:t> </a:t>
            </a:r>
            <a:r>
              <a:rPr lang="de-CH" dirty="0" smtClean="0"/>
              <a:t>= </a:t>
            </a:r>
            <a:r>
              <a:rPr lang="de-CH" dirty="0" err="1"/>
              <a:t>ObserverPos.X</a:t>
            </a:r>
            <a:r>
              <a:rPr lang="de-CH" dirty="0"/>
              <a:t> + </a:t>
            </a:r>
            <a:r>
              <a:rPr lang="de-CH" dirty="0" err="1"/>
              <a:t>ObserverSpeed.X</a:t>
            </a:r>
            <a:r>
              <a:rPr lang="de-CH" dirty="0"/>
              <a:t>*</a:t>
            </a:r>
            <a:r>
              <a:rPr lang="de-CH" dirty="0" err="1"/>
              <a:t>DeltaT</a:t>
            </a:r>
            <a:endParaRPr lang="de-CH" dirty="0"/>
          </a:p>
          <a:p>
            <a:r>
              <a:rPr lang="de-CH" dirty="0"/>
              <a:t>                        + </a:t>
            </a:r>
            <a:r>
              <a:rPr lang="de-CH" dirty="0" err="1"/>
              <a:t>ObserverAcc.X</a:t>
            </a:r>
            <a:r>
              <a:rPr lang="de-CH" dirty="0"/>
              <a:t>*</a:t>
            </a:r>
            <a:r>
              <a:rPr lang="de-CH" dirty="0" err="1"/>
              <a:t>DeltaT</a:t>
            </a:r>
            <a:r>
              <a:rPr lang="de-CH" dirty="0"/>
              <a:t>*</a:t>
            </a:r>
            <a:r>
              <a:rPr lang="de-CH" dirty="0" err="1"/>
              <a:t>DeltaT</a:t>
            </a:r>
            <a:r>
              <a:rPr lang="de-CH" dirty="0"/>
              <a:t>/2.0;</a:t>
            </a:r>
          </a:p>
          <a:p>
            <a:r>
              <a:rPr lang="de-CH" dirty="0" err="1" smtClean="0"/>
              <a:t>NewObserverPos.Y</a:t>
            </a:r>
            <a:r>
              <a:rPr lang="de-CH" dirty="0" smtClean="0"/>
              <a:t> = </a:t>
            </a:r>
            <a:r>
              <a:rPr lang="de-CH" dirty="0" err="1"/>
              <a:t>ObserverPos.Y</a:t>
            </a:r>
            <a:r>
              <a:rPr lang="de-CH" dirty="0"/>
              <a:t> + </a:t>
            </a:r>
            <a:r>
              <a:rPr lang="de-CH" dirty="0" err="1"/>
              <a:t>ObserverSpeed.Y</a:t>
            </a:r>
            <a:r>
              <a:rPr lang="de-CH" dirty="0"/>
              <a:t>*</a:t>
            </a:r>
            <a:r>
              <a:rPr lang="de-CH" dirty="0" err="1"/>
              <a:t>DeltaT</a:t>
            </a:r>
            <a:endParaRPr lang="de-CH" dirty="0"/>
          </a:p>
          <a:p>
            <a:r>
              <a:rPr lang="de-CH" dirty="0"/>
              <a:t>                        + </a:t>
            </a:r>
            <a:r>
              <a:rPr lang="de-CH" dirty="0" err="1"/>
              <a:t>ObserverAcc.Y</a:t>
            </a:r>
            <a:r>
              <a:rPr lang="de-CH" dirty="0"/>
              <a:t>*</a:t>
            </a:r>
            <a:r>
              <a:rPr lang="de-CH" dirty="0" err="1"/>
              <a:t>DeltaT</a:t>
            </a:r>
            <a:r>
              <a:rPr lang="de-CH" dirty="0"/>
              <a:t>*</a:t>
            </a:r>
            <a:r>
              <a:rPr lang="de-CH" dirty="0" err="1"/>
              <a:t>DeltaT</a:t>
            </a:r>
            <a:r>
              <a:rPr lang="de-CH" dirty="0"/>
              <a:t>/2.0;</a:t>
            </a:r>
          </a:p>
          <a:p>
            <a:r>
              <a:rPr lang="de-CH" dirty="0" err="1" smtClean="0"/>
              <a:t>NewPlanetPos.X</a:t>
            </a:r>
            <a:r>
              <a:rPr lang="de-CH" dirty="0" smtClean="0"/>
              <a:t>   = </a:t>
            </a:r>
            <a:r>
              <a:rPr lang="de-CH" dirty="0" err="1"/>
              <a:t>PlanetPos.X</a:t>
            </a:r>
            <a:r>
              <a:rPr lang="de-CH" dirty="0"/>
              <a:t> + </a:t>
            </a:r>
            <a:r>
              <a:rPr lang="de-CH" dirty="0" err="1"/>
              <a:t>PlanetSpeed.X</a:t>
            </a:r>
            <a:r>
              <a:rPr lang="de-CH" dirty="0"/>
              <a:t>*</a:t>
            </a:r>
            <a:r>
              <a:rPr lang="de-CH" dirty="0" err="1"/>
              <a:t>DeltaT</a:t>
            </a:r>
            <a:endParaRPr lang="de-CH" dirty="0"/>
          </a:p>
          <a:p>
            <a:r>
              <a:rPr lang="de-CH" dirty="0"/>
              <a:t>                        + </a:t>
            </a:r>
            <a:r>
              <a:rPr lang="de-CH" dirty="0" err="1"/>
              <a:t>PlanetAcc.X</a:t>
            </a:r>
            <a:r>
              <a:rPr lang="de-CH" dirty="0"/>
              <a:t>*</a:t>
            </a:r>
            <a:r>
              <a:rPr lang="de-CH" dirty="0" err="1"/>
              <a:t>DeltaT</a:t>
            </a:r>
            <a:r>
              <a:rPr lang="de-CH" dirty="0"/>
              <a:t>*</a:t>
            </a:r>
            <a:r>
              <a:rPr lang="de-CH" dirty="0" err="1"/>
              <a:t>DeltaT</a:t>
            </a:r>
            <a:r>
              <a:rPr lang="de-CH" dirty="0"/>
              <a:t>/2.0;</a:t>
            </a:r>
          </a:p>
          <a:p>
            <a:r>
              <a:rPr lang="de-CH" dirty="0" err="1" smtClean="0"/>
              <a:t>NewPlanetPos.Y</a:t>
            </a:r>
            <a:r>
              <a:rPr lang="de-CH" dirty="0" smtClean="0"/>
              <a:t>   = </a:t>
            </a:r>
            <a:r>
              <a:rPr lang="de-CH" dirty="0" err="1"/>
              <a:t>PlanetPos.Y</a:t>
            </a:r>
            <a:r>
              <a:rPr lang="de-CH" dirty="0"/>
              <a:t> + </a:t>
            </a:r>
            <a:r>
              <a:rPr lang="de-CH" dirty="0" err="1"/>
              <a:t>PlanetSpeed.Y</a:t>
            </a:r>
            <a:r>
              <a:rPr lang="de-CH" dirty="0"/>
              <a:t>*</a:t>
            </a:r>
            <a:r>
              <a:rPr lang="de-CH" dirty="0" err="1"/>
              <a:t>DeltaT</a:t>
            </a:r>
            <a:endParaRPr lang="de-CH" dirty="0"/>
          </a:p>
          <a:p>
            <a:r>
              <a:rPr lang="de-CH" dirty="0"/>
              <a:t>                        + </a:t>
            </a:r>
            <a:r>
              <a:rPr lang="de-CH" dirty="0" err="1"/>
              <a:t>PlanetAcc.Y</a:t>
            </a:r>
            <a:r>
              <a:rPr lang="de-CH" dirty="0"/>
              <a:t>*</a:t>
            </a:r>
            <a:r>
              <a:rPr lang="de-CH" dirty="0" err="1"/>
              <a:t>DeltaT</a:t>
            </a:r>
            <a:r>
              <a:rPr lang="de-CH" dirty="0"/>
              <a:t>*</a:t>
            </a:r>
            <a:r>
              <a:rPr lang="de-CH" dirty="0" err="1"/>
              <a:t>DeltaT</a:t>
            </a:r>
            <a:r>
              <a:rPr lang="de-CH" dirty="0"/>
              <a:t>/2.0;</a:t>
            </a:r>
          </a:p>
          <a:p>
            <a:endParaRPr lang="de-CH" dirty="0"/>
          </a:p>
          <a:p>
            <a:r>
              <a:rPr lang="de-CH" dirty="0" err="1" smtClean="0"/>
              <a:t>rx</a:t>
            </a:r>
            <a:r>
              <a:rPr lang="de-CH" dirty="0" smtClean="0"/>
              <a:t>    = </a:t>
            </a:r>
            <a:r>
              <a:rPr lang="de-CH" dirty="0" err="1"/>
              <a:t>NewPlanetPos.X</a:t>
            </a:r>
            <a:r>
              <a:rPr lang="de-CH" dirty="0"/>
              <a:t> - </a:t>
            </a:r>
            <a:r>
              <a:rPr lang="de-CH" dirty="0" err="1"/>
              <a:t>NewObserverPos.X</a:t>
            </a:r>
            <a:r>
              <a:rPr lang="de-CH" dirty="0"/>
              <a:t>;</a:t>
            </a:r>
          </a:p>
          <a:p>
            <a:r>
              <a:rPr lang="de-CH" dirty="0" err="1" smtClean="0"/>
              <a:t>ry</a:t>
            </a:r>
            <a:r>
              <a:rPr lang="de-CH" dirty="0" smtClean="0"/>
              <a:t>    = </a:t>
            </a:r>
            <a:r>
              <a:rPr lang="de-CH" dirty="0" err="1"/>
              <a:t>NewPlanetPos.Y</a:t>
            </a:r>
            <a:r>
              <a:rPr lang="de-CH" dirty="0"/>
              <a:t> - </a:t>
            </a:r>
            <a:r>
              <a:rPr lang="de-CH" dirty="0" err="1"/>
              <a:t>NewObserverPos.Y</a:t>
            </a:r>
            <a:r>
              <a:rPr lang="de-CH" dirty="0"/>
              <a:t>;</a:t>
            </a:r>
          </a:p>
          <a:p>
            <a:r>
              <a:rPr lang="de-CH" dirty="0" smtClean="0"/>
              <a:t>Alpha = </a:t>
            </a:r>
            <a:r>
              <a:rPr lang="de-CH" dirty="0" err="1"/>
              <a:t>ATan</a:t>
            </a:r>
            <a:r>
              <a:rPr lang="de-CH" dirty="0"/>
              <a:t>(</a:t>
            </a:r>
            <a:r>
              <a:rPr lang="de-CH" dirty="0" err="1"/>
              <a:t>rx,ry</a:t>
            </a:r>
            <a:r>
              <a:rPr lang="de-CH" dirty="0"/>
              <a:t>);</a:t>
            </a:r>
          </a:p>
          <a:p>
            <a:r>
              <a:rPr lang="de-CH" dirty="0" smtClean="0"/>
              <a:t>r2    = </a:t>
            </a:r>
            <a:r>
              <a:rPr lang="de-CH" dirty="0" err="1"/>
              <a:t>rx</a:t>
            </a:r>
            <a:r>
              <a:rPr lang="de-CH" dirty="0"/>
              <a:t>*</a:t>
            </a:r>
            <a:r>
              <a:rPr lang="de-CH" dirty="0" err="1"/>
              <a:t>rx</a:t>
            </a:r>
            <a:r>
              <a:rPr lang="de-CH" dirty="0"/>
              <a:t> + </a:t>
            </a:r>
            <a:r>
              <a:rPr lang="de-CH" dirty="0" err="1"/>
              <a:t>ry</a:t>
            </a:r>
            <a:r>
              <a:rPr lang="de-CH" dirty="0"/>
              <a:t>*</a:t>
            </a:r>
            <a:r>
              <a:rPr lang="de-CH" dirty="0" err="1"/>
              <a:t>ry</a:t>
            </a:r>
            <a:r>
              <a:rPr lang="de-CH" dirty="0"/>
              <a:t>;</a:t>
            </a:r>
          </a:p>
          <a:p>
            <a:r>
              <a:rPr lang="de-CH" dirty="0" smtClean="0"/>
              <a:t>r     = </a:t>
            </a:r>
            <a:r>
              <a:rPr lang="de-CH" dirty="0"/>
              <a:t>SQRT(r2</a:t>
            </a:r>
            <a:r>
              <a:rPr lang="de-CH" dirty="0" smtClean="0"/>
              <a:t>);</a:t>
            </a:r>
            <a:endParaRPr lang="de-CH" dirty="0"/>
          </a:p>
          <a:p>
            <a:r>
              <a:rPr lang="de-CH" dirty="0" smtClean="0"/>
              <a:t>F    = …</a:t>
            </a:r>
          </a:p>
          <a:p>
            <a:endParaRPr lang="de-CH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3763">
            <a:off x="7298268" y="1295580"/>
            <a:ext cx="12001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7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Bildschirmpräsentation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Larissa</vt:lpstr>
      <vt:lpstr>Equation</vt:lpstr>
      <vt:lpstr>Parameter-Darstellungen</vt:lpstr>
      <vt:lpstr>Warum?</vt:lpstr>
      <vt:lpstr>Warum?</vt:lpstr>
      <vt:lpstr>Warum?</vt:lpstr>
      <vt:lpstr>Beispiele</vt:lpstr>
      <vt:lpstr>Kreisbewegung</vt:lpstr>
      <vt:lpstr>Bewegung in Gravitationsfeld</vt:lpstr>
      <vt:lpstr>Bewegung in Gravitationsfeld</vt:lpstr>
      <vt:lpstr>Bewegung im Gravitationsfeld</vt:lpstr>
      <vt:lpstr>Bewegung im Gravitationsfeld</vt:lpstr>
      <vt:lpstr>Einige Ideen…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Parameter-Darstellungen</dc:title>
  <dc:creator>Thomas Notter</dc:creator>
  <cp:lastModifiedBy>Thomas Notter</cp:lastModifiedBy>
  <cp:revision>29</cp:revision>
  <dcterms:created xsi:type="dcterms:W3CDTF">2011-10-26T11:49:33Z</dcterms:created>
  <dcterms:modified xsi:type="dcterms:W3CDTF">2011-11-25T15:26:00Z</dcterms:modified>
</cp:coreProperties>
</file>